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4" r:id="rId1"/>
  </p:sldMasterIdLst>
  <p:notesMasterIdLst>
    <p:notesMasterId r:id="rId27"/>
  </p:notesMasterIdLst>
  <p:sldIdLst>
    <p:sldId id="327" r:id="rId2"/>
    <p:sldId id="341" r:id="rId3"/>
    <p:sldId id="343" r:id="rId4"/>
    <p:sldId id="344" r:id="rId5"/>
    <p:sldId id="345" r:id="rId6"/>
    <p:sldId id="347" r:id="rId7"/>
    <p:sldId id="348" r:id="rId8"/>
    <p:sldId id="346" r:id="rId9"/>
    <p:sldId id="342" r:id="rId10"/>
    <p:sldId id="349" r:id="rId11"/>
    <p:sldId id="340" r:id="rId12"/>
    <p:sldId id="350" r:id="rId13"/>
    <p:sldId id="357" r:id="rId14"/>
    <p:sldId id="355" r:id="rId15"/>
    <p:sldId id="358" r:id="rId16"/>
    <p:sldId id="361" r:id="rId17"/>
    <p:sldId id="359" r:id="rId18"/>
    <p:sldId id="360" r:id="rId19"/>
    <p:sldId id="362" r:id="rId20"/>
    <p:sldId id="354" r:id="rId21"/>
    <p:sldId id="363" r:id="rId22"/>
    <p:sldId id="364" r:id="rId23"/>
    <p:sldId id="365" r:id="rId24"/>
    <p:sldId id="366" r:id="rId25"/>
    <p:sldId id="368" r:id="rId2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99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4"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3142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25" name="Rectangle 5"/>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26"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AC5F12F-C288-4EDF-8FB5-2F26AD6764D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E9C3A1-A573-41BF-A0A7-E8FEA8D343E8}" type="slidenum">
              <a:rPr lang="ar-SA" smtClean="0"/>
              <a:pPr/>
              <a:t>1</a:t>
            </a:fld>
            <a:endParaRPr lang="en-CA"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pPr eaLnBrk="1" hangingPunct="1"/>
            <a:endParaRPr lang="ar-EG"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E9C3A1-A573-41BF-A0A7-E8FEA8D343E8}" type="slidenum">
              <a:rPr lang="ar-SA" smtClean="0"/>
              <a:pPr/>
              <a:t>10</a:t>
            </a:fld>
            <a:endParaRPr lang="en-CA"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pPr eaLnBrk="1" hangingPunct="1"/>
            <a:endParaRPr lang="ar-EG"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E9C3A1-A573-41BF-A0A7-E8FEA8D343E8}" type="slidenum">
              <a:rPr lang="ar-SA" smtClean="0"/>
              <a:pPr/>
              <a:t>11</a:t>
            </a:fld>
            <a:endParaRPr lang="en-CA"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pPr eaLnBrk="1" hangingPunct="1"/>
            <a:endParaRPr lang="ar-EG"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E9C3A1-A573-41BF-A0A7-E8FEA8D343E8}" type="slidenum">
              <a:rPr lang="ar-SA" smtClean="0"/>
              <a:pPr/>
              <a:t>2</a:t>
            </a:fld>
            <a:endParaRPr lang="en-CA"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pPr eaLnBrk="1" hangingPunct="1"/>
            <a:endParaRPr lang="ar-EG"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E9C3A1-A573-41BF-A0A7-E8FEA8D343E8}" type="slidenum">
              <a:rPr lang="ar-SA" smtClean="0"/>
              <a:pPr/>
              <a:t>3</a:t>
            </a:fld>
            <a:endParaRPr lang="en-CA"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pPr eaLnBrk="1" hangingPunct="1"/>
            <a:endParaRPr lang="ar-EG"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E9C3A1-A573-41BF-A0A7-E8FEA8D343E8}" type="slidenum">
              <a:rPr lang="ar-SA" smtClean="0"/>
              <a:pPr/>
              <a:t>4</a:t>
            </a:fld>
            <a:endParaRPr lang="en-CA"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pPr eaLnBrk="1" hangingPunct="1"/>
            <a:endParaRPr lang="ar-EG"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E9C3A1-A573-41BF-A0A7-E8FEA8D343E8}" type="slidenum">
              <a:rPr lang="ar-SA" smtClean="0"/>
              <a:pPr/>
              <a:t>5</a:t>
            </a:fld>
            <a:endParaRPr lang="en-CA"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pPr eaLnBrk="1" hangingPunct="1"/>
            <a:endParaRPr lang="ar-EG"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E9C3A1-A573-41BF-A0A7-E8FEA8D343E8}" type="slidenum">
              <a:rPr lang="ar-SA" smtClean="0"/>
              <a:pPr/>
              <a:t>6</a:t>
            </a:fld>
            <a:endParaRPr lang="en-CA"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pPr eaLnBrk="1" hangingPunct="1"/>
            <a:endParaRPr lang="ar-EG"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E9C3A1-A573-41BF-A0A7-E8FEA8D343E8}" type="slidenum">
              <a:rPr lang="ar-SA" smtClean="0"/>
              <a:pPr/>
              <a:t>7</a:t>
            </a:fld>
            <a:endParaRPr lang="en-CA"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pPr eaLnBrk="1" hangingPunct="1"/>
            <a:endParaRPr lang="ar-EG"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E9C3A1-A573-41BF-A0A7-E8FEA8D343E8}" type="slidenum">
              <a:rPr lang="ar-SA" smtClean="0"/>
              <a:pPr/>
              <a:t>8</a:t>
            </a:fld>
            <a:endParaRPr lang="en-CA"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pPr eaLnBrk="1" hangingPunct="1"/>
            <a:endParaRPr lang="ar-EG"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E9C3A1-A573-41BF-A0A7-E8FEA8D343E8}" type="slidenum">
              <a:rPr lang="ar-SA" smtClean="0"/>
              <a:pPr/>
              <a:t>9</a:t>
            </a:fld>
            <a:endParaRPr lang="en-CA"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pPr eaLnBrk="1" hangingPunct="1"/>
            <a:endParaRPr lang="ar-EG"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defRPr/>
              </a:pPr>
              <a:endParaRPr lang="en-US"/>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defRPr/>
                </a:pPr>
                <a:endParaRPr lang="en-US"/>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defRPr/>
                </a:pPr>
                <a:endParaRPr lang="en-US"/>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defRPr/>
                </a:pPr>
                <a:endParaRPr lang="en-US">
                  <a:latin typeface="Arial" charset="0"/>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defRPr/>
                </a:pPr>
                <a:endParaRPr lang="en-US"/>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defRPr/>
                </a:pPr>
                <a:endParaRPr lang="en-US">
                  <a:latin typeface="Arial" charset="0"/>
                </a:endParaRPr>
              </a:p>
            </p:txBody>
          </p:sp>
        </p:grpSp>
      </p:grpSp>
      <p:sp>
        <p:nvSpPr>
          <p:cNvPr id="5131" name="Rectangle 11"/>
          <p:cNvSpPr>
            <a:spLocks noGrp="1" noChangeArrowheads="1"/>
          </p:cNvSpPr>
          <p:nvPr>
            <p:ph type="ctrTitle"/>
          </p:nvPr>
        </p:nvSpPr>
        <p:spPr>
          <a:xfrm>
            <a:off x="2057400" y="1143000"/>
            <a:ext cx="6629400" cy="2209800"/>
          </a:xfrm>
        </p:spPr>
        <p:txBody>
          <a:bodyPr/>
          <a:lstStyle>
            <a:lvl1pPr>
              <a:defRPr sz="4800"/>
            </a:lvl1pPr>
          </a:lstStyle>
          <a:p>
            <a:r>
              <a:rPr lang="en-CA"/>
              <a:t>Click to edit Master title style</a:t>
            </a:r>
          </a:p>
        </p:txBody>
      </p:sp>
      <p:sp>
        <p:nvSpPr>
          <p:cNvPr id="5132"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CA"/>
              <a:t>Click to edit Master subtitle style</a:t>
            </a:r>
          </a:p>
        </p:txBody>
      </p:sp>
      <p:sp>
        <p:nvSpPr>
          <p:cNvPr id="13" name="Rectangle 13"/>
          <p:cNvSpPr>
            <a:spLocks noGrp="1" noChangeArrowheads="1"/>
          </p:cNvSpPr>
          <p:nvPr>
            <p:ph type="dt" sz="half" idx="10"/>
          </p:nvPr>
        </p:nvSpPr>
        <p:spPr bwMode="auto">
          <a:xfrm>
            <a:off x="912813" y="6251575"/>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000">
                <a:latin typeface="Arial" charset="0"/>
              </a:defRPr>
            </a:lvl1pPr>
          </a:lstStyle>
          <a:p>
            <a:pPr>
              <a:defRPr/>
            </a:pPr>
            <a:endParaRPr lang="en-CA"/>
          </a:p>
        </p:txBody>
      </p:sp>
      <p:sp>
        <p:nvSpPr>
          <p:cNvPr id="14" name="Rectangle 14"/>
          <p:cNvSpPr>
            <a:spLocks noGrp="1" noChangeArrowheads="1"/>
          </p:cNvSpPr>
          <p:nvPr>
            <p:ph type="ftr" sz="quarter" idx="11"/>
          </p:nvPr>
        </p:nvSpPr>
        <p:spPr bwMode="auto">
          <a:xfrm>
            <a:off x="3354388"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000">
                <a:latin typeface="Arial" charset="0"/>
              </a:defRPr>
            </a:lvl1pPr>
          </a:lstStyle>
          <a:p>
            <a:pPr>
              <a:defRPr/>
            </a:pPr>
            <a:r>
              <a:rPr lang="en-CA"/>
              <a:t>McMurry Organic Chemistry 6th edition Chapter 12 (c) 2003</a:t>
            </a:r>
          </a:p>
        </p:txBody>
      </p:sp>
      <p:sp>
        <p:nvSpPr>
          <p:cNvPr id="15" name="Rectangle 15"/>
          <p:cNvSpPr>
            <a:spLocks noGrp="1" noChangeArrowheads="1"/>
          </p:cNvSpPr>
          <p:nvPr>
            <p:ph type="sldNum" sz="quarter" idx="12"/>
          </p:nvPr>
        </p:nvSpPr>
        <p:spPr/>
        <p:txBody>
          <a:bodyPr/>
          <a:lstStyle>
            <a:lvl1pPr>
              <a:defRPr/>
            </a:lvl1pPr>
          </a:lstStyle>
          <a:p>
            <a:pPr>
              <a:defRPr/>
            </a:pPr>
            <a:fld id="{B522184A-F92D-4300-9C77-5516F0CE98F6}" type="slidenum">
              <a:rPr lang="ar-S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fld id="{E5B7F7D8-7A9D-49AA-8E8B-5F4E0C30FC5D}" type="slidenum">
              <a:rPr lang="ar-SA" altLang="en-US"/>
              <a:pPr>
                <a:defRPr/>
              </a:pPr>
              <a:t>‹#›</a:t>
            </a:fld>
            <a:endParaRPr lang="en-CA"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fld id="{BCBE89A7-45CE-49DF-A4C8-C4B6E3FBE1C5}" type="slidenum">
              <a:rPr lang="ar-SA" altLang="en-US"/>
              <a:pPr>
                <a:defRPr/>
              </a:pPr>
              <a:t>‹#›</a:t>
            </a:fld>
            <a:endParaRPr lang="en-CA"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sldNum" sz="quarter" idx="10"/>
          </p:nvPr>
        </p:nvSpPr>
        <p:spPr>
          <a:ln/>
        </p:spPr>
        <p:txBody>
          <a:bodyPr/>
          <a:lstStyle>
            <a:lvl1pPr>
              <a:defRPr/>
            </a:lvl1pPr>
          </a:lstStyle>
          <a:p>
            <a:pPr>
              <a:defRPr/>
            </a:pPr>
            <a:fld id="{F6613AC9-872A-4923-B4C5-3DF04E696E01}" type="slidenum">
              <a:rPr lang="ar-SA" altLang="en-US"/>
              <a:pPr>
                <a:defRPr/>
              </a:pPr>
              <a:t>‹#›</a:t>
            </a:fld>
            <a:endParaRPr lang="en-CA"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76800" y="1600200"/>
            <a:ext cx="38100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76800" y="3941763"/>
            <a:ext cx="38100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1"/>
          <p:cNvSpPr>
            <a:spLocks noGrp="1" noChangeArrowheads="1"/>
          </p:cNvSpPr>
          <p:nvPr>
            <p:ph type="sldNum" sz="quarter" idx="10"/>
          </p:nvPr>
        </p:nvSpPr>
        <p:spPr>
          <a:ln/>
        </p:spPr>
        <p:txBody>
          <a:bodyPr/>
          <a:lstStyle>
            <a:lvl1pPr>
              <a:defRPr/>
            </a:lvl1pPr>
          </a:lstStyle>
          <a:p>
            <a:pPr>
              <a:defRPr/>
            </a:pPr>
            <a:fld id="{22D0D256-45C8-41F8-A350-16711B103228}" type="slidenum">
              <a:rPr lang="ar-SA" altLang="en-US"/>
              <a:pPr>
                <a:defRPr/>
              </a:pPr>
              <a:t>‹#›</a:t>
            </a:fld>
            <a:endParaRPr lang="en-CA"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76800" y="1600200"/>
            <a:ext cx="38100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76800" y="3941763"/>
            <a:ext cx="38100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1"/>
          <p:cNvSpPr>
            <a:spLocks noGrp="1" noChangeArrowheads="1"/>
          </p:cNvSpPr>
          <p:nvPr>
            <p:ph type="sldNum" sz="quarter" idx="10"/>
          </p:nvPr>
        </p:nvSpPr>
        <p:spPr>
          <a:ln/>
        </p:spPr>
        <p:txBody>
          <a:bodyPr/>
          <a:lstStyle>
            <a:lvl1pPr>
              <a:defRPr/>
            </a:lvl1pPr>
          </a:lstStyle>
          <a:p>
            <a:pPr>
              <a:defRPr/>
            </a:pPr>
            <a:fld id="{1B96EF1D-EA8B-43FF-AEFE-1A3B97B57167}" type="slidenum">
              <a:rPr lang="ar-SA" altLang="en-US"/>
              <a:pPr>
                <a:defRPr/>
              </a:pPr>
              <a:t>‹#›</a:t>
            </a:fld>
            <a:endParaRPr lang="en-CA"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14400" y="277813"/>
            <a:ext cx="77724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1"/>
          <p:cNvSpPr>
            <a:spLocks noGrp="1" noChangeArrowheads="1"/>
          </p:cNvSpPr>
          <p:nvPr>
            <p:ph type="sldNum" sz="quarter" idx="10"/>
          </p:nvPr>
        </p:nvSpPr>
        <p:spPr>
          <a:ln/>
        </p:spPr>
        <p:txBody>
          <a:bodyPr/>
          <a:lstStyle>
            <a:lvl1pPr>
              <a:defRPr/>
            </a:lvl1pPr>
          </a:lstStyle>
          <a:p>
            <a:pPr>
              <a:defRPr/>
            </a:pPr>
            <a:fld id="{D64D7143-7FF9-4477-B895-5CF8E81FE7F2}" type="slidenum">
              <a:rPr lang="ar-SA" altLang="en-US"/>
              <a:pPr>
                <a:defRPr/>
              </a:pPr>
              <a:t>‹#›</a:t>
            </a:fld>
            <a:endParaRPr lang="en-CA"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fld id="{B9884A67-89DD-45F6-8BD1-30CC6E280059}" type="slidenum">
              <a:rPr lang="ar-SA" altLang="en-US"/>
              <a:pPr>
                <a:defRPr/>
              </a:pPr>
              <a:t>‹#›</a:t>
            </a:fld>
            <a:endParaRPr lang="en-CA"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sldNum" sz="quarter" idx="10"/>
          </p:nvPr>
        </p:nvSpPr>
        <p:spPr>
          <a:ln/>
        </p:spPr>
        <p:txBody>
          <a:bodyPr/>
          <a:lstStyle>
            <a:lvl1pPr>
              <a:defRPr/>
            </a:lvl1pPr>
          </a:lstStyle>
          <a:p>
            <a:pPr>
              <a:defRPr/>
            </a:pPr>
            <a:fld id="{E24D4965-FC1A-483C-9DAC-4739BBD1B5D6}" type="slidenum">
              <a:rPr lang="ar-SA" altLang="en-US"/>
              <a:pPr>
                <a:defRPr/>
              </a:pPr>
              <a:t>‹#›</a:t>
            </a:fld>
            <a:endParaRPr lang="en-CA"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sldNum" sz="quarter" idx="10"/>
          </p:nvPr>
        </p:nvSpPr>
        <p:spPr>
          <a:ln/>
        </p:spPr>
        <p:txBody>
          <a:bodyPr/>
          <a:lstStyle>
            <a:lvl1pPr>
              <a:defRPr/>
            </a:lvl1pPr>
          </a:lstStyle>
          <a:p>
            <a:pPr>
              <a:defRPr/>
            </a:pPr>
            <a:fld id="{B9EFF65A-1CCA-426A-884A-406DB29042ED}" type="slidenum">
              <a:rPr lang="ar-SA" altLang="en-US"/>
              <a:pPr>
                <a:defRPr/>
              </a:pPr>
              <a:t>‹#›</a:t>
            </a:fld>
            <a:endParaRPr lang="en-CA"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sldNum" sz="quarter" idx="10"/>
          </p:nvPr>
        </p:nvSpPr>
        <p:spPr>
          <a:ln/>
        </p:spPr>
        <p:txBody>
          <a:bodyPr/>
          <a:lstStyle>
            <a:lvl1pPr>
              <a:defRPr/>
            </a:lvl1pPr>
          </a:lstStyle>
          <a:p>
            <a:pPr>
              <a:defRPr/>
            </a:pPr>
            <a:fld id="{56B22C9A-9CC1-4223-A7B4-3CF6C7372E8C}" type="slidenum">
              <a:rPr lang="ar-SA" altLang="en-US"/>
              <a:pPr>
                <a:defRPr/>
              </a:pPr>
              <a:t>‹#›</a:t>
            </a:fld>
            <a:endParaRPr lang="en-CA"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sldNum" sz="quarter" idx="10"/>
          </p:nvPr>
        </p:nvSpPr>
        <p:spPr>
          <a:ln/>
        </p:spPr>
        <p:txBody>
          <a:bodyPr/>
          <a:lstStyle>
            <a:lvl1pPr>
              <a:defRPr/>
            </a:lvl1pPr>
          </a:lstStyle>
          <a:p>
            <a:pPr>
              <a:defRPr/>
            </a:pPr>
            <a:fld id="{EC2355E0-90CF-4760-A3DD-A9D1CE666688}" type="slidenum">
              <a:rPr lang="ar-SA" altLang="en-US"/>
              <a:pPr>
                <a:defRPr/>
              </a:pPr>
              <a:t>‹#›</a:t>
            </a:fld>
            <a:endParaRPr lang="en-CA"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sldNum" sz="quarter" idx="10"/>
          </p:nvPr>
        </p:nvSpPr>
        <p:spPr>
          <a:ln/>
        </p:spPr>
        <p:txBody>
          <a:bodyPr/>
          <a:lstStyle>
            <a:lvl1pPr>
              <a:defRPr/>
            </a:lvl1pPr>
          </a:lstStyle>
          <a:p>
            <a:pPr>
              <a:defRPr/>
            </a:pPr>
            <a:fld id="{A533ADA8-BB77-4409-964F-07D6BC1C93CF}" type="slidenum">
              <a:rPr lang="ar-SA" altLang="en-US"/>
              <a:pPr>
                <a:defRPr/>
              </a:pPr>
              <a:t>‹#›</a:t>
            </a:fld>
            <a:endParaRPr lang="en-CA"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sldNum" sz="quarter" idx="10"/>
          </p:nvPr>
        </p:nvSpPr>
        <p:spPr>
          <a:ln/>
        </p:spPr>
        <p:txBody>
          <a:bodyPr/>
          <a:lstStyle>
            <a:lvl1pPr>
              <a:defRPr/>
            </a:lvl1pPr>
          </a:lstStyle>
          <a:p>
            <a:pPr>
              <a:defRPr/>
            </a:pPr>
            <a:fld id="{276BB06F-109C-4D10-9DEE-4F263B9B0863}" type="slidenum">
              <a:rPr lang="ar-SA" altLang="en-US"/>
              <a:pPr>
                <a:defRPr/>
              </a:pPr>
              <a:t>‹#›</a:t>
            </a:fld>
            <a:endParaRPr lang="en-CA"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sldNum" sz="quarter" idx="10"/>
          </p:nvPr>
        </p:nvSpPr>
        <p:spPr>
          <a:ln/>
        </p:spPr>
        <p:txBody>
          <a:bodyPr/>
          <a:lstStyle>
            <a:lvl1pPr>
              <a:defRPr/>
            </a:lvl1pPr>
          </a:lstStyle>
          <a:p>
            <a:pPr>
              <a:defRPr/>
            </a:pPr>
            <a:fld id="{42E5C146-39AC-43D2-AAC4-D76A7E590370}" type="slidenum">
              <a:rPr lang="ar-SA" altLang="en-US"/>
              <a:pPr>
                <a:defRPr/>
              </a:pPr>
              <a:t>‹#›</a:t>
            </a:fld>
            <a:endParaRPr lang="en-CA"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alphaModFix amt="32000"/>
            <a:lum/>
          </a:blip>
          <a:srcRect/>
          <a:stretch>
            <a:fillRect l="-3000" t="66000" r="76000"/>
          </a:stretch>
        </a:blip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8686800" cy="4876800"/>
            <a:chOff x="0" y="0"/>
            <a:chExt cx="5472" cy="3072"/>
          </a:xfrm>
        </p:grpSpPr>
        <p:sp>
          <p:nvSpPr>
            <p:cNvPr id="4099"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defRPr/>
              </a:pPr>
              <a:endParaRPr lang="en-US"/>
            </a:p>
          </p:txBody>
        </p:sp>
        <p:grpSp>
          <p:nvGrpSpPr>
            <p:cNvPr id="7176" name="Group 4"/>
            <p:cNvGrpSpPr>
              <a:grpSpLocks/>
            </p:cNvGrpSpPr>
            <p:nvPr/>
          </p:nvGrpSpPr>
          <p:grpSpPr bwMode="auto">
            <a:xfrm>
              <a:off x="240" y="893"/>
              <a:ext cx="5232" cy="115"/>
              <a:chOff x="240" y="893"/>
              <a:chExt cx="5232" cy="115"/>
            </a:xfrm>
          </p:grpSpPr>
          <p:sp>
            <p:nvSpPr>
              <p:cNvPr id="4101"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defRPr/>
                </a:pPr>
                <a:endParaRPr lang="en-US"/>
              </a:p>
            </p:txBody>
          </p:sp>
          <p:sp>
            <p:nvSpPr>
              <p:cNvPr id="4102"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defRPr/>
                </a:pPr>
                <a:endParaRPr lang="en-US">
                  <a:latin typeface="Arial" charset="0"/>
                </a:endParaRPr>
              </a:p>
            </p:txBody>
          </p:sp>
        </p:grpSp>
      </p:grpSp>
      <p:sp>
        <p:nvSpPr>
          <p:cNvPr id="7171"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CA" altLang="en-US" smtClean="0"/>
              <a:t>Click to edit Master title style</a:t>
            </a:r>
          </a:p>
        </p:txBody>
      </p:sp>
      <p:sp>
        <p:nvSpPr>
          <p:cNvPr id="7172"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p>
        </p:txBody>
      </p:sp>
      <p:sp>
        <p:nvSpPr>
          <p:cNvPr id="4107"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cs typeface="Arial" pitchFamily="34" charset="0"/>
              </a:defRPr>
            </a:lvl1pPr>
          </a:lstStyle>
          <a:p>
            <a:pPr>
              <a:defRPr/>
            </a:pPr>
            <a:fld id="{CBAE7F24-859A-4751-901F-4EA9A1BBCEDC}" type="slidenum">
              <a:rPr lang="ar-SA" altLang="en-US"/>
              <a:pPr>
                <a:defRPr/>
              </a:pPr>
              <a:t>‹#›</a:t>
            </a:fld>
            <a:endParaRPr lang="en-CA" altLang="en-US"/>
          </a:p>
        </p:txBody>
      </p:sp>
      <p:sp>
        <p:nvSpPr>
          <p:cNvPr id="4108"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defRPr/>
            </a:pPr>
            <a:endParaRPr lang="en-US">
              <a:latin typeface="Arial" charset="0"/>
            </a:endParaRPr>
          </a:p>
        </p:txBody>
      </p:sp>
    </p:spTree>
  </p:cSld>
  <p:clrMap bg1="lt1" tx1="dk1" bg2="lt2" tx2="dk2" accent1="accent1" accent2="accent2" accent3="accent3" accent4="accent4" accent5="accent5" accent6="accent6" hlink="hlink" folHlink="folHlink"/>
  <p:sldLayoutIdLst>
    <p:sldLayoutId id="2147483741"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Lst>
  <p:timing>
    <p:tnLst>
      <p:par>
        <p:cTn id="1" dur="indefinite" restart="never" nodeType="tmRoot"/>
      </p:par>
    </p:tnLst>
  </p:timing>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xml"/><Relationship Id="rId1" Type="http://schemas.openxmlformats.org/officeDocument/2006/relationships/vmlDrawing" Target="../drawings/vmlDrawing6.vml"/><Relationship Id="rId6" Type="http://schemas.openxmlformats.org/officeDocument/2006/relationships/oleObject" Target="../embeddings/oleObject8.bin"/><Relationship Id="rId5" Type="http://schemas.openxmlformats.org/officeDocument/2006/relationships/hyperlink" Target="FCH2Cl.c3d" TargetMode="Externa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1.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Cyclopentane%201.c3d"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5.xml.rels><?xml version="1.0" encoding="UTF-8" standalone="yes"?>
<Relationships xmlns="http://schemas.openxmlformats.org/package/2006/relationships"><Relationship Id="rId3" Type="http://schemas.openxmlformats.org/officeDocument/2006/relationships/hyperlink" Target="Boat.c3d" TargetMode="Externa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1.bin"/><Relationship Id="rId5" Type="http://schemas.openxmlformats.org/officeDocument/2006/relationships/hyperlink" Target="Cyclohexane%20(Unsubstituted).c3d" TargetMode="External"/><Relationship Id="rId4" Type="http://schemas.openxmlformats.org/officeDocument/2006/relationships/oleObject" Target="../embeddings/oleObject10.bin"/></Relationships>
</file>

<file path=ppt/slides/_rels/slide16.xml.rels><?xml version="1.0" encoding="UTF-8" standalone="yes"?>
<Relationships xmlns="http://schemas.openxmlformats.org/package/2006/relationships"><Relationship Id="rId3" Type="http://schemas.openxmlformats.org/officeDocument/2006/relationships/hyperlink" Target="Monosub.%20c%20hex.c3d" TargetMode="Externa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2.bin"/></Relationships>
</file>

<file path=ppt/slides/_rels/slide17.xml.rels><?xml version="1.0" encoding="UTF-8" standalone="yes"?>
<Relationships xmlns="http://schemas.openxmlformats.org/package/2006/relationships"><Relationship Id="rId3" Type="http://schemas.openxmlformats.org/officeDocument/2006/relationships/hyperlink" Target="Ethylene.c3d" TargetMode="External"/><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oleObject13.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hyperlink" Target="Cis-1,2-dimethyl%20cyclopentane.c3d" TargetMode="External"/><Relationship Id="rId5" Type="http://schemas.openxmlformats.org/officeDocument/2006/relationships/hyperlink" Target="Trans%201,2-dimethyl%20cyclopentane.c3d" TargetMode="External"/><Relationship Id="rId4" Type="http://schemas.openxmlformats.org/officeDocument/2006/relationships/hyperlink" Target="Monosub.%20c%20hex.c3d" TargetMode="Externa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oleObject" Target="../embeddings/oleObject18.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2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hyperlink" Target="Sowhorse.c3d" TargetMode="Externa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oleObject" Target="../embeddings/oleObject6.bin"/><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hyperlink" Target="CH4.c3d" TargetMode="Externa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500034" y="3286124"/>
            <a:ext cx="8186766" cy="1714512"/>
          </a:xfrm>
          <a:prstGeom prst="rect">
            <a:avLst/>
          </a:prstGeom>
          <a:noFill/>
          <a:ln w="9525">
            <a:noFill/>
            <a:miter lim="800000"/>
            <a:headEnd/>
            <a:tailEnd/>
          </a:ln>
        </p:spPr>
        <p:txBody>
          <a:bodyPr/>
          <a:lstStyle/>
          <a:p>
            <a:pPr algn="ctr">
              <a:spcBef>
                <a:spcPct val="20000"/>
              </a:spcBef>
              <a:buClr>
                <a:schemeClr val="folHlink"/>
              </a:buClr>
              <a:buSzPct val="90000"/>
              <a:buFont typeface="Wingdings" pitchFamily="2" charset="2"/>
              <a:buNone/>
            </a:pPr>
            <a:endParaRPr lang="ar-EG" sz="2800"/>
          </a:p>
        </p:txBody>
      </p:sp>
      <p:sp>
        <p:nvSpPr>
          <p:cNvPr id="5" name="Rectangle 4"/>
          <p:cNvSpPr/>
          <p:nvPr/>
        </p:nvSpPr>
        <p:spPr>
          <a:xfrm>
            <a:off x="571472" y="500042"/>
            <a:ext cx="7715304" cy="1200329"/>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7200" b="1" spc="50" dirty="0"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Stereoisomerism</a:t>
            </a:r>
            <a:endParaRPr lang="en-US" sz="8000" b="1" spc="50" dirty="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extBox 3"/>
          <p:cNvSpPr txBox="1"/>
          <p:nvPr/>
        </p:nvSpPr>
        <p:spPr>
          <a:xfrm>
            <a:off x="642910" y="1857364"/>
            <a:ext cx="7858180" cy="224676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en-US" sz="2800" b="1" dirty="0" err="1"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Stereoisomers</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 are isomers that have the same molecular formula, the same connection sequences of atoms but there is a difference in the  arrangements of atoms or groups in space </a:t>
            </a:r>
            <a:r>
              <a:rPr lang="en-US" sz="2800" b="1" dirty="0" smtClean="0">
                <a:ln w="11430">
                  <a:solidFill>
                    <a:srgbClr val="00B050"/>
                  </a:solidFill>
                </a:ln>
                <a:solidFill>
                  <a:srgbClr val="00B050"/>
                </a:solidFill>
                <a:effectLst>
                  <a:outerShdw blurRad="50800" dist="39000" dir="5460000" algn="tl">
                    <a:srgbClr val="000000">
                      <a:alpha val="38000"/>
                    </a:srgbClr>
                  </a:outerShdw>
                </a:effectLst>
              </a:rPr>
              <a:t>(spatial </a:t>
            </a:r>
            <a:r>
              <a:rPr lang="en-US" sz="2800" b="1" dirty="0" err="1" smtClean="0">
                <a:ln w="11430">
                  <a:solidFill>
                    <a:srgbClr val="00B050"/>
                  </a:solidFill>
                </a:ln>
                <a:solidFill>
                  <a:srgbClr val="00B050"/>
                </a:solidFill>
                <a:effectLst>
                  <a:outerShdw blurRad="50800" dist="39000" dir="5460000" algn="tl">
                    <a:srgbClr val="000000">
                      <a:alpha val="38000"/>
                    </a:srgbClr>
                  </a:outerShdw>
                </a:effectLst>
              </a:rPr>
              <a:t>arrangment</a:t>
            </a:r>
            <a:r>
              <a:rPr lang="en-US" sz="2800" b="1" dirty="0" smtClean="0">
                <a:ln w="11430">
                  <a:solidFill>
                    <a:srgbClr val="00B050"/>
                  </a:solidFill>
                </a:ln>
                <a:solidFill>
                  <a:srgbClr val="00B050"/>
                </a:solidFill>
                <a:effectLst>
                  <a:outerShdw blurRad="50800" dist="39000" dir="5460000" algn="tl">
                    <a:srgbClr val="000000">
                      <a:alpha val="38000"/>
                    </a:srgbClr>
                  </a:outerShdw>
                </a:effectLst>
              </a:rPr>
              <a:t>)</a:t>
            </a:r>
            <a:r>
              <a:rPr lang="en-US"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 </a:t>
            </a:r>
            <a:endParaRPr lang="en-US" b="1" dirty="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endParaRPr>
          </a:p>
        </p:txBody>
      </p:sp>
      <p:graphicFrame>
        <p:nvGraphicFramePr>
          <p:cNvPr id="86017" name="Object 1"/>
          <p:cNvGraphicFramePr>
            <a:graphicFrameLocks noChangeAspect="1"/>
          </p:cNvGraphicFramePr>
          <p:nvPr/>
        </p:nvGraphicFramePr>
        <p:xfrm>
          <a:off x="2786050" y="3857628"/>
          <a:ext cx="3111501" cy="1828800"/>
        </p:xfrm>
        <a:graphic>
          <a:graphicData uri="http://schemas.openxmlformats.org/presentationml/2006/ole">
            <p:oleObj spid="_x0000_s86017" name="CS ChemDraw Drawing" r:id="rId5" imgW="3182400" imgH="1866240" progId="ChemDraw.Document.6.0">
              <p:embed/>
            </p:oleObj>
          </a:graphicData>
        </a:graphic>
      </p:graphicFrame>
    </p:spTree>
    <p:custDataLst>
      <p:tags r:id="rId2"/>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6017"/>
                                        </p:tgtEl>
                                        <p:attrNameLst>
                                          <p:attrName>style.visibility</p:attrName>
                                        </p:attrNameLst>
                                      </p:cBhvr>
                                      <p:to>
                                        <p:strVal val="visible"/>
                                      </p:to>
                                    </p:set>
                                    <p:anim calcmode="lin" valueType="num">
                                      <p:cBhvr additive="base">
                                        <p:cTn id="13" dur="500" fill="hold"/>
                                        <p:tgtEl>
                                          <p:spTgt spid="86017"/>
                                        </p:tgtEl>
                                        <p:attrNameLst>
                                          <p:attrName>ppt_x</p:attrName>
                                        </p:attrNameLst>
                                      </p:cBhvr>
                                      <p:tavLst>
                                        <p:tav tm="0">
                                          <p:val>
                                            <p:strVal val="#ppt_x"/>
                                          </p:val>
                                        </p:tav>
                                        <p:tav tm="100000">
                                          <p:val>
                                            <p:strVal val="#ppt_x"/>
                                          </p:val>
                                        </p:tav>
                                      </p:tavLst>
                                    </p:anim>
                                    <p:anim calcmode="lin" valueType="num">
                                      <p:cBhvr additive="base">
                                        <p:cTn id="14" dur="500" fill="hold"/>
                                        <p:tgtEl>
                                          <p:spTgt spid="860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500034" y="3286124"/>
            <a:ext cx="8186766" cy="1714512"/>
          </a:xfrm>
          <a:prstGeom prst="rect">
            <a:avLst/>
          </a:prstGeom>
          <a:noFill/>
          <a:ln w="9525">
            <a:noFill/>
            <a:miter lim="800000"/>
            <a:headEnd/>
            <a:tailEnd/>
          </a:ln>
        </p:spPr>
        <p:txBody>
          <a:bodyPr/>
          <a:lstStyle/>
          <a:p>
            <a:pPr algn="ctr">
              <a:spcBef>
                <a:spcPct val="20000"/>
              </a:spcBef>
              <a:buClr>
                <a:schemeClr val="folHlink"/>
              </a:buClr>
              <a:buSzPct val="90000"/>
              <a:buFont typeface="Wingdings" pitchFamily="2" charset="2"/>
              <a:buNone/>
            </a:pPr>
            <a:endParaRPr lang="ar-EG" sz="2800"/>
          </a:p>
        </p:txBody>
      </p:sp>
      <p:sp>
        <p:nvSpPr>
          <p:cNvPr id="5" name="Rectangle 4"/>
          <p:cNvSpPr/>
          <p:nvPr/>
        </p:nvSpPr>
        <p:spPr>
          <a:xfrm>
            <a:off x="857224" y="428604"/>
            <a:ext cx="7715304" cy="646331"/>
          </a:xfrm>
          <a:prstGeom prst="rect">
            <a:avLst/>
          </a:prstGeom>
          <a:noFill/>
        </p:spPr>
        <p:txBody>
          <a:bodyPr wrap="square">
            <a:spAutoFit/>
          </a:bodyPr>
          <a:lstStyle/>
          <a:p>
            <a:pPr lvl="0" algn="ctr"/>
            <a:r>
              <a:rPr lang="en-US" sz="36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Fischer projection</a:t>
            </a:r>
          </a:p>
        </p:txBody>
      </p:sp>
      <p:sp>
        <p:nvSpPr>
          <p:cNvPr id="4" name="TextBox 3"/>
          <p:cNvSpPr txBox="1"/>
          <p:nvPr/>
        </p:nvSpPr>
        <p:spPr>
          <a:xfrm>
            <a:off x="642910" y="1285860"/>
            <a:ext cx="7858180" cy="1815882"/>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Across representation in which horizontal lines represent bonds above the plane of the paper and vertical lines represents bonds below the plane of the paper </a:t>
            </a:r>
            <a:r>
              <a:rPr lang="en-US" sz="2800" b="1" dirty="0" smtClean="0">
                <a:ln w="11430">
                  <a:solidFill>
                    <a:schemeClr val="tx1">
                      <a:lumMod val="95000"/>
                      <a:lumOff val="5000"/>
                    </a:schemeClr>
                  </a:solidFill>
                </a:ln>
                <a:solidFill>
                  <a:schemeClr val="accent3">
                    <a:lumMod val="75000"/>
                  </a:schemeClr>
                </a:solidFill>
                <a:effectLst>
                  <a:outerShdw blurRad="50800" dist="39000" dir="5460000" algn="tl">
                    <a:srgbClr val="000000">
                      <a:alpha val="38000"/>
                    </a:srgbClr>
                  </a:outerShdw>
                </a:effectLst>
                <a:hlinkClick r:id="rId5" action="ppaction://hlinkfile"/>
              </a:rPr>
              <a:t>FCH2Cl.c3d</a:t>
            </a:r>
            <a:endParaRPr lang="en-US" sz="2800" b="1" dirty="0" smtClean="0">
              <a:ln w="11430">
                <a:solidFill>
                  <a:schemeClr val="tx1">
                    <a:lumMod val="95000"/>
                    <a:lumOff val="5000"/>
                  </a:schemeClr>
                </a:solidFill>
              </a:ln>
              <a:solidFill>
                <a:schemeClr val="accent3">
                  <a:lumMod val="75000"/>
                </a:schemeClr>
              </a:solidFill>
              <a:effectLst>
                <a:outerShdw blurRad="50800" dist="39000" dir="5460000" algn="tl">
                  <a:srgbClr val="000000">
                    <a:alpha val="38000"/>
                  </a:srgbClr>
                </a:outerShdw>
              </a:effectLst>
            </a:endParaRPr>
          </a:p>
        </p:txBody>
      </p:sp>
      <p:sp>
        <p:nvSpPr>
          <p:cNvPr id="839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21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2163" name="Object 3"/>
          <p:cNvGraphicFramePr>
            <a:graphicFrameLocks noChangeAspect="1"/>
          </p:cNvGraphicFramePr>
          <p:nvPr/>
        </p:nvGraphicFramePr>
        <p:xfrm>
          <a:off x="428596" y="3071810"/>
          <a:ext cx="8307734" cy="2071702"/>
        </p:xfrm>
        <a:graphic>
          <a:graphicData uri="http://schemas.openxmlformats.org/presentationml/2006/ole">
            <p:oleObj spid="_x0000_s92163" name="CS ChemDraw Drawing" r:id="rId6" imgW="4732920" imgH="1175040" progId="ChemDraw.Document.6.0">
              <p:embed/>
            </p:oleObj>
          </a:graphicData>
        </a:graphic>
      </p:graphicFrame>
    </p:spTree>
    <p:custDataLst>
      <p:tags r:id="rId2"/>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2163"/>
                                        </p:tgtEl>
                                        <p:attrNameLst>
                                          <p:attrName>style.visibility</p:attrName>
                                        </p:attrNameLst>
                                      </p:cBhvr>
                                      <p:to>
                                        <p:strVal val="visible"/>
                                      </p:to>
                                    </p:set>
                                    <p:anim calcmode="lin" valueType="num">
                                      <p:cBhvr additive="base">
                                        <p:cTn id="13" dur="500" fill="hold"/>
                                        <p:tgtEl>
                                          <p:spTgt spid="92163"/>
                                        </p:tgtEl>
                                        <p:attrNameLst>
                                          <p:attrName>ppt_x</p:attrName>
                                        </p:attrNameLst>
                                      </p:cBhvr>
                                      <p:tavLst>
                                        <p:tav tm="0">
                                          <p:val>
                                            <p:strVal val="#ppt_x"/>
                                          </p:val>
                                        </p:tav>
                                        <p:tav tm="100000">
                                          <p:val>
                                            <p:strVal val="#ppt_x"/>
                                          </p:val>
                                        </p:tav>
                                      </p:tavLst>
                                    </p:anim>
                                    <p:anim calcmode="lin" valueType="num">
                                      <p:cBhvr additive="base">
                                        <p:cTn id="14" dur="500" fill="hold"/>
                                        <p:tgtEl>
                                          <p:spTgt spid="921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1066800" y="3810000"/>
            <a:ext cx="7620000" cy="1752600"/>
          </a:xfrm>
          <a:prstGeom prst="rect">
            <a:avLst/>
          </a:prstGeom>
          <a:noFill/>
          <a:ln w="9525">
            <a:noFill/>
            <a:miter lim="800000"/>
            <a:headEnd/>
            <a:tailEnd/>
          </a:ln>
        </p:spPr>
        <p:txBody>
          <a:bodyPr/>
          <a:lstStyle/>
          <a:p>
            <a:pPr algn="ctr">
              <a:spcBef>
                <a:spcPct val="20000"/>
              </a:spcBef>
              <a:buClr>
                <a:schemeClr val="folHlink"/>
              </a:buClr>
              <a:buSzPct val="90000"/>
              <a:buFont typeface="Wingdings" pitchFamily="2" charset="2"/>
              <a:buNone/>
            </a:pPr>
            <a:endParaRPr lang="ar-EG" sz="2800"/>
          </a:p>
        </p:txBody>
      </p:sp>
      <p:sp>
        <p:nvSpPr>
          <p:cNvPr id="5" name="Rectangle 4"/>
          <p:cNvSpPr/>
          <p:nvPr/>
        </p:nvSpPr>
        <p:spPr>
          <a:xfrm>
            <a:off x="571472" y="500042"/>
            <a:ext cx="7715304" cy="830997"/>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4800" b="1" spc="50" dirty="0"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Ethane Conformations</a:t>
            </a:r>
            <a:endParaRPr lang="en-US" sz="5400" b="1" spc="50" dirty="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 name="Picture 5"/>
          <p:cNvPicPr/>
          <p:nvPr/>
        </p:nvPicPr>
        <p:blipFill>
          <a:blip r:embed="rId4"/>
          <a:srcRect/>
          <a:stretch>
            <a:fillRect/>
          </a:stretch>
        </p:blipFill>
        <p:spPr bwMode="auto">
          <a:xfrm>
            <a:off x="1643042" y="1357298"/>
            <a:ext cx="4929222" cy="1214446"/>
          </a:xfrm>
          <a:prstGeom prst="rect">
            <a:avLst/>
          </a:prstGeom>
          <a:noFill/>
          <a:ln w="9525">
            <a:noFill/>
            <a:miter lim="800000"/>
            <a:headEnd/>
            <a:tailEnd/>
          </a:ln>
        </p:spPr>
      </p:pic>
      <p:sp>
        <p:nvSpPr>
          <p:cNvPr id="7" name="Rectangle 6"/>
          <p:cNvSpPr/>
          <p:nvPr/>
        </p:nvSpPr>
        <p:spPr>
          <a:xfrm>
            <a:off x="642910" y="2643182"/>
            <a:ext cx="7786742" cy="1200329"/>
          </a:xfrm>
          <a:prstGeom prst="rect">
            <a:avLst/>
          </a:prstGeom>
        </p:spPr>
        <p:txBody>
          <a:bodyPr wrap="square">
            <a:spAutoFit/>
          </a:bodyPr>
          <a:lstStyle/>
          <a:p>
            <a:r>
              <a:rPr lang="en-US" dirty="0" smtClean="0"/>
              <a:t>Here there is only one carbon-carbon bond, and the rotational structures (</a:t>
            </a:r>
            <a:r>
              <a:rPr lang="en-US" dirty="0" err="1" smtClean="0"/>
              <a:t>rotamers</a:t>
            </a:r>
            <a:r>
              <a:rPr lang="en-US" dirty="0" smtClean="0"/>
              <a:t>) that it may assume fall between two extremes, staggered and eclipsed.</a:t>
            </a:r>
            <a:endParaRPr lang="en-US" dirty="0"/>
          </a:p>
        </p:txBody>
      </p:sp>
      <p:pic>
        <p:nvPicPr>
          <p:cNvPr id="8" name="Picture 7"/>
          <p:cNvPicPr/>
          <p:nvPr/>
        </p:nvPicPr>
        <p:blipFill>
          <a:blip r:embed="rId5"/>
          <a:srcRect l="13864" t="16479" r="16768"/>
          <a:stretch>
            <a:fillRect/>
          </a:stretch>
        </p:blipFill>
        <p:spPr bwMode="auto">
          <a:xfrm>
            <a:off x="2285984" y="3786190"/>
            <a:ext cx="4572032" cy="2571768"/>
          </a:xfrm>
          <a:prstGeom prst="rect">
            <a:avLst/>
          </a:prstGeom>
          <a:noFill/>
          <a:ln w="9525">
            <a:noFill/>
            <a:miter lim="800000"/>
            <a:headEnd/>
            <a:tailEnd/>
          </a:ln>
        </p:spPr>
      </p:pic>
    </p:spTree>
    <p:custDataLst>
      <p:tags r:id="rId1"/>
    </p:custDataLst>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ChangeArrowheads="1"/>
          </p:cNvSpPr>
          <p:nvPr/>
        </p:nvSpPr>
        <p:spPr bwMode="auto">
          <a:xfrm>
            <a:off x="214282" y="500042"/>
            <a:ext cx="8338437"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en-US" b="1" i="1" u="none" strike="noStrike" cap="none" normalizeH="0" baseline="0" dirty="0" smtClean="0">
                <a:ln>
                  <a:noFill/>
                </a:ln>
                <a:solidFill>
                  <a:srgbClr val="FF0000"/>
                </a:solidFill>
                <a:effectLst/>
                <a:latin typeface="Cambria" pitchFamily="18" charset="0"/>
                <a:ea typeface="Times New Roman" pitchFamily="18" charset="0"/>
                <a:cs typeface="TimesNewRomanPS-BoldMT"/>
              </a:rPr>
              <a:t>Potential energy changes that accompany </a:t>
            </a:r>
          </a:p>
          <a:p>
            <a:pPr marL="0" marR="0" lvl="0" indent="0" algn="ctr" defTabSz="914400" rtl="0" eaLnBrk="1" fontAlgn="base" latinLnBrk="0" hangingPunct="1">
              <a:lnSpc>
                <a:spcPct val="100000"/>
              </a:lnSpc>
              <a:spcBef>
                <a:spcPct val="0"/>
              </a:spcBef>
              <a:spcAft>
                <a:spcPct val="0"/>
              </a:spcAft>
              <a:buClrTx/>
              <a:buSzTx/>
              <a:tabLst/>
            </a:pPr>
            <a:r>
              <a:rPr kumimoji="0" lang="en-US" b="1" i="1" u="none" strike="noStrike" cap="none" normalizeH="0" baseline="0" dirty="0" smtClean="0">
                <a:ln>
                  <a:noFill/>
                </a:ln>
                <a:solidFill>
                  <a:srgbClr val="FF0000"/>
                </a:solidFill>
                <a:effectLst/>
                <a:latin typeface="Cambria" pitchFamily="18" charset="0"/>
                <a:ea typeface="Times New Roman" pitchFamily="18" charset="0"/>
                <a:cs typeface="TimesNewRomanPS-BoldMT"/>
              </a:rPr>
              <a:t>rotation of groups about the Carbon-carbon bond of ethane</a:t>
            </a:r>
            <a:endParaRPr kumimoji="0" lang="en-US"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p:txBody>
      </p:sp>
      <p:pic>
        <p:nvPicPr>
          <p:cNvPr id="112641" name="Picture 789"/>
          <p:cNvPicPr>
            <a:picLocks noChangeAspect="1" noChangeArrowheads="1"/>
          </p:cNvPicPr>
          <p:nvPr/>
        </p:nvPicPr>
        <p:blipFill>
          <a:blip r:embed="rId2"/>
          <a:srcRect/>
          <a:stretch>
            <a:fillRect/>
          </a:stretch>
        </p:blipFill>
        <p:spPr bwMode="auto">
          <a:xfrm>
            <a:off x="1785918" y="1571612"/>
            <a:ext cx="5270946" cy="4278509"/>
          </a:xfrm>
          <a:prstGeom prst="rect">
            <a:avLst/>
          </a:prstGeom>
          <a:noFill/>
        </p:spPr>
      </p:pic>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71472" y="1571612"/>
            <a:ext cx="7929618" cy="2308324"/>
          </a:xfrm>
          <a:prstGeom prst="rect">
            <a:avLst/>
          </a:prstGeom>
          <a:noFill/>
        </p:spPr>
        <p:txBody>
          <a:bodyPr wrap="square" rtlCol="0">
            <a:spAutoFit/>
          </a:bodyPr>
          <a:lstStyle/>
          <a:p>
            <a:pPr algn="just"/>
            <a:r>
              <a:rPr lang="en-US" dirty="0" err="1" smtClean="0"/>
              <a:t>Cyclopentane</a:t>
            </a:r>
            <a:r>
              <a:rPr lang="en-US" dirty="0" smtClean="0"/>
              <a:t> has very little angle strain, but its eclipsing strain would be large if it remained planar. Consequently, the five-</a:t>
            </a:r>
            <a:r>
              <a:rPr lang="en-US" dirty="0" err="1" smtClean="0"/>
              <a:t>membered</a:t>
            </a:r>
            <a:r>
              <a:rPr lang="en-US" dirty="0" smtClean="0"/>
              <a:t> ring adopts non-planar </a:t>
            </a:r>
            <a:r>
              <a:rPr lang="en-US" dirty="0" smtClean="0">
                <a:solidFill>
                  <a:srgbClr val="FF0000"/>
                </a:solidFill>
              </a:rPr>
              <a:t>puckered</a:t>
            </a:r>
            <a:r>
              <a:rPr lang="en-US" dirty="0" smtClean="0"/>
              <a:t> conformations whenever possible. The </a:t>
            </a:r>
            <a:r>
              <a:rPr lang="en-US" dirty="0" smtClean="0">
                <a:solidFill>
                  <a:srgbClr val="FF0000"/>
                </a:solidFill>
              </a:rPr>
              <a:t>most stable </a:t>
            </a:r>
            <a:r>
              <a:rPr lang="en-US" dirty="0" smtClean="0"/>
              <a:t>conformation of </a:t>
            </a:r>
            <a:r>
              <a:rPr lang="en-US" dirty="0" err="1" smtClean="0"/>
              <a:t>cyclopentane</a:t>
            </a:r>
            <a:r>
              <a:rPr lang="en-US" dirty="0" smtClean="0"/>
              <a:t> is the one having one atom above or below the plane of the other four atoms.		</a:t>
            </a:r>
            <a:r>
              <a:rPr lang="en-US" dirty="0" err="1" smtClean="0">
                <a:hlinkClick r:id="rId2" action="ppaction://hlinkfile"/>
              </a:rPr>
              <a:t>Cyclopentane</a:t>
            </a:r>
            <a:r>
              <a:rPr lang="en-US" dirty="0" smtClean="0">
                <a:hlinkClick r:id="rId2" action="ppaction://hlinkfile"/>
              </a:rPr>
              <a:t> 1.c3d</a:t>
            </a:r>
            <a:endParaRPr lang="en-US" dirty="0" smtClean="0"/>
          </a:p>
        </p:txBody>
      </p:sp>
      <p:pic>
        <p:nvPicPr>
          <p:cNvPr id="9" name="Picture 8"/>
          <p:cNvPicPr/>
          <p:nvPr/>
        </p:nvPicPr>
        <p:blipFill>
          <a:blip r:embed="rId3"/>
          <a:srcRect/>
          <a:stretch>
            <a:fillRect/>
          </a:stretch>
        </p:blipFill>
        <p:spPr bwMode="auto">
          <a:xfrm>
            <a:off x="2786050" y="3929066"/>
            <a:ext cx="3143272" cy="2286016"/>
          </a:xfrm>
          <a:prstGeom prst="rect">
            <a:avLst/>
          </a:prstGeom>
          <a:noFill/>
          <a:ln w="9525">
            <a:noFill/>
            <a:miter lim="800000"/>
            <a:headEnd/>
            <a:tailEnd/>
          </a:ln>
        </p:spPr>
      </p:pic>
      <p:sp>
        <p:nvSpPr>
          <p:cNvPr id="116738" name="Rectangle 2"/>
          <p:cNvSpPr>
            <a:spLocks noChangeArrowheads="1"/>
          </p:cNvSpPr>
          <p:nvPr/>
        </p:nvSpPr>
        <p:spPr bwMode="auto">
          <a:xfrm>
            <a:off x="1357290" y="214290"/>
            <a:ext cx="6339428"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just" eaLnBrk="1" hangingPunct="1"/>
            <a:r>
              <a:rPr lang="en-US" sz="3600" b="1" i="1" dirty="0" smtClean="0">
                <a:solidFill>
                  <a:srgbClr val="FF0000"/>
                </a:solidFill>
                <a:latin typeface="Cambria" pitchFamily="18" charset="0"/>
                <a:ea typeface="Times New Roman" pitchFamily="18" charset="0"/>
                <a:cs typeface="Arial" pitchFamily="34" charset="0"/>
              </a:rPr>
              <a:t>Conformation of </a:t>
            </a:r>
            <a:r>
              <a:rPr lang="en-US" sz="3600" b="1" i="1" dirty="0" err="1" smtClean="0">
                <a:solidFill>
                  <a:srgbClr val="FF0000"/>
                </a:solidFill>
                <a:latin typeface="Cambria" pitchFamily="18" charset="0"/>
                <a:ea typeface="Times New Roman" pitchFamily="18" charset="0"/>
                <a:cs typeface="Arial" pitchFamily="34" charset="0"/>
              </a:rPr>
              <a:t>Cycloalkanes</a:t>
            </a:r>
            <a:endPar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
        <p:nvSpPr>
          <p:cNvPr id="8" name="Rectangle 2"/>
          <p:cNvSpPr>
            <a:spLocks noChangeArrowheads="1"/>
          </p:cNvSpPr>
          <p:nvPr/>
        </p:nvSpPr>
        <p:spPr bwMode="auto">
          <a:xfrm>
            <a:off x="428596" y="857232"/>
            <a:ext cx="5000280"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just" eaLnBrk="1" hangingPunct="1"/>
            <a:r>
              <a:rPr lang="en-US" sz="2800" b="1" i="1" dirty="0" smtClean="0">
                <a:latin typeface="Cambria" pitchFamily="18" charset="0"/>
                <a:ea typeface="Times New Roman" pitchFamily="18" charset="0"/>
                <a:cs typeface="Arial" pitchFamily="34" charset="0"/>
              </a:rPr>
              <a:t>Conformation of </a:t>
            </a:r>
            <a:r>
              <a:rPr lang="en-US" sz="2800" b="1" i="1" dirty="0" err="1" smtClean="0">
                <a:solidFill>
                  <a:srgbClr val="0070C0"/>
                </a:solidFill>
                <a:latin typeface="Cambria" pitchFamily="18" charset="0"/>
                <a:ea typeface="Times New Roman" pitchFamily="18" charset="0"/>
                <a:cs typeface="Arial" pitchFamily="34" charset="0"/>
              </a:rPr>
              <a:t>cyclopentane</a:t>
            </a:r>
            <a:endParaRPr lang="en-US" sz="2800" b="1" i="1" dirty="0" smtClean="0">
              <a:solidFill>
                <a:srgbClr val="0070C0"/>
              </a:solidFill>
              <a:latin typeface="Cambria" pitchFamily="18" charset="0"/>
              <a:ea typeface="Times New Roman" pitchFamily="18" charset="0"/>
              <a:cs typeface="Arial" pitchFamily="34"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2" fill="hold" nodeType="clickEffect">
                                  <p:stCondLst>
                                    <p:cond delay="0"/>
                                  </p:stCondLst>
                                  <p:childTnLst>
                                    <p:anim calcmode="lin" valueType="num">
                                      <p:cBhvr additive="base">
                                        <p:cTn id="24" dur="500"/>
                                        <p:tgtEl>
                                          <p:spTgt spid="7"/>
                                        </p:tgtEl>
                                        <p:attrNameLst>
                                          <p:attrName>ppt_x</p:attrName>
                                        </p:attrNameLst>
                                      </p:cBhvr>
                                      <p:tavLst>
                                        <p:tav tm="0">
                                          <p:val>
                                            <p:strVal val="ppt_x"/>
                                          </p:val>
                                        </p:tav>
                                        <p:tav tm="100000">
                                          <p:val>
                                            <p:strVal val="1+ppt_w/2"/>
                                          </p:val>
                                        </p:tav>
                                      </p:tavLst>
                                    </p:anim>
                                    <p:anim calcmode="lin" valueType="num">
                                      <p:cBhvr additive="base">
                                        <p:cTn id="25" dur="500"/>
                                        <p:tgtEl>
                                          <p:spTgt spid="7"/>
                                        </p:tgtEl>
                                        <p:attrNameLst>
                                          <p:attrName>ppt_y</p:attrName>
                                        </p:attrNameLst>
                                      </p:cBhvr>
                                      <p:tavLst>
                                        <p:tav tm="0">
                                          <p:val>
                                            <p:strVal val="ppt_y"/>
                                          </p:val>
                                        </p:tav>
                                        <p:tav tm="100000">
                                          <p:val>
                                            <p:strVal val="ppt_y"/>
                                          </p:val>
                                        </p:tav>
                                      </p:tavLst>
                                    </p:anim>
                                    <p:set>
                                      <p:cBhvr>
                                        <p:cTn id="2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FF0000"/>
                </a:solidFill>
              </a:rPr>
              <a:t>Which is the more stable conformer?</a:t>
            </a:r>
            <a:endParaRPr lang="en-US" sz="4000" dirty="0">
              <a:solidFill>
                <a:srgbClr val="FF0000"/>
              </a:solidFill>
            </a:endParaRPr>
          </a:p>
        </p:txBody>
      </p:sp>
      <p:sp>
        <p:nvSpPr>
          <p:cNvPr id="4" name="Slide Number Placeholder 3"/>
          <p:cNvSpPr>
            <a:spLocks noGrp="1"/>
          </p:cNvSpPr>
          <p:nvPr>
            <p:ph type="sldNum" sz="quarter" idx="10"/>
          </p:nvPr>
        </p:nvSpPr>
        <p:spPr/>
        <p:txBody>
          <a:bodyPr/>
          <a:lstStyle/>
          <a:p>
            <a:pPr>
              <a:defRPr/>
            </a:pPr>
            <a:fld id="{B9884A67-89DD-45F6-8BD1-30CC6E280059}" type="slidenum">
              <a:rPr lang="ar-SA" altLang="en-US" smtClean="0"/>
              <a:pPr>
                <a:defRPr/>
              </a:pPr>
              <a:t>14</a:t>
            </a:fld>
            <a:endParaRPr lang="en-CA" altLang="en-US"/>
          </a:p>
        </p:txBody>
      </p:sp>
      <p:graphicFrame>
        <p:nvGraphicFramePr>
          <p:cNvPr id="117761" name="Object 1"/>
          <p:cNvGraphicFramePr>
            <a:graphicFrameLocks noChangeAspect="1"/>
          </p:cNvGraphicFramePr>
          <p:nvPr/>
        </p:nvGraphicFramePr>
        <p:xfrm>
          <a:off x="2285984" y="2000240"/>
          <a:ext cx="4071966" cy="1737896"/>
        </p:xfrm>
        <a:graphic>
          <a:graphicData uri="http://schemas.openxmlformats.org/presentationml/2006/ole">
            <p:oleObj spid="_x0000_s117761" name="CS ChemDraw Drawing" r:id="rId3" imgW="1148760" imgH="489960" progId="ChemDraw.Document.6.0">
              <p:embed/>
            </p:oleObj>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7761"/>
                                        </p:tgtEl>
                                        <p:attrNameLst>
                                          <p:attrName>style.visibility</p:attrName>
                                        </p:attrNameLst>
                                      </p:cBhvr>
                                      <p:to>
                                        <p:strVal val="visible"/>
                                      </p:to>
                                    </p:set>
                                    <p:anim calcmode="lin" valueType="num">
                                      <p:cBhvr additive="base">
                                        <p:cTn id="7" dur="500" fill="hold"/>
                                        <p:tgtEl>
                                          <p:spTgt spid="117761"/>
                                        </p:tgtEl>
                                        <p:attrNameLst>
                                          <p:attrName>ppt_x</p:attrName>
                                        </p:attrNameLst>
                                      </p:cBhvr>
                                      <p:tavLst>
                                        <p:tav tm="0">
                                          <p:val>
                                            <p:strVal val="#ppt_x"/>
                                          </p:val>
                                        </p:tav>
                                        <p:tav tm="100000">
                                          <p:val>
                                            <p:strVal val="#ppt_x"/>
                                          </p:val>
                                        </p:tav>
                                      </p:tavLst>
                                    </p:anim>
                                    <p:anim calcmode="lin" valueType="num">
                                      <p:cBhvr additive="base">
                                        <p:cTn id="8" dur="500" fill="hold"/>
                                        <p:tgtEl>
                                          <p:spTgt spid="11776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2" fill="hold" nodeType="clickEffect">
                                  <p:stCondLst>
                                    <p:cond delay="0"/>
                                  </p:stCondLst>
                                  <p:childTnLst>
                                    <p:anim calcmode="lin" valueType="num">
                                      <p:cBhvr additive="base">
                                        <p:cTn id="12" dur="500"/>
                                        <p:tgtEl>
                                          <p:spTgt spid="117761"/>
                                        </p:tgtEl>
                                        <p:attrNameLst>
                                          <p:attrName>ppt_x</p:attrName>
                                        </p:attrNameLst>
                                      </p:cBhvr>
                                      <p:tavLst>
                                        <p:tav tm="0">
                                          <p:val>
                                            <p:strVal val="ppt_x"/>
                                          </p:val>
                                        </p:tav>
                                        <p:tav tm="100000">
                                          <p:val>
                                            <p:strVal val="1+ppt_w/2"/>
                                          </p:val>
                                        </p:tav>
                                      </p:tavLst>
                                    </p:anim>
                                    <p:anim calcmode="lin" valueType="num">
                                      <p:cBhvr additive="base">
                                        <p:cTn id="13" dur="500"/>
                                        <p:tgtEl>
                                          <p:spTgt spid="117761"/>
                                        </p:tgtEl>
                                        <p:attrNameLst>
                                          <p:attrName>ppt_y</p:attrName>
                                        </p:attrNameLst>
                                      </p:cBhvr>
                                      <p:tavLst>
                                        <p:tav tm="0">
                                          <p:val>
                                            <p:strVal val="ppt_y"/>
                                          </p:val>
                                        </p:tav>
                                        <p:tav tm="100000">
                                          <p:val>
                                            <p:strVal val="ppt_y"/>
                                          </p:val>
                                        </p:tav>
                                      </p:tavLst>
                                    </p:anim>
                                    <p:set>
                                      <p:cBhvr>
                                        <p:cTn id="14" dur="1" fill="hold">
                                          <p:stCondLst>
                                            <p:cond delay="499"/>
                                          </p:stCondLst>
                                        </p:cTn>
                                        <p:tgtEl>
                                          <p:spTgt spid="1177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ChangeArrowheads="1"/>
          </p:cNvSpPr>
          <p:nvPr/>
        </p:nvSpPr>
        <p:spPr bwMode="auto">
          <a:xfrm>
            <a:off x="1357290" y="214290"/>
            <a:ext cx="6339428"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just" eaLnBrk="1" hangingPunct="1"/>
            <a:r>
              <a:rPr lang="en-US" sz="3600" b="1" i="1" dirty="0" smtClean="0">
                <a:solidFill>
                  <a:srgbClr val="FF0000"/>
                </a:solidFill>
                <a:latin typeface="Cambria" pitchFamily="18" charset="0"/>
                <a:ea typeface="Times New Roman" pitchFamily="18" charset="0"/>
                <a:cs typeface="Arial" pitchFamily="34" charset="0"/>
              </a:rPr>
              <a:t>Conformation of </a:t>
            </a:r>
            <a:r>
              <a:rPr lang="en-US" sz="3600" b="1" i="1" dirty="0" err="1" smtClean="0">
                <a:solidFill>
                  <a:srgbClr val="FF0000"/>
                </a:solidFill>
                <a:latin typeface="Cambria" pitchFamily="18" charset="0"/>
                <a:ea typeface="Times New Roman" pitchFamily="18" charset="0"/>
                <a:cs typeface="Arial" pitchFamily="34" charset="0"/>
              </a:rPr>
              <a:t>Cycloalkanes</a:t>
            </a:r>
            <a:endPar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
        <p:nvSpPr>
          <p:cNvPr id="8" name="Rectangle 2"/>
          <p:cNvSpPr>
            <a:spLocks noChangeArrowheads="1"/>
          </p:cNvSpPr>
          <p:nvPr/>
        </p:nvSpPr>
        <p:spPr bwMode="auto">
          <a:xfrm>
            <a:off x="428596" y="857232"/>
            <a:ext cx="4833054"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just" eaLnBrk="1" hangingPunct="1"/>
            <a:r>
              <a:rPr lang="en-US" sz="2800" b="1" i="1" dirty="0" smtClean="0">
                <a:latin typeface="Cambria" pitchFamily="18" charset="0"/>
                <a:ea typeface="Times New Roman" pitchFamily="18" charset="0"/>
                <a:cs typeface="Arial" pitchFamily="34" charset="0"/>
              </a:rPr>
              <a:t>Conformation of </a:t>
            </a:r>
            <a:r>
              <a:rPr lang="en-US" sz="2800" b="1" i="1" dirty="0" smtClean="0">
                <a:solidFill>
                  <a:srgbClr val="0070C0"/>
                </a:solidFill>
                <a:latin typeface="Cambria" pitchFamily="18" charset="0"/>
                <a:ea typeface="Times New Roman" pitchFamily="18" charset="0"/>
                <a:cs typeface="Arial" pitchFamily="34" charset="0"/>
              </a:rPr>
              <a:t>cyclohexane</a:t>
            </a:r>
          </a:p>
        </p:txBody>
      </p:sp>
      <p:sp>
        <p:nvSpPr>
          <p:cNvPr id="7" name="TextBox 6"/>
          <p:cNvSpPr txBox="1"/>
          <p:nvPr/>
        </p:nvSpPr>
        <p:spPr>
          <a:xfrm>
            <a:off x="285720" y="1643050"/>
            <a:ext cx="7929618" cy="2677656"/>
          </a:xfrm>
          <a:prstGeom prst="rect">
            <a:avLst/>
          </a:prstGeom>
          <a:noFill/>
        </p:spPr>
        <p:txBody>
          <a:bodyPr wrap="square" rtlCol="0">
            <a:spAutoFit/>
          </a:bodyPr>
          <a:lstStyle/>
          <a:p>
            <a:pPr algn="just"/>
            <a:r>
              <a:rPr lang="en-US" dirty="0" smtClean="0"/>
              <a:t>A planar structure for cyclohexane is clearly </a:t>
            </a:r>
            <a:r>
              <a:rPr lang="en-US" dirty="0" smtClean="0">
                <a:solidFill>
                  <a:srgbClr val="FF0000"/>
                </a:solidFill>
              </a:rPr>
              <a:t>impossible</a:t>
            </a:r>
            <a:r>
              <a:rPr lang="en-US" dirty="0" smtClean="0"/>
              <a:t>. The bond angles would necessarily be 120°, 10.5°larger than the ideal </a:t>
            </a:r>
            <a:r>
              <a:rPr lang="en-US" dirty="0" smtClean="0">
                <a:solidFill>
                  <a:srgbClr val="FF0000"/>
                </a:solidFill>
              </a:rPr>
              <a:t>tetrahedral angle</a:t>
            </a:r>
            <a:r>
              <a:rPr lang="en-US" dirty="0" smtClean="0"/>
              <a:t>. If two carbon atoms on opposite sides of the six-</a:t>
            </a:r>
            <a:r>
              <a:rPr lang="en-US" dirty="0" err="1" smtClean="0"/>
              <a:t>membered</a:t>
            </a:r>
            <a:r>
              <a:rPr lang="en-US" dirty="0" smtClean="0"/>
              <a:t> ring are lifted out of the plane of the ring, much of the angle strain can be eliminated. This boat structure still has two eclipsed bonds and severe steric crowding of two hydrogen atoms on the "bow" and "stern" of the boat </a:t>
            </a:r>
            <a:r>
              <a:rPr lang="en-US" dirty="0" smtClean="0">
                <a:hlinkClick r:id="rId3" action="ppaction://hlinkfile"/>
              </a:rPr>
              <a:t>Boat.c3d</a:t>
            </a:r>
            <a:endParaRPr lang="en-US" dirty="0" smtClean="0"/>
          </a:p>
        </p:txBody>
      </p:sp>
      <p:graphicFrame>
        <p:nvGraphicFramePr>
          <p:cNvPr id="123907" name="Object 3"/>
          <p:cNvGraphicFramePr>
            <a:graphicFrameLocks noChangeAspect="1"/>
          </p:cNvGraphicFramePr>
          <p:nvPr/>
        </p:nvGraphicFramePr>
        <p:xfrm>
          <a:off x="1785918" y="2714620"/>
          <a:ext cx="5321853" cy="1857388"/>
        </p:xfrm>
        <a:graphic>
          <a:graphicData uri="http://schemas.openxmlformats.org/presentationml/2006/ole">
            <p:oleObj spid="_x0000_s123907" name="CS ChemDraw Drawing" r:id="rId4" imgW="2328840" imgH="812520" progId="ChemDraw.Document.6.0">
              <p:embed/>
            </p:oleObj>
          </a:graphicData>
        </a:graphic>
      </p:graphicFrame>
      <p:sp>
        <p:nvSpPr>
          <p:cNvPr id="10" name="TextBox 9"/>
          <p:cNvSpPr txBox="1"/>
          <p:nvPr/>
        </p:nvSpPr>
        <p:spPr>
          <a:xfrm>
            <a:off x="714348" y="1643050"/>
            <a:ext cx="7429552" cy="3416320"/>
          </a:xfrm>
          <a:prstGeom prst="rect">
            <a:avLst/>
          </a:prstGeom>
          <a:noFill/>
        </p:spPr>
        <p:txBody>
          <a:bodyPr wrap="square" rtlCol="0">
            <a:spAutoFit/>
          </a:bodyPr>
          <a:lstStyle/>
          <a:p>
            <a:pPr algn="just"/>
            <a:r>
              <a:rPr lang="en-US" dirty="0" smtClean="0"/>
              <a:t>This boat structure still has two eclipsed bonds and severe steric crowding of two hydrogen atoms on the "</a:t>
            </a:r>
            <a:r>
              <a:rPr lang="en-US" dirty="0" smtClean="0">
                <a:solidFill>
                  <a:srgbClr val="FF0000"/>
                </a:solidFill>
              </a:rPr>
              <a:t>bow</a:t>
            </a:r>
            <a:r>
              <a:rPr lang="en-US" dirty="0" smtClean="0"/>
              <a:t>" and "</a:t>
            </a:r>
            <a:r>
              <a:rPr lang="en-US" dirty="0" smtClean="0">
                <a:solidFill>
                  <a:srgbClr val="FF0000"/>
                </a:solidFill>
              </a:rPr>
              <a:t>stern</a:t>
            </a:r>
            <a:r>
              <a:rPr lang="en-US" dirty="0" smtClean="0"/>
              <a:t>" of the boat. This steric crowding is often called </a:t>
            </a:r>
            <a:r>
              <a:rPr lang="en-US" dirty="0" smtClean="0">
                <a:solidFill>
                  <a:srgbClr val="FF0000"/>
                </a:solidFill>
              </a:rPr>
              <a:t>steric hindrance</a:t>
            </a:r>
            <a:r>
              <a:rPr lang="en-US" dirty="0" smtClean="0"/>
              <a:t>. By flipping one carbon above the ring plane and the other below the plane, a relatively strain-free chair conformer is formed. This is the predominant structure adopted by molecules of cyclohexane </a:t>
            </a:r>
            <a:r>
              <a:rPr lang="en-US" b="1" dirty="0" smtClean="0">
                <a:solidFill>
                  <a:srgbClr val="FF0000"/>
                </a:solidFill>
              </a:rPr>
              <a:t>(Chair conformer)</a:t>
            </a:r>
            <a:r>
              <a:rPr lang="en-US" dirty="0" smtClean="0"/>
              <a:t>.</a:t>
            </a:r>
            <a:r>
              <a:rPr lang="en-US" dirty="0" smtClean="0">
                <a:hlinkClick r:id="rId5" action="ppaction://hlinkfile"/>
              </a:rPr>
              <a:t>Cyclohexane (</a:t>
            </a:r>
            <a:r>
              <a:rPr lang="en-US" dirty="0" err="1" smtClean="0">
                <a:hlinkClick r:id="rId5" action="ppaction://hlinkfile"/>
              </a:rPr>
              <a:t>Unsubstituted</a:t>
            </a:r>
            <a:r>
              <a:rPr lang="en-US" dirty="0" smtClean="0">
                <a:hlinkClick r:id="rId5" action="ppaction://hlinkfile"/>
              </a:rPr>
              <a:t>).c3d</a:t>
            </a:r>
            <a:r>
              <a:rPr lang="en-US" dirty="0" smtClean="0"/>
              <a:t> </a:t>
            </a:r>
          </a:p>
          <a:p>
            <a:pPr algn="just"/>
            <a:endParaRPr lang="en-US" dirty="0"/>
          </a:p>
        </p:txBody>
      </p:sp>
      <p:graphicFrame>
        <p:nvGraphicFramePr>
          <p:cNvPr id="123909" name="Object 5"/>
          <p:cNvGraphicFramePr>
            <a:graphicFrameLocks noChangeAspect="1"/>
          </p:cNvGraphicFramePr>
          <p:nvPr/>
        </p:nvGraphicFramePr>
        <p:xfrm>
          <a:off x="2428860" y="2071678"/>
          <a:ext cx="3885009" cy="1857388"/>
        </p:xfrm>
        <a:graphic>
          <a:graphicData uri="http://schemas.openxmlformats.org/presentationml/2006/ole">
            <p:oleObj spid="_x0000_s123909" name="CS ChemDraw Drawing" r:id="rId6" imgW="2028600" imgH="969480" progId="ChemDraw.Document.6.0">
              <p:embed/>
            </p:oleObj>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xit" presetSubtype="2" fill="hold" grpId="1" nodeType="clickEffect">
                                  <p:stCondLst>
                                    <p:cond delay="0"/>
                                  </p:stCondLst>
                                  <p:childTnLst>
                                    <p:anim calcmode="lin" valueType="num">
                                      <p:cBhvr additive="base">
                                        <p:cTn id="18" dur="500"/>
                                        <p:tgtEl>
                                          <p:spTgt spid="7"/>
                                        </p:tgtEl>
                                        <p:attrNameLst>
                                          <p:attrName>ppt_x</p:attrName>
                                        </p:attrNameLst>
                                      </p:cBhvr>
                                      <p:tavLst>
                                        <p:tav tm="0">
                                          <p:val>
                                            <p:strVal val="ppt_x"/>
                                          </p:val>
                                        </p:tav>
                                        <p:tav tm="100000">
                                          <p:val>
                                            <p:strVal val="1+ppt_w/2"/>
                                          </p:val>
                                        </p:tav>
                                      </p:tavLst>
                                    </p:anim>
                                    <p:anim calcmode="lin" valueType="num">
                                      <p:cBhvr additive="base">
                                        <p:cTn id="19" dur="500"/>
                                        <p:tgtEl>
                                          <p:spTgt spid="7"/>
                                        </p:tgtEl>
                                        <p:attrNameLst>
                                          <p:attrName>ppt_y</p:attrName>
                                        </p:attrNameLst>
                                      </p:cBhvr>
                                      <p:tavLst>
                                        <p:tav tm="0">
                                          <p:val>
                                            <p:strVal val="ppt_y"/>
                                          </p:val>
                                        </p:tav>
                                        <p:tav tm="100000">
                                          <p:val>
                                            <p:strVal val="ppt_y"/>
                                          </p:val>
                                        </p:tav>
                                      </p:tavLst>
                                    </p:anim>
                                    <p:set>
                                      <p:cBhvr>
                                        <p:cTn id="20" dur="1" fill="hold">
                                          <p:stCondLst>
                                            <p:cond delay="499"/>
                                          </p:stCondLst>
                                        </p:cTn>
                                        <p:tgtEl>
                                          <p:spTgt spid="7"/>
                                        </p:tgtEl>
                                        <p:attrNameLst>
                                          <p:attrName>style.visibility</p:attrName>
                                        </p:attrNameLst>
                                      </p:cBhvr>
                                      <p:to>
                                        <p:strVal val="hidden"/>
                                      </p:to>
                                    </p:set>
                                  </p:childTnLst>
                                </p:cTn>
                              </p:par>
                            </p:childTnLst>
                          </p:cTn>
                        </p:par>
                        <p:par>
                          <p:cTn id="21" fill="hold">
                            <p:stCondLst>
                              <p:cond delay="500"/>
                            </p:stCondLst>
                            <p:childTnLst>
                              <p:par>
                                <p:cTn id="22" presetID="2" presetClass="entr" presetSubtype="4" fill="hold" nodeType="afterEffect">
                                  <p:stCondLst>
                                    <p:cond delay="0"/>
                                  </p:stCondLst>
                                  <p:childTnLst>
                                    <p:set>
                                      <p:cBhvr>
                                        <p:cTn id="23" dur="1" fill="hold">
                                          <p:stCondLst>
                                            <p:cond delay="0"/>
                                          </p:stCondLst>
                                        </p:cTn>
                                        <p:tgtEl>
                                          <p:spTgt spid="123907"/>
                                        </p:tgtEl>
                                        <p:attrNameLst>
                                          <p:attrName>style.visibility</p:attrName>
                                        </p:attrNameLst>
                                      </p:cBhvr>
                                      <p:to>
                                        <p:strVal val="visible"/>
                                      </p:to>
                                    </p:set>
                                    <p:anim calcmode="lin" valueType="num">
                                      <p:cBhvr additive="base">
                                        <p:cTn id="24" dur="500" fill="hold"/>
                                        <p:tgtEl>
                                          <p:spTgt spid="123907"/>
                                        </p:tgtEl>
                                        <p:attrNameLst>
                                          <p:attrName>ppt_x</p:attrName>
                                        </p:attrNameLst>
                                      </p:cBhvr>
                                      <p:tavLst>
                                        <p:tav tm="0">
                                          <p:val>
                                            <p:strVal val="#ppt_x"/>
                                          </p:val>
                                        </p:tav>
                                        <p:tav tm="100000">
                                          <p:val>
                                            <p:strVal val="#ppt_x"/>
                                          </p:val>
                                        </p:tav>
                                      </p:tavLst>
                                    </p:anim>
                                    <p:anim calcmode="lin" valueType="num">
                                      <p:cBhvr additive="base">
                                        <p:cTn id="25" dur="500" fill="hold"/>
                                        <p:tgtEl>
                                          <p:spTgt spid="123907"/>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xit" presetSubtype="2" fill="hold" nodeType="clickEffect">
                                  <p:stCondLst>
                                    <p:cond delay="0"/>
                                  </p:stCondLst>
                                  <p:childTnLst>
                                    <p:anim calcmode="lin" valueType="num">
                                      <p:cBhvr additive="base">
                                        <p:cTn id="29" dur="500"/>
                                        <p:tgtEl>
                                          <p:spTgt spid="123907"/>
                                        </p:tgtEl>
                                        <p:attrNameLst>
                                          <p:attrName>ppt_x</p:attrName>
                                        </p:attrNameLst>
                                      </p:cBhvr>
                                      <p:tavLst>
                                        <p:tav tm="0">
                                          <p:val>
                                            <p:strVal val="ppt_x"/>
                                          </p:val>
                                        </p:tav>
                                        <p:tav tm="100000">
                                          <p:val>
                                            <p:strVal val="1+ppt_w/2"/>
                                          </p:val>
                                        </p:tav>
                                      </p:tavLst>
                                    </p:anim>
                                    <p:anim calcmode="lin" valueType="num">
                                      <p:cBhvr additive="base">
                                        <p:cTn id="30" dur="500"/>
                                        <p:tgtEl>
                                          <p:spTgt spid="123907"/>
                                        </p:tgtEl>
                                        <p:attrNameLst>
                                          <p:attrName>ppt_y</p:attrName>
                                        </p:attrNameLst>
                                      </p:cBhvr>
                                      <p:tavLst>
                                        <p:tav tm="0">
                                          <p:val>
                                            <p:strVal val="ppt_y"/>
                                          </p:val>
                                        </p:tav>
                                        <p:tav tm="100000">
                                          <p:val>
                                            <p:strVal val="ppt_y"/>
                                          </p:val>
                                        </p:tav>
                                      </p:tavLst>
                                    </p:anim>
                                    <p:set>
                                      <p:cBhvr>
                                        <p:cTn id="31" dur="1" fill="hold">
                                          <p:stCondLst>
                                            <p:cond delay="499"/>
                                          </p:stCondLst>
                                        </p:cTn>
                                        <p:tgtEl>
                                          <p:spTgt spid="123907"/>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xit" presetSubtype="2" fill="hold" grpId="1" nodeType="clickEffect">
                                  <p:stCondLst>
                                    <p:cond delay="0"/>
                                  </p:stCondLst>
                                  <p:childTnLst>
                                    <p:anim calcmode="lin" valueType="num">
                                      <p:cBhvr additive="base">
                                        <p:cTn id="41" dur="500"/>
                                        <p:tgtEl>
                                          <p:spTgt spid="10"/>
                                        </p:tgtEl>
                                        <p:attrNameLst>
                                          <p:attrName>ppt_x</p:attrName>
                                        </p:attrNameLst>
                                      </p:cBhvr>
                                      <p:tavLst>
                                        <p:tav tm="0">
                                          <p:val>
                                            <p:strVal val="ppt_x"/>
                                          </p:val>
                                        </p:tav>
                                        <p:tav tm="100000">
                                          <p:val>
                                            <p:strVal val="1+ppt_w/2"/>
                                          </p:val>
                                        </p:tav>
                                      </p:tavLst>
                                    </p:anim>
                                    <p:anim calcmode="lin" valueType="num">
                                      <p:cBhvr additive="base">
                                        <p:cTn id="42" dur="500"/>
                                        <p:tgtEl>
                                          <p:spTgt spid="10"/>
                                        </p:tgtEl>
                                        <p:attrNameLst>
                                          <p:attrName>ppt_y</p:attrName>
                                        </p:attrNameLst>
                                      </p:cBhvr>
                                      <p:tavLst>
                                        <p:tav tm="0">
                                          <p:val>
                                            <p:strVal val="ppt_y"/>
                                          </p:val>
                                        </p:tav>
                                        <p:tav tm="100000">
                                          <p:val>
                                            <p:strVal val="ppt_y"/>
                                          </p:val>
                                        </p:tav>
                                      </p:tavLst>
                                    </p:anim>
                                    <p:set>
                                      <p:cBhvr>
                                        <p:cTn id="43" dur="1" fill="hold">
                                          <p:stCondLst>
                                            <p:cond delay="499"/>
                                          </p:stCondLst>
                                        </p:cTn>
                                        <p:tgtEl>
                                          <p:spTgt spid="10"/>
                                        </p:tgtEl>
                                        <p:attrNameLst>
                                          <p:attrName>style.visibility</p:attrName>
                                        </p:attrNameLst>
                                      </p:cBhvr>
                                      <p:to>
                                        <p:strVal val="hidden"/>
                                      </p:to>
                                    </p:set>
                                  </p:childTnLst>
                                </p:cTn>
                              </p:par>
                            </p:childTnLst>
                          </p:cTn>
                        </p:par>
                        <p:par>
                          <p:cTn id="44" fill="hold">
                            <p:stCondLst>
                              <p:cond delay="500"/>
                            </p:stCondLst>
                            <p:childTnLst>
                              <p:par>
                                <p:cTn id="45" presetID="2" presetClass="entr" presetSubtype="4" fill="hold" nodeType="afterEffect">
                                  <p:stCondLst>
                                    <p:cond delay="0"/>
                                  </p:stCondLst>
                                  <p:childTnLst>
                                    <p:set>
                                      <p:cBhvr>
                                        <p:cTn id="46" dur="1" fill="hold">
                                          <p:stCondLst>
                                            <p:cond delay="0"/>
                                          </p:stCondLst>
                                        </p:cTn>
                                        <p:tgtEl>
                                          <p:spTgt spid="123909"/>
                                        </p:tgtEl>
                                        <p:attrNameLst>
                                          <p:attrName>style.visibility</p:attrName>
                                        </p:attrNameLst>
                                      </p:cBhvr>
                                      <p:to>
                                        <p:strVal val="visible"/>
                                      </p:to>
                                    </p:set>
                                    <p:anim calcmode="lin" valueType="num">
                                      <p:cBhvr additive="base">
                                        <p:cTn id="47" dur="500" fill="hold"/>
                                        <p:tgtEl>
                                          <p:spTgt spid="123909"/>
                                        </p:tgtEl>
                                        <p:attrNameLst>
                                          <p:attrName>ppt_x</p:attrName>
                                        </p:attrNameLst>
                                      </p:cBhvr>
                                      <p:tavLst>
                                        <p:tav tm="0">
                                          <p:val>
                                            <p:strVal val="#ppt_x"/>
                                          </p:val>
                                        </p:tav>
                                        <p:tav tm="100000">
                                          <p:val>
                                            <p:strVal val="#ppt_x"/>
                                          </p:val>
                                        </p:tav>
                                      </p:tavLst>
                                    </p:anim>
                                    <p:anim calcmode="lin" valueType="num">
                                      <p:cBhvr additive="base">
                                        <p:cTn id="48" dur="500" fill="hold"/>
                                        <p:tgtEl>
                                          <p:spTgt spid="1239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7" grpId="1"/>
      <p:bldP spid="10" grpId="0"/>
      <p:bldP spid="10"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85728"/>
            <a:ext cx="7772400" cy="1143000"/>
          </a:xfrm>
        </p:spPr>
        <p:txBody>
          <a:bodyPr/>
          <a:lstStyle/>
          <a:p>
            <a:pPr algn="ctr"/>
            <a:r>
              <a:rPr lang="en-US" sz="40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Conformations of Mono-substituted cyclohexane</a:t>
            </a:r>
            <a:endPar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endParaRPr>
          </a:p>
        </p:txBody>
      </p:sp>
      <p:sp>
        <p:nvSpPr>
          <p:cNvPr id="3" name="Content Placeholder 2"/>
          <p:cNvSpPr>
            <a:spLocks noGrp="1"/>
          </p:cNvSpPr>
          <p:nvPr>
            <p:ph idx="1"/>
          </p:nvPr>
        </p:nvSpPr>
        <p:spPr>
          <a:xfrm>
            <a:off x="571472" y="1428736"/>
            <a:ext cx="7772400" cy="4530725"/>
          </a:xfrm>
        </p:spPr>
        <p:txBody>
          <a:bodyPr/>
          <a:lstStyle/>
          <a:p>
            <a:pPr algn="just"/>
            <a:r>
              <a:rPr lang="en-US" sz="2000" dirty="0" smtClean="0"/>
              <a:t>Any substituents in axial position will interact with tow hydrogen at </a:t>
            </a:r>
            <a:r>
              <a:rPr lang="en-US" sz="2000" b="1" dirty="0" smtClean="0"/>
              <a:t>3 and 5 </a:t>
            </a:r>
            <a:r>
              <a:rPr lang="en-US" sz="2000" dirty="0" smtClean="0"/>
              <a:t>positions, </a:t>
            </a:r>
            <a:r>
              <a:rPr lang="en-US" sz="2000" dirty="0" smtClean="0">
                <a:solidFill>
                  <a:srgbClr val="FF0000"/>
                </a:solidFill>
              </a:rPr>
              <a:t>1,3 –</a:t>
            </a:r>
            <a:r>
              <a:rPr lang="en-US" sz="2000" dirty="0" err="1" smtClean="0">
                <a:solidFill>
                  <a:srgbClr val="FF0000"/>
                </a:solidFill>
              </a:rPr>
              <a:t>diaxial</a:t>
            </a:r>
            <a:r>
              <a:rPr lang="en-US" sz="2000" dirty="0" smtClean="0">
                <a:solidFill>
                  <a:srgbClr val="FF0000"/>
                </a:solidFill>
              </a:rPr>
              <a:t> interaction</a:t>
            </a:r>
            <a:r>
              <a:rPr lang="en-US" sz="2000" dirty="0" smtClean="0"/>
              <a:t>.</a:t>
            </a:r>
          </a:p>
          <a:p>
            <a:pPr algn="just"/>
            <a:r>
              <a:rPr lang="en-US" sz="2000" dirty="0" smtClean="0"/>
              <a:t>Substituents larger than hydrogen generally suffer greater </a:t>
            </a:r>
            <a:r>
              <a:rPr lang="en-US" sz="2000" b="1" dirty="0" smtClean="0">
                <a:solidFill>
                  <a:srgbClr val="FF0000"/>
                </a:solidFill>
              </a:rPr>
              <a:t>steric crowding</a:t>
            </a:r>
            <a:r>
              <a:rPr lang="en-US" sz="2000" dirty="0" smtClean="0"/>
              <a:t> when they are oriented axial rather than equatorial. Consequently, substituted cyclohexane will preferentially adopt conformations in which large substituents assume equatorial orientation. 	</a:t>
            </a:r>
            <a:r>
              <a:rPr lang="en-US" sz="2000" dirty="0" err="1" smtClean="0">
                <a:hlinkClick r:id="rId3" action="ppaction://hlinkfile"/>
              </a:rPr>
              <a:t>Monosub</a:t>
            </a:r>
            <a:r>
              <a:rPr lang="en-US" sz="2000" dirty="0" smtClean="0">
                <a:hlinkClick r:id="rId3" action="ppaction://hlinkfile"/>
              </a:rPr>
              <a:t>. c hex.c3d</a:t>
            </a:r>
            <a:endParaRPr lang="en-US" sz="2000" dirty="0" smtClean="0"/>
          </a:p>
          <a:p>
            <a:pPr algn="just"/>
            <a:r>
              <a:rPr lang="en-US" sz="2000" dirty="0" smtClean="0"/>
              <a:t>In the two methylcyclohexane conformers, when the methyl group occupies an axial position it suffers </a:t>
            </a:r>
            <a:r>
              <a:rPr lang="en-US" sz="2000" dirty="0" smtClean="0">
                <a:solidFill>
                  <a:srgbClr val="FF0000"/>
                </a:solidFill>
              </a:rPr>
              <a:t>steric crowding </a:t>
            </a:r>
            <a:r>
              <a:rPr lang="en-US" sz="2000" dirty="0" smtClean="0"/>
              <a:t>by the two axial hydrogens located on the same side of the ring. At room temperature, about 95% of the methyl cyclohexane molecules are in the conformation in which the methyl group is equatorial.	 </a:t>
            </a:r>
          </a:p>
          <a:p>
            <a:endParaRPr lang="en-US" sz="2000" dirty="0"/>
          </a:p>
        </p:txBody>
      </p:sp>
      <p:sp>
        <p:nvSpPr>
          <p:cNvPr id="4" name="Slide Number Placeholder 3"/>
          <p:cNvSpPr>
            <a:spLocks noGrp="1"/>
          </p:cNvSpPr>
          <p:nvPr>
            <p:ph type="sldNum" sz="quarter" idx="10"/>
          </p:nvPr>
        </p:nvSpPr>
        <p:spPr/>
        <p:txBody>
          <a:bodyPr/>
          <a:lstStyle/>
          <a:p>
            <a:pPr>
              <a:defRPr/>
            </a:pPr>
            <a:fld id="{B9884A67-89DD-45F6-8BD1-30CC6E280059}" type="slidenum">
              <a:rPr lang="ar-SA" altLang="en-US" smtClean="0"/>
              <a:pPr>
                <a:defRPr/>
              </a:pPr>
              <a:t>16</a:t>
            </a:fld>
            <a:endParaRPr lang="en-CA" altLang="en-US"/>
          </a:p>
        </p:txBody>
      </p:sp>
      <p:sp>
        <p:nvSpPr>
          <p:cNvPr id="12800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8002" name="Object 2"/>
          <p:cNvGraphicFramePr>
            <a:graphicFrameLocks noChangeAspect="1"/>
          </p:cNvGraphicFramePr>
          <p:nvPr/>
        </p:nvGraphicFramePr>
        <p:xfrm>
          <a:off x="642911" y="2214554"/>
          <a:ext cx="7500990" cy="1991004"/>
        </p:xfrm>
        <a:graphic>
          <a:graphicData uri="http://schemas.openxmlformats.org/presentationml/2006/ole">
            <p:oleObj spid="_x0000_s128002" name="CS ChemDraw Drawing" r:id="rId4" imgW="5073480" imgH="1350360" progId="ChemDraw.Document.6.0">
              <p:embed/>
            </p:oleObj>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100"/>
                                        <p:tgtEl>
                                          <p:spTgt spid="3">
                                            <p:txEl>
                                              <p:pRg st="1" end="1"/>
                                            </p:txEl>
                                          </p:spTgt>
                                        </p:tgtEl>
                                      </p:cBhvr>
                                    </p:animEffect>
                                    <p:anim calcmode="lin" valueType="num">
                                      <p:cBhvr>
                                        <p:cTn id="17"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
                                        <p:tgtEl>
                                          <p:spTgt spid="3">
                                            <p:txEl>
                                              <p:pRg st="2" end="2"/>
                                            </p:txEl>
                                          </p:spTgt>
                                        </p:tgtEl>
                                      </p:cBhvr>
                                    </p:animEffect>
                                    <p:anim calcmode="lin" valueType="num">
                                      <p:cBhvr>
                                        <p:cTn id="26"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xit" presetSubtype="0" fill="hold" grpId="1" nodeType="clickEffect">
                                  <p:stCondLst>
                                    <p:cond delay="0"/>
                                  </p:stCondLst>
                                  <p:childTnLst>
                                    <p:anim calcmode="lin" valueType="num">
                                      <p:cBhvr>
                                        <p:cTn id="33" dur="600" decel="50000">
                                          <p:stCondLst>
                                            <p:cond delay="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4" dur="400">
                                          <p:stCondLst>
                                            <p:cond delay="600"/>
                                          </p:stCondLst>
                                        </p:cTn>
                                        <p:tgtEl>
                                          <p:spTgt spid="3">
                                            <p:txEl>
                                              <p:pRg st="0" end="0"/>
                                            </p:txEl>
                                          </p:spTgt>
                                        </p:tgtEl>
                                        <p:attrNameLst>
                                          <p:attrName>ppt_x</p:attrName>
                                        </p:attrNameLst>
                                      </p:cBhvr>
                                      <p:tavLst>
                                        <p:tav tm="0">
                                          <p:val>
                                            <p:strVal val="ppt_x"/>
                                          </p:val>
                                        </p:tav>
                                        <p:tav tm="100000">
                                          <p:val>
                                            <p:strVal val="ppt_x"/>
                                          </p:val>
                                        </p:tav>
                                      </p:tavLst>
                                    </p:anim>
                                    <p:anim calcmode="lin" valueType="num">
                                      <p:cBhvr>
                                        <p:cTn id="35" dur="600" decel="50000">
                                          <p:stCondLst>
                                            <p:cond delay="0"/>
                                          </p:stCondLst>
                                        </p:cTn>
                                        <p:tgtEl>
                                          <p:spTgt spid="3">
                                            <p:txEl>
                                              <p:pRg st="0" end="0"/>
                                            </p:txEl>
                                          </p:spTgt>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36" dur="400">
                                          <p:stCondLst>
                                            <p:cond delay="600"/>
                                          </p:stCondLst>
                                        </p:cTn>
                                        <p:tgtEl>
                                          <p:spTgt spid="3">
                                            <p:txEl>
                                              <p:pRg st="0" end="0"/>
                                            </p:txEl>
                                          </p:spTgt>
                                        </p:tgtEl>
                                        <p:attrNameLst>
                                          <p:attrName>ppt_y</p:attrName>
                                        </p:attrNameLst>
                                      </p:cBhvr>
                                      <p:tavLst>
                                        <p:tav tm="0">
                                          <p:val>
                                            <p:strVal val="ppt_y"/>
                                          </p:val>
                                        </p:tav>
                                        <p:tav tm="100000">
                                          <p:val>
                                            <p:strVal val="ppt_y"/>
                                          </p:val>
                                        </p:tav>
                                      </p:tavLst>
                                    </p:anim>
                                    <p:animEffect transition="out" filter="fade">
                                      <p:cBhvr>
                                        <p:cTn id="37" dur="100">
                                          <p:stCondLst>
                                            <p:cond delay="900"/>
                                          </p:stCondLst>
                                        </p:cTn>
                                        <p:tgtEl>
                                          <p:spTgt spid="3">
                                            <p:txEl>
                                              <p:pRg st="0" end="0"/>
                                            </p:txEl>
                                          </p:spTgt>
                                        </p:tgtEl>
                                      </p:cBhvr>
                                    </p:animEffect>
                                    <p:set>
                                      <p:cBhvr>
                                        <p:cTn id="38" dur="1" fill="hold">
                                          <p:stCondLst>
                                            <p:cond delay="999"/>
                                          </p:stCondLst>
                                        </p:cTn>
                                        <p:tgtEl>
                                          <p:spTgt spid="3">
                                            <p:txEl>
                                              <p:pRg st="0" end="0"/>
                                            </p:txEl>
                                          </p:spTgt>
                                        </p:tgtEl>
                                        <p:attrNameLst>
                                          <p:attrName>style.visibility</p:attrName>
                                        </p:attrNameLst>
                                      </p:cBhvr>
                                      <p:to>
                                        <p:strVal val="hidden"/>
                                      </p:to>
                                    </p:set>
                                  </p:childTnLst>
                                </p:cTn>
                              </p:par>
                              <p:par>
                                <p:cTn id="39" presetID="43" presetClass="exit" presetSubtype="0" fill="hold" grpId="1" nodeType="withEffect">
                                  <p:stCondLst>
                                    <p:cond delay="0"/>
                                  </p:stCondLst>
                                  <p:childTnLst>
                                    <p:anim calcmode="lin" valueType="num">
                                      <p:cBhvr>
                                        <p:cTn id="40" dur="600" decel="50000">
                                          <p:stCondLst>
                                            <p:cond delay="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1" dur="400">
                                          <p:stCondLst>
                                            <p:cond delay="600"/>
                                          </p:stCondLst>
                                        </p:cTn>
                                        <p:tgtEl>
                                          <p:spTgt spid="3">
                                            <p:txEl>
                                              <p:pRg st="1" end="1"/>
                                            </p:txEl>
                                          </p:spTgt>
                                        </p:tgtEl>
                                        <p:attrNameLst>
                                          <p:attrName>ppt_x</p:attrName>
                                        </p:attrNameLst>
                                      </p:cBhvr>
                                      <p:tavLst>
                                        <p:tav tm="0">
                                          <p:val>
                                            <p:strVal val="ppt_x"/>
                                          </p:val>
                                        </p:tav>
                                        <p:tav tm="100000">
                                          <p:val>
                                            <p:strVal val="ppt_x"/>
                                          </p:val>
                                        </p:tav>
                                      </p:tavLst>
                                    </p:anim>
                                    <p:anim calcmode="lin" valueType="num">
                                      <p:cBhvr>
                                        <p:cTn id="42" dur="600" decel="50000">
                                          <p:stCondLst>
                                            <p:cond delay="0"/>
                                          </p:stCondLst>
                                        </p:cTn>
                                        <p:tgtEl>
                                          <p:spTgt spid="3">
                                            <p:txEl>
                                              <p:pRg st="1" end="1"/>
                                            </p:txEl>
                                          </p:spTgt>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43" dur="400">
                                          <p:stCondLst>
                                            <p:cond delay="600"/>
                                          </p:stCondLst>
                                        </p:cTn>
                                        <p:tgtEl>
                                          <p:spTgt spid="3">
                                            <p:txEl>
                                              <p:pRg st="1" end="1"/>
                                            </p:txEl>
                                          </p:spTgt>
                                        </p:tgtEl>
                                        <p:attrNameLst>
                                          <p:attrName>ppt_y</p:attrName>
                                        </p:attrNameLst>
                                      </p:cBhvr>
                                      <p:tavLst>
                                        <p:tav tm="0">
                                          <p:val>
                                            <p:strVal val="ppt_y"/>
                                          </p:val>
                                        </p:tav>
                                        <p:tav tm="100000">
                                          <p:val>
                                            <p:strVal val="ppt_y"/>
                                          </p:val>
                                        </p:tav>
                                      </p:tavLst>
                                    </p:anim>
                                    <p:animEffect transition="out" filter="fade">
                                      <p:cBhvr>
                                        <p:cTn id="44" dur="100">
                                          <p:stCondLst>
                                            <p:cond delay="900"/>
                                          </p:stCondLst>
                                        </p:cTn>
                                        <p:tgtEl>
                                          <p:spTgt spid="3">
                                            <p:txEl>
                                              <p:pRg st="1" end="1"/>
                                            </p:txEl>
                                          </p:spTgt>
                                        </p:tgtEl>
                                      </p:cBhvr>
                                    </p:animEffect>
                                    <p:set>
                                      <p:cBhvr>
                                        <p:cTn id="45" dur="1" fill="hold">
                                          <p:stCondLst>
                                            <p:cond delay="999"/>
                                          </p:stCondLst>
                                        </p:cTn>
                                        <p:tgtEl>
                                          <p:spTgt spid="3">
                                            <p:txEl>
                                              <p:pRg st="1" end="1"/>
                                            </p:txEl>
                                          </p:spTgt>
                                        </p:tgtEl>
                                        <p:attrNameLst>
                                          <p:attrName>style.visibility</p:attrName>
                                        </p:attrNameLst>
                                      </p:cBhvr>
                                      <p:to>
                                        <p:strVal val="hidden"/>
                                      </p:to>
                                    </p:set>
                                  </p:childTnLst>
                                </p:cTn>
                              </p:par>
                              <p:par>
                                <p:cTn id="46" presetID="43" presetClass="exit" presetSubtype="0" fill="hold" grpId="1" nodeType="withEffect">
                                  <p:stCondLst>
                                    <p:cond delay="0"/>
                                  </p:stCondLst>
                                  <p:childTnLst>
                                    <p:anim calcmode="lin" valueType="num">
                                      <p:cBhvr>
                                        <p:cTn id="47" dur="600" decel="50000">
                                          <p:stCondLst>
                                            <p:cond delay="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8" dur="400">
                                          <p:stCondLst>
                                            <p:cond delay="600"/>
                                          </p:stCondLst>
                                        </p:cTn>
                                        <p:tgtEl>
                                          <p:spTgt spid="3">
                                            <p:txEl>
                                              <p:pRg st="2" end="2"/>
                                            </p:txEl>
                                          </p:spTgt>
                                        </p:tgtEl>
                                        <p:attrNameLst>
                                          <p:attrName>ppt_x</p:attrName>
                                        </p:attrNameLst>
                                      </p:cBhvr>
                                      <p:tavLst>
                                        <p:tav tm="0">
                                          <p:val>
                                            <p:strVal val="ppt_x"/>
                                          </p:val>
                                        </p:tav>
                                        <p:tav tm="100000">
                                          <p:val>
                                            <p:strVal val="ppt_x"/>
                                          </p:val>
                                        </p:tav>
                                      </p:tavLst>
                                    </p:anim>
                                    <p:anim calcmode="lin" valueType="num">
                                      <p:cBhvr>
                                        <p:cTn id="49" dur="600" decel="50000">
                                          <p:stCondLst>
                                            <p:cond delay="0"/>
                                          </p:stCondLst>
                                        </p:cTn>
                                        <p:tgtEl>
                                          <p:spTgt spid="3">
                                            <p:txEl>
                                              <p:pRg st="2" end="2"/>
                                            </p:txEl>
                                          </p:spTgt>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50" dur="400">
                                          <p:stCondLst>
                                            <p:cond delay="600"/>
                                          </p:stCondLst>
                                        </p:cTn>
                                        <p:tgtEl>
                                          <p:spTgt spid="3">
                                            <p:txEl>
                                              <p:pRg st="2" end="2"/>
                                            </p:txEl>
                                          </p:spTgt>
                                        </p:tgtEl>
                                        <p:attrNameLst>
                                          <p:attrName>ppt_y</p:attrName>
                                        </p:attrNameLst>
                                      </p:cBhvr>
                                      <p:tavLst>
                                        <p:tav tm="0">
                                          <p:val>
                                            <p:strVal val="ppt_y"/>
                                          </p:val>
                                        </p:tav>
                                        <p:tav tm="100000">
                                          <p:val>
                                            <p:strVal val="ppt_y"/>
                                          </p:val>
                                        </p:tav>
                                      </p:tavLst>
                                    </p:anim>
                                    <p:animEffect transition="out" filter="fade">
                                      <p:cBhvr>
                                        <p:cTn id="51" dur="100">
                                          <p:stCondLst>
                                            <p:cond delay="900"/>
                                          </p:stCondLst>
                                        </p:cTn>
                                        <p:tgtEl>
                                          <p:spTgt spid="3">
                                            <p:txEl>
                                              <p:pRg st="2" end="2"/>
                                            </p:txEl>
                                          </p:spTgt>
                                        </p:tgtEl>
                                      </p:cBhvr>
                                    </p:animEffect>
                                    <p:set>
                                      <p:cBhvr>
                                        <p:cTn id="52" dur="1" fill="hold">
                                          <p:stCondLst>
                                            <p:cond delay="999"/>
                                          </p:stCondLst>
                                        </p:cTn>
                                        <p:tgtEl>
                                          <p:spTgt spid="3">
                                            <p:txEl>
                                              <p:pRg st="2" end="2"/>
                                            </p:txEl>
                                          </p:spTgt>
                                        </p:tgtEl>
                                        <p:attrNameLst>
                                          <p:attrName>style.visibility</p:attrName>
                                        </p:attrNameLst>
                                      </p:cBhvr>
                                      <p:to>
                                        <p:strVal val="hidden"/>
                                      </p:to>
                                    </p:set>
                                  </p:childTnLst>
                                </p:cTn>
                              </p:par>
                            </p:childTnLst>
                          </p:cTn>
                        </p:par>
                        <p:par>
                          <p:cTn id="53" fill="hold">
                            <p:stCondLst>
                              <p:cond delay="1000"/>
                            </p:stCondLst>
                            <p:childTnLst>
                              <p:par>
                                <p:cTn id="54" presetID="2" presetClass="entr" presetSubtype="4" fill="hold" nodeType="afterEffect">
                                  <p:stCondLst>
                                    <p:cond delay="0"/>
                                  </p:stCondLst>
                                  <p:childTnLst>
                                    <p:set>
                                      <p:cBhvr>
                                        <p:cTn id="55" dur="1" fill="hold">
                                          <p:stCondLst>
                                            <p:cond delay="0"/>
                                          </p:stCondLst>
                                        </p:cTn>
                                        <p:tgtEl>
                                          <p:spTgt spid="128002"/>
                                        </p:tgtEl>
                                        <p:attrNameLst>
                                          <p:attrName>style.visibility</p:attrName>
                                        </p:attrNameLst>
                                      </p:cBhvr>
                                      <p:to>
                                        <p:strVal val="visible"/>
                                      </p:to>
                                    </p:set>
                                    <p:anim calcmode="lin" valueType="num">
                                      <p:cBhvr additive="base">
                                        <p:cTn id="56" dur="500" fill="hold"/>
                                        <p:tgtEl>
                                          <p:spTgt spid="128002"/>
                                        </p:tgtEl>
                                        <p:attrNameLst>
                                          <p:attrName>ppt_x</p:attrName>
                                        </p:attrNameLst>
                                      </p:cBhvr>
                                      <p:tavLst>
                                        <p:tav tm="0">
                                          <p:val>
                                            <p:strVal val="#ppt_x"/>
                                          </p:val>
                                        </p:tav>
                                        <p:tav tm="100000">
                                          <p:val>
                                            <p:strVal val="#ppt_x"/>
                                          </p:val>
                                        </p:tav>
                                      </p:tavLst>
                                    </p:anim>
                                    <p:anim calcmode="lin" valueType="num">
                                      <p:cBhvr additive="base">
                                        <p:cTn id="57" dur="500" fill="hold"/>
                                        <p:tgtEl>
                                          <p:spTgt spid="1280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ChangeArrowheads="1"/>
          </p:cNvSpPr>
          <p:nvPr/>
        </p:nvSpPr>
        <p:spPr bwMode="auto">
          <a:xfrm>
            <a:off x="1928794" y="285728"/>
            <a:ext cx="4870244"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just" eaLnBrk="1" hangingPunct="1"/>
            <a:r>
              <a:rPr lang="en-US" sz="3600" b="1" i="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PMingLiU-ExtB" pitchFamily="18" charset="-120"/>
                <a:ea typeface="PMingLiU-ExtB" pitchFamily="18" charset="-120"/>
              </a:rPr>
              <a:t>Configurational</a:t>
            </a:r>
            <a:r>
              <a:rPr lang="en-US" sz="36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PMingLiU-ExtB" pitchFamily="18" charset="-120"/>
                <a:ea typeface="PMingLiU-ExtB" pitchFamily="18" charset="-120"/>
              </a:rPr>
              <a:t> isomerism</a:t>
            </a:r>
            <a:endParaRPr kumimoji="0" lang="en-US" sz="36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PMingLiU-ExtB" pitchFamily="18" charset="-120"/>
              <a:ea typeface="PMingLiU-ExtB" pitchFamily="18" charset="-120"/>
              <a:cs typeface="Arial" pitchFamily="34" charset="0"/>
            </a:endParaRPr>
          </a:p>
        </p:txBody>
      </p:sp>
      <p:sp>
        <p:nvSpPr>
          <p:cNvPr id="5" name="Content Placeholder 2"/>
          <p:cNvSpPr>
            <a:spLocks noGrp="1"/>
          </p:cNvSpPr>
          <p:nvPr>
            <p:ph idx="1"/>
          </p:nvPr>
        </p:nvSpPr>
        <p:spPr>
          <a:xfrm>
            <a:off x="571472" y="1071546"/>
            <a:ext cx="7772400" cy="4530725"/>
          </a:xfrm>
        </p:spPr>
        <p:txBody>
          <a:bodyPr/>
          <a:lstStyle/>
          <a:p>
            <a:pPr algn="just"/>
            <a:r>
              <a:rPr lang="en-US" kern="1200" dirty="0" smtClean="0">
                <a:latin typeface="Times New Roman" pitchFamily="18" charset="0"/>
              </a:rPr>
              <a:t>In this type of stereoisomerism, the carbon-carbon double bond is formed between two </a:t>
            </a:r>
            <a:r>
              <a:rPr lang="en-US" kern="1200" dirty="0" smtClean="0">
                <a:solidFill>
                  <a:srgbClr val="FF0000"/>
                </a:solidFill>
                <a:latin typeface="Times New Roman" pitchFamily="18" charset="0"/>
              </a:rPr>
              <a:t>sp</a:t>
            </a:r>
            <a:r>
              <a:rPr lang="en-US" kern="1200" baseline="30000" dirty="0" smtClean="0">
                <a:solidFill>
                  <a:srgbClr val="FF0000"/>
                </a:solidFill>
                <a:latin typeface="Times New Roman" pitchFamily="18" charset="0"/>
              </a:rPr>
              <a:t>2</a:t>
            </a:r>
            <a:r>
              <a:rPr lang="en-US" kern="1200" dirty="0" smtClean="0">
                <a:latin typeface="Times New Roman" pitchFamily="18" charset="0"/>
              </a:rPr>
              <a:t> hybridized carbons</a:t>
            </a:r>
            <a:r>
              <a:rPr lang="en-US" kern="1200" dirty="0" smtClean="0">
                <a:latin typeface="Times New Roman" pitchFamily="18" charset="0"/>
              </a:rPr>
              <a:t>.		</a:t>
            </a:r>
            <a:r>
              <a:rPr lang="en-US" kern="1200" dirty="0" smtClean="0">
                <a:latin typeface="Times New Roman" pitchFamily="18" charset="0"/>
                <a:hlinkClick r:id="rId3" action="ppaction://hlinkfile"/>
              </a:rPr>
              <a:t>Ethylene.c3d</a:t>
            </a:r>
            <a:r>
              <a:rPr lang="en-US" kern="1200" dirty="0" smtClean="0">
                <a:latin typeface="Times New Roman" pitchFamily="18" charset="0"/>
              </a:rPr>
              <a:t> </a:t>
            </a:r>
            <a:endParaRPr lang="en-US" kern="1200" dirty="0" smtClean="0">
              <a:latin typeface="Times New Roman" pitchFamily="18" charset="0"/>
            </a:endParaRPr>
          </a:p>
          <a:p>
            <a:pPr algn="just"/>
            <a:r>
              <a:rPr lang="en-US" kern="1200" dirty="0" smtClean="0">
                <a:latin typeface="Times New Roman" pitchFamily="18" charset="0"/>
              </a:rPr>
              <a:t>Rotation of the end groups of a double bond relative to each other destroys the bond. </a:t>
            </a:r>
          </a:p>
          <a:p>
            <a:pPr algn="just"/>
            <a:r>
              <a:rPr lang="en-US" kern="1200" dirty="0" smtClean="0">
                <a:latin typeface="Times New Roman" pitchFamily="18" charset="0"/>
              </a:rPr>
              <a:t>This resistance to rotation stabilizes the planar configuration of this functional group. As a result, certain fixed structures e.g. alkenes or cyclic structures may exist as a pair of </a:t>
            </a:r>
            <a:r>
              <a:rPr lang="en-US" kern="1200" dirty="0" err="1" smtClean="0">
                <a:latin typeface="Times New Roman" pitchFamily="18" charset="0"/>
              </a:rPr>
              <a:t>configurational</a:t>
            </a:r>
            <a:r>
              <a:rPr lang="en-US" kern="1200" dirty="0" smtClean="0">
                <a:latin typeface="Times New Roman" pitchFamily="18" charset="0"/>
              </a:rPr>
              <a:t> </a:t>
            </a:r>
            <a:r>
              <a:rPr lang="en-US" kern="1200" dirty="0" err="1" smtClean="0">
                <a:latin typeface="Times New Roman" pitchFamily="18" charset="0"/>
              </a:rPr>
              <a:t>stereoisomers</a:t>
            </a:r>
            <a:r>
              <a:rPr lang="en-US" kern="1200" dirty="0" smtClean="0">
                <a:latin typeface="Times New Roman" pitchFamily="18" charset="0"/>
              </a:rPr>
              <a:t>, often designated </a:t>
            </a:r>
            <a:r>
              <a:rPr lang="en-US" kern="1200" dirty="0" err="1" smtClean="0">
                <a:latin typeface="Times New Roman" pitchFamily="18" charset="0"/>
              </a:rPr>
              <a:t>cis</a:t>
            </a:r>
            <a:r>
              <a:rPr lang="en-US" kern="1200" dirty="0" smtClean="0">
                <a:latin typeface="Times New Roman" pitchFamily="18" charset="0"/>
              </a:rPr>
              <a:t> and trans. </a:t>
            </a:r>
          </a:p>
        </p:txBody>
      </p:sp>
      <p:sp>
        <p:nvSpPr>
          <p:cNvPr id="6" name="Rectangle 5"/>
          <p:cNvSpPr/>
          <p:nvPr/>
        </p:nvSpPr>
        <p:spPr>
          <a:xfrm>
            <a:off x="571472" y="1142984"/>
            <a:ext cx="8072494" cy="3539430"/>
          </a:xfrm>
          <a:prstGeom prst="rect">
            <a:avLst/>
          </a:prstGeom>
        </p:spPr>
        <p:txBody>
          <a:bodyPr wrap="square">
            <a:spAutoFit/>
          </a:bodyPr>
          <a:lstStyle/>
          <a:p>
            <a:pPr algn="just">
              <a:buFont typeface="Arial" pitchFamily="34" charset="0"/>
              <a:buChar char="•"/>
            </a:pPr>
            <a:r>
              <a:rPr lang="en-US" sz="2800" dirty="0" smtClean="0"/>
              <a:t>When the two largest groups are on the same side of the double bond the resulting isomer was called (</a:t>
            </a:r>
            <a:r>
              <a:rPr lang="en-US" sz="2800" dirty="0" err="1" smtClean="0"/>
              <a:t>Cis</a:t>
            </a:r>
            <a:r>
              <a:rPr lang="en-US" sz="2800" dirty="0" smtClean="0"/>
              <a:t>), but when the largest groups are on the opposite side the resulting isomer was called (trans).</a:t>
            </a:r>
          </a:p>
          <a:p>
            <a:pPr algn="just">
              <a:buFont typeface="Arial" pitchFamily="34" charset="0"/>
              <a:buChar char="•"/>
            </a:pPr>
            <a:r>
              <a:rPr lang="en-US" sz="2800" dirty="0" smtClean="0"/>
              <a:t>The essential requirement for this stereoisomerism is that each carbon of the double bond must have two </a:t>
            </a:r>
            <a:r>
              <a:rPr lang="en-US" sz="2800" dirty="0" smtClean="0">
                <a:solidFill>
                  <a:srgbClr val="FF0000"/>
                </a:solidFill>
              </a:rPr>
              <a:t>different substituent</a:t>
            </a:r>
            <a:r>
              <a:rPr lang="en-US" sz="2800" dirty="0" smtClean="0"/>
              <a:t> groups (one may be hydrogen). This is illustrated by the following examples:</a:t>
            </a:r>
          </a:p>
        </p:txBody>
      </p:sp>
      <p:sp>
        <p:nvSpPr>
          <p:cNvPr id="12493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4932" name="Object 4"/>
          <p:cNvGraphicFramePr>
            <a:graphicFrameLocks noChangeAspect="1"/>
          </p:cNvGraphicFramePr>
          <p:nvPr/>
        </p:nvGraphicFramePr>
        <p:xfrm>
          <a:off x="642910" y="1500174"/>
          <a:ext cx="8071046" cy="2900981"/>
        </p:xfrm>
        <a:graphic>
          <a:graphicData uri="http://schemas.openxmlformats.org/presentationml/2006/ole">
            <p:oleObj spid="_x0000_s124932" name="CS ChemDraw Drawing" r:id="rId4" imgW="6977160" imgH="2517480" progId="ChemDraw.Document.6.0">
              <p:embed/>
            </p:oleObj>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fade">
                                      <p:cBhvr>
                                        <p:cTn id="16" dur="100"/>
                                        <p:tgtEl>
                                          <p:spTgt spid="5">
                                            <p:txEl>
                                              <p:pRg st="1" end="1"/>
                                            </p:txEl>
                                          </p:spTgt>
                                        </p:tgtEl>
                                      </p:cBhvr>
                                    </p:animEffect>
                                    <p:anim calcmode="lin" valueType="num">
                                      <p:cBhvr>
                                        <p:cTn id="17" dur="4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8" dur="400" fill="hold"/>
                                        <p:tgtEl>
                                          <p:spTgt spid="5">
                                            <p:txEl>
                                              <p:pRg st="1" end="1"/>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5">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5">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Effect transition="in" filter="fade">
                                      <p:cBhvr>
                                        <p:cTn id="25" dur="100"/>
                                        <p:tgtEl>
                                          <p:spTgt spid="5">
                                            <p:txEl>
                                              <p:pRg st="2" end="2"/>
                                            </p:txEl>
                                          </p:spTgt>
                                        </p:tgtEl>
                                      </p:cBhvr>
                                    </p:animEffect>
                                    <p:anim calcmode="lin" valueType="num">
                                      <p:cBhvr>
                                        <p:cTn id="26" dur="4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7" dur="400" fill="hold"/>
                                        <p:tgtEl>
                                          <p:spTgt spid="5">
                                            <p:txEl>
                                              <p:pRg st="2" end="2"/>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5">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5">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xit" presetSubtype="0" fill="hold" grpId="1" nodeType="clickEffect">
                                  <p:stCondLst>
                                    <p:cond delay="0"/>
                                  </p:stCondLst>
                                  <p:childTnLst>
                                    <p:anim calcmode="lin" valueType="num">
                                      <p:cBhvr>
                                        <p:cTn id="33" dur="600" decel="50000">
                                          <p:stCondLst>
                                            <p:cond delay="0"/>
                                          </p:stCondLst>
                                        </p:cTn>
                                        <p:tgtEl>
                                          <p:spTgt spid="5">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4" dur="400">
                                          <p:stCondLst>
                                            <p:cond delay="600"/>
                                          </p:stCondLst>
                                        </p:cTn>
                                        <p:tgtEl>
                                          <p:spTgt spid="5">
                                            <p:txEl>
                                              <p:pRg st="0" end="0"/>
                                            </p:txEl>
                                          </p:spTgt>
                                        </p:tgtEl>
                                        <p:attrNameLst>
                                          <p:attrName>ppt_x</p:attrName>
                                        </p:attrNameLst>
                                      </p:cBhvr>
                                      <p:tavLst>
                                        <p:tav tm="0">
                                          <p:val>
                                            <p:strVal val="ppt_x"/>
                                          </p:val>
                                        </p:tav>
                                        <p:tav tm="100000">
                                          <p:val>
                                            <p:strVal val="ppt_x"/>
                                          </p:val>
                                        </p:tav>
                                      </p:tavLst>
                                    </p:anim>
                                    <p:anim calcmode="lin" valueType="num">
                                      <p:cBhvr>
                                        <p:cTn id="35" dur="600" decel="50000">
                                          <p:stCondLst>
                                            <p:cond delay="0"/>
                                          </p:stCondLst>
                                        </p:cTn>
                                        <p:tgtEl>
                                          <p:spTgt spid="5">
                                            <p:txEl>
                                              <p:pRg st="0" end="0"/>
                                            </p:txEl>
                                          </p:spTgt>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36" dur="400">
                                          <p:stCondLst>
                                            <p:cond delay="600"/>
                                          </p:stCondLst>
                                        </p:cTn>
                                        <p:tgtEl>
                                          <p:spTgt spid="5">
                                            <p:txEl>
                                              <p:pRg st="0" end="0"/>
                                            </p:txEl>
                                          </p:spTgt>
                                        </p:tgtEl>
                                        <p:attrNameLst>
                                          <p:attrName>ppt_y</p:attrName>
                                        </p:attrNameLst>
                                      </p:cBhvr>
                                      <p:tavLst>
                                        <p:tav tm="0">
                                          <p:val>
                                            <p:strVal val="ppt_y"/>
                                          </p:val>
                                        </p:tav>
                                        <p:tav tm="100000">
                                          <p:val>
                                            <p:strVal val="ppt_y"/>
                                          </p:val>
                                        </p:tav>
                                      </p:tavLst>
                                    </p:anim>
                                    <p:animEffect transition="out" filter="fade">
                                      <p:cBhvr>
                                        <p:cTn id="37" dur="100">
                                          <p:stCondLst>
                                            <p:cond delay="900"/>
                                          </p:stCondLst>
                                        </p:cTn>
                                        <p:tgtEl>
                                          <p:spTgt spid="5">
                                            <p:txEl>
                                              <p:pRg st="0" end="0"/>
                                            </p:txEl>
                                          </p:spTgt>
                                        </p:tgtEl>
                                      </p:cBhvr>
                                    </p:animEffect>
                                    <p:set>
                                      <p:cBhvr>
                                        <p:cTn id="38" dur="1" fill="hold">
                                          <p:stCondLst>
                                            <p:cond delay="999"/>
                                          </p:stCondLst>
                                        </p:cTn>
                                        <p:tgtEl>
                                          <p:spTgt spid="5">
                                            <p:txEl>
                                              <p:pRg st="0" end="0"/>
                                            </p:txEl>
                                          </p:spTgt>
                                        </p:tgtEl>
                                        <p:attrNameLst>
                                          <p:attrName>style.visibility</p:attrName>
                                        </p:attrNameLst>
                                      </p:cBhvr>
                                      <p:to>
                                        <p:strVal val="hidden"/>
                                      </p:to>
                                    </p:set>
                                  </p:childTnLst>
                                </p:cTn>
                              </p:par>
                              <p:par>
                                <p:cTn id="39" presetID="43" presetClass="exit" presetSubtype="0" fill="hold" grpId="1" nodeType="withEffect">
                                  <p:stCondLst>
                                    <p:cond delay="0"/>
                                  </p:stCondLst>
                                  <p:childTnLst>
                                    <p:anim calcmode="lin" valueType="num">
                                      <p:cBhvr>
                                        <p:cTn id="40" dur="600" decel="50000">
                                          <p:stCondLst>
                                            <p:cond delay="0"/>
                                          </p:stCondLst>
                                        </p:cTn>
                                        <p:tgtEl>
                                          <p:spTgt spid="5">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1" dur="400">
                                          <p:stCondLst>
                                            <p:cond delay="600"/>
                                          </p:stCondLst>
                                        </p:cTn>
                                        <p:tgtEl>
                                          <p:spTgt spid="5">
                                            <p:txEl>
                                              <p:pRg st="1" end="1"/>
                                            </p:txEl>
                                          </p:spTgt>
                                        </p:tgtEl>
                                        <p:attrNameLst>
                                          <p:attrName>ppt_x</p:attrName>
                                        </p:attrNameLst>
                                      </p:cBhvr>
                                      <p:tavLst>
                                        <p:tav tm="0">
                                          <p:val>
                                            <p:strVal val="ppt_x"/>
                                          </p:val>
                                        </p:tav>
                                        <p:tav tm="100000">
                                          <p:val>
                                            <p:strVal val="ppt_x"/>
                                          </p:val>
                                        </p:tav>
                                      </p:tavLst>
                                    </p:anim>
                                    <p:anim calcmode="lin" valueType="num">
                                      <p:cBhvr>
                                        <p:cTn id="42" dur="600" decel="50000">
                                          <p:stCondLst>
                                            <p:cond delay="0"/>
                                          </p:stCondLst>
                                        </p:cTn>
                                        <p:tgtEl>
                                          <p:spTgt spid="5">
                                            <p:txEl>
                                              <p:pRg st="1" end="1"/>
                                            </p:txEl>
                                          </p:spTgt>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43" dur="400">
                                          <p:stCondLst>
                                            <p:cond delay="600"/>
                                          </p:stCondLst>
                                        </p:cTn>
                                        <p:tgtEl>
                                          <p:spTgt spid="5">
                                            <p:txEl>
                                              <p:pRg st="1" end="1"/>
                                            </p:txEl>
                                          </p:spTgt>
                                        </p:tgtEl>
                                        <p:attrNameLst>
                                          <p:attrName>ppt_y</p:attrName>
                                        </p:attrNameLst>
                                      </p:cBhvr>
                                      <p:tavLst>
                                        <p:tav tm="0">
                                          <p:val>
                                            <p:strVal val="ppt_y"/>
                                          </p:val>
                                        </p:tav>
                                        <p:tav tm="100000">
                                          <p:val>
                                            <p:strVal val="ppt_y"/>
                                          </p:val>
                                        </p:tav>
                                      </p:tavLst>
                                    </p:anim>
                                    <p:animEffect transition="out" filter="fade">
                                      <p:cBhvr>
                                        <p:cTn id="44" dur="100">
                                          <p:stCondLst>
                                            <p:cond delay="900"/>
                                          </p:stCondLst>
                                        </p:cTn>
                                        <p:tgtEl>
                                          <p:spTgt spid="5">
                                            <p:txEl>
                                              <p:pRg st="1" end="1"/>
                                            </p:txEl>
                                          </p:spTgt>
                                        </p:tgtEl>
                                      </p:cBhvr>
                                    </p:animEffect>
                                    <p:set>
                                      <p:cBhvr>
                                        <p:cTn id="45" dur="1" fill="hold">
                                          <p:stCondLst>
                                            <p:cond delay="999"/>
                                          </p:stCondLst>
                                        </p:cTn>
                                        <p:tgtEl>
                                          <p:spTgt spid="5">
                                            <p:txEl>
                                              <p:pRg st="1" end="1"/>
                                            </p:txEl>
                                          </p:spTgt>
                                        </p:tgtEl>
                                        <p:attrNameLst>
                                          <p:attrName>style.visibility</p:attrName>
                                        </p:attrNameLst>
                                      </p:cBhvr>
                                      <p:to>
                                        <p:strVal val="hidden"/>
                                      </p:to>
                                    </p:set>
                                  </p:childTnLst>
                                </p:cTn>
                              </p:par>
                              <p:par>
                                <p:cTn id="46" presetID="43" presetClass="exit" presetSubtype="0" fill="hold" grpId="1" nodeType="withEffect">
                                  <p:stCondLst>
                                    <p:cond delay="0"/>
                                  </p:stCondLst>
                                  <p:childTnLst>
                                    <p:anim calcmode="lin" valueType="num">
                                      <p:cBhvr>
                                        <p:cTn id="47" dur="600" decel="50000">
                                          <p:stCondLst>
                                            <p:cond delay="0"/>
                                          </p:stCondLst>
                                        </p:cTn>
                                        <p:tgtEl>
                                          <p:spTgt spid="5">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8" dur="400">
                                          <p:stCondLst>
                                            <p:cond delay="600"/>
                                          </p:stCondLst>
                                        </p:cTn>
                                        <p:tgtEl>
                                          <p:spTgt spid="5">
                                            <p:txEl>
                                              <p:pRg st="2" end="2"/>
                                            </p:txEl>
                                          </p:spTgt>
                                        </p:tgtEl>
                                        <p:attrNameLst>
                                          <p:attrName>ppt_x</p:attrName>
                                        </p:attrNameLst>
                                      </p:cBhvr>
                                      <p:tavLst>
                                        <p:tav tm="0">
                                          <p:val>
                                            <p:strVal val="ppt_x"/>
                                          </p:val>
                                        </p:tav>
                                        <p:tav tm="100000">
                                          <p:val>
                                            <p:strVal val="ppt_x"/>
                                          </p:val>
                                        </p:tav>
                                      </p:tavLst>
                                    </p:anim>
                                    <p:anim calcmode="lin" valueType="num">
                                      <p:cBhvr>
                                        <p:cTn id="49" dur="600" decel="50000">
                                          <p:stCondLst>
                                            <p:cond delay="0"/>
                                          </p:stCondLst>
                                        </p:cTn>
                                        <p:tgtEl>
                                          <p:spTgt spid="5">
                                            <p:txEl>
                                              <p:pRg st="2" end="2"/>
                                            </p:txEl>
                                          </p:spTgt>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50" dur="400">
                                          <p:stCondLst>
                                            <p:cond delay="600"/>
                                          </p:stCondLst>
                                        </p:cTn>
                                        <p:tgtEl>
                                          <p:spTgt spid="5">
                                            <p:txEl>
                                              <p:pRg st="2" end="2"/>
                                            </p:txEl>
                                          </p:spTgt>
                                        </p:tgtEl>
                                        <p:attrNameLst>
                                          <p:attrName>ppt_y</p:attrName>
                                        </p:attrNameLst>
                                      </p:cBhvr>
                                      <p:tavLst>
                                        <p:tav tm="0">
                                          <p:val>
                                            <p:strVal val="ppt_y"/>
                                          </p:val>
                                        </p:tav>
                                        <p:tav tm="100000">
                                          <p:val>
                                            <p:strVal val="ppt_y"/>
                                          </p:val>
                                        </p:tav>
                                      </p:tavLst>
                                    </p:anim>
                                    <p:animEffect transition="out" filter="fade">
                                      <p:cBhvr>
                                        <p:cTn id="51" dur="100">
                                          <p:stCondLst>
                                            <p:cond delay="900"/>
                                          </p:stCondLst>
                                        </p:cTn>
                                        <p:tgtEl>
                                          <p:spTgt spid="5">
                                            <p:txEl>
                                              <p:pRg st="2" end="2"/>
                                            </p:txEl>
                                          </p:spTgt>
                                        </p:tgtEl>
                                      </p:cBhvr>
                                    </p:animEffect>
                                    <p:set>
                                      <p:cBhvr>
                                        <p:cTn id="52" dur="1" fill="hold">
                                          <p:stCondLst>
                                            <p:cond delay="999"/>
                                          </p:stCondLst>
                                        </p:cTn>
                                        <p:tgtEl>
                                          <p:spTgt spid="5">
                                            <p:txEl>
                                              <p:pRg st="2" end="2"/>
                                            </p:txEl>
                                          </p:spTgt>
                                        </p:tgtEl>
                                        <p:attrNameLst>
                                          <p:attrName>style.visibility</p:attrName>
                                        </p:attrNameLst>
                                      </p:cBhvr>
                                      <p:to>
                                        <p:strVal val="hidden"/>
                                      </p:to>
                                    </p:set>
                                  </p:childTnLst>
                                </p:cTn>
                              </p:par>
                            </p:childTnLst>
                          </p:cTn>
                        </p:par>
                        <p:par>
                          <p:cTn id="53" fill="hold">
                            <p:stCondLst>
                              <p:cond delay="1000"/>
                            </p:stCondLst>
                            <p:childTnLst>
                              <p:par>
                                <p:cTn id="54" presetID="17" presetClass="entr" presetSubtype="10"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58" fill="hold">
                      <p:stCondLst>
                        <p:cond delay="indefinite"/>
                      </p:stCondLst>
                      <p:childTnLst>
                        <p:par>
                          <p:cTn id="59" fill="hold">
                            <p:stCondLst>
                              <p:cond delay="0"/>
                            </p:stCondLst>
                            <p:childTnLst>
                              <p:par>
                                <p:cTn id="60" presetID="2" presetClass="exit" presetSubtype="2" fill="hold" grpId="1" nodeType="clickEffect">
                                  <p:stCondLst>
                                    <p:cond delay="0"/>
                                  </p:stCondLst>
                                  <p:childTnLst>
                                    <p:anim calcmode="lin" valueType="num">
                                      <p:cBhvr additive="base">
                                        <p:cTn id="61" dur="500"/>
                                        <p:tgtEl>
                                          <p:spTgt spid="6"/>
                                        </p:tgtEl>
                                        <p:attrNameLst>
                                          <p:attrName>ppt_x</p:attrName>
                                        </p:attrNameLst>
                                      </p:cBhvr>
                                      <p:tavLst>
                                        <p:tav tm="0">
                                          <p:val>
                                            <p:strVal val="ppt_x"/>
                                          </p:val>
                                        </p:tav>
                                        <p:tav tm="100000">
                                          <p:val>
                                            <p:strVal val="1+ppt_w/2"/>
                                          </p:val>
                                        </p:tav>
                                      </p:tavLst>
                                    </p:anim>
                                    <p:anim calcmode="lin" valueType="num">
                                      <p:cBhvr additive="base">
                                        <p:cTn id="62" dur="500"/>
                                        <p:tgtEl>
                                          <p:spTgt spid="6"/>
                                        </p:tgtEl>
                                        <p:attrNameLst>
                                          <p:attrName>ppt_y</p:attrName>
                                        </p:attrNameLst>
                                      </p:cBhvr>
                                      <p:tavLst>
                                        <p:tav tm="0">
                                          <p:val>
                                            <p:strVal val="ppt_y"/>
                                          </p:val>
                                        </p:tav>
                                        <p:tav tm="100000">
                                          <p:val>
                                            <p:strVal val="ppt_y"/>
                                          </p:val>
                                        </p:tav>
                                      </p:tavLst>
                                    </p:anim>
                                    <p:set>
                                      <p:cBhvr>
                                        <p:cTn id="63" dur="1" fill="hold">
                                          <p:stCondLst>
                                            <p:cond delay="499"/>
                                          </p:stCondLst>
                                        </p:cTn>
                                        <p:tgtEl>
                                          <p:spTgt spid="6"/>
                                        </p:tgtEl>
                                        <p:attrNameLst>
                                          <p:attrName>style.visibility</p:attrName>
                                        </p:attrNameLst>
                                      </p:cBhvr>
                                      <p:to>
                                        <p:strVal val="hidden"/>
                                      </p:to>
                                    </p:set>
                                  </p:childTnLst>
                                </p:cTn>
                              </p:par>
                            </p:childTnLst>
                          </p:cTn>
                        </p:par>
                        <p:par>
                          <p:cTn id="64" fill="hold">
                            <p:stCondLst>
                              <p:cond delay="500"/>
                            </p:stCondLst>
                            <p:childTnLst>
                              <p:par>
                                <p:cTn id="65" presetID="17" presetClass="entr" presetSubtype="10" fill="hold" nodeType="afterEffect">
                                  <p:stCondLst>
                                    <p:cond delay="0"/>
                                  </p:stCondLst>
                                  <p:childTnLst>
                                    <p:set>
                                      <p:cBhvr>
                                        <p:cTn id="66" dur="1" fill="hold">
                                          <p:stCondLst>
                                            <p:cond delay="0"/>
                                          </p:stCondLst>
                                        </p:cTn>
                                        <p:tgtEl>
                                          <p:spTgt spid="124932"/>
                                        </p:tgtEl>
                                        <p:attrNameLst>
                                          <p:attrName>style.visibility</p:attrName>
                                        </p:attrNameLst>
                                      </p:cBhvr>
                                      <p:to>
                                        <p:strVal val="visible"/>
                                      </p:to>
                                    </p:set>
                                    <p:anim calcmode="lin" valueType="num">
                                      <p:cBhvr>
                                        <p:cTn id="67" dur="500" fill="hold"/>
                                        <p:tgtEl>
                                          <p:spTgt spid="124932"/>
                                        </p:tgtEl>
                                        <p:attrNameLst>
                                          <p:attrName>ppt_w</p:attrName>
                                        </p:attrNameLst>
                                      </p:cBhvr>
                                      <p:tavLst>
                                        <p:tav tm="0">
                                          <p:val>
                                            <p:fltVal val="0"/>
                                          </p:val>
                                        </p:tav>
                                        <p:tav tm="100000">
                                          <p:val>
                                            <p:strVal val="#ppt_w"/>
                                          </p:val>
                                        </p:tav>
                                      </p:tavLst>
                                    </p:anim>
                                    <p:anim calcmode="lin" valueType="num">
                                      <p:cBhvr>
                                        <p:cTn id="68" dur="500" fill="hold"/>
                                        <p:tgtEl>
                                          <p:spTgt spid="12493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5" grpId="1" uiExpand="1" build="p"/>
      <p:bldP spid="6" grpId="0"/>
      <p:bldP spid="6"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6" name="Rectangle 4"/>
          <p:cNvSpPr>
            <a:spLocks noChangeArrowheads="1"/>
          </p:cNvSpPr>
          <p:nvPr/>
        </p:nvSpPr>
        <p:spPr bwMode="auto">
          <a:xfrm>
            <a:off x="285720" y="571480"/>
            <a:ext cx="8358214"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4000" b="1"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Not all the compounds that contain C=C </a:t>
            </a:r>
            <a:r>
              <a:rPr kumimoji="0" lang="en-US" sz="4000" b="1" i="1" u="none" strike="noStrike" cap="none" normalizeH="0" dirty="0" smtClean="0">
                <a:ln>
                  <a:noFill/>
                </a:ln>
                <a:solidFill>
                  <a:schemeClr val="tx1"/>
                </a:solidFill>
                <a:effectLst/>
                <a:latin typeface="Calibri" pitchFamily="34" charset="0"/>
                <a:ea typeface="Times New Roman" pitchFamily="18" charset="0"/>
                <a:cs typeface="Arial" pitchFamily="34" charset="0"/>
              </a:rPr>
              <a:t> </a:t>
            </a:r>
            <a:r>
              <a:rPr kumimoji="0" lang="en-US" sz="4000" b="1"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have the geometrical isomerism, e.g. </a:t>
            </a:r>
            <a:endParaRPr kumimoji="0" lang="en-US" sz="6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25955" name="Object 3"/>
          <p:cNvGraphicFramePr>
            <a:graphicFrameLocks noChangeAspect="1"/>
          </p:cNvGraphicFramePr>
          <p:nvPr/>
        </p:nvGraphicFramePr>
        <p:xfrm>
          <a:off x="338307" y="2857496"/>
          <a:ext cx="7877031" cy="1214446"/>
        </p:xfrm>
        <a:graphic>
          <a:graphicData uri="http://schemas.openxmlformats.org/presentationml/2006/ole">
            <p:oleObj spid="_x0000_s125955" name="CS ChemDraw Drawing" r:id="rId3" imgW="5254200" imgH="807840" progId="ChemDraw.Document.6.0">
              <p:embed/>
            </p:oleObj>
          </a:graphicData>
        </a:graphic>
      </p:graphicFrame>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14290"/>
            <a:ext cx="7772400" cy="1143000"/>
          </a:xfrm>
        </p:spPr>
        <p:txBody>
          <a:bodyPr/>
          <a:lstStyle/>
          <a:p>
            <a:pPr algn="just" eaLnBrk="1" hangingPunct="1"/>
            <a:r>
              <a:rPr lang="en-US" sz="2800" b="1" i="1" kern="12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PMingLiU-ExtB" pitchFamily="18" charset="-120"/>
                <a:ea typeface="PMingLiU-ExtB" pitchFamily="18" charset="-120"/>
                <a:cs typeface="+mn-cs"/>
              </a:rPr>
              <a:t>Which is the most stable trans or </a:t>
            </a:r>
            <a:r>
              <a:rPr lang="en-US" sz="2800" b="1" i="1" kern="120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PMingLiU-ExtB" pitchFamily="18" charset="-120"/>
                <a:ea typeface="PMingLiU-ExtB" pitchFamily="18" charset="-120"/>
                <a:cs typeface="+mn-cs"/>
              </a:rPr>
              <a:t>cis</a:t>
            </a:r>
            <a:r>
              <a:rPr lang="en-US" sz="2800" b="1" i="1" kern="12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PMingLiU-ExtB" pitchFamily="18" charset="-120"/>
                <a:ea typeface="PMingLiU-ExtB" pitchFamily="18" charset="-120"/>
                <a:cs typeface="+mn-cs"/>
              </a:rPr>
              <a:t> isomer and why?</a:t>
            </a:r>
          </a:p>
        </p:txBody>
      </p:sp>
      <p:sp>
        <p:nvSpPr>
          <p:cNvPr id="3" name="Content Placeholder 2"/>
          <p:cNvSpPr>
            <a:spLocks noGrp="1"/>
          </p:cNvSpPr>
          <p:nvPr>
            <p:ph idx="1"/>
          </p:nvPr>
        </p:nvSpPr>
        <p:spPr>
          <a:xfrm>
            <a:off x="285720" y="1285860"/>
            <a:ext cx="8401080" cy="4530725"/>
          </a:xfrm>
        </p:spPr>
        <p:txBody>
          <a:bodyPr/>
          <a:lstStyle/>
          <a:p>
            <a:pPr algn="just">
              <a:spcBef>
                <a:spcPct val="0"/>
              </a:spcBef>
              <a:buFont typeface="Arial" pitchFamily="34" charset="0"/>
              <a:buChar char="•"/>
            </a:pPr>
            <a:r>
              <a:rPr lang="en-US" kern="1200" dirty="0" smtClean="0">
                <a:latin typeface="Times New Roman" pitchFamily="18" charset="0"/>
              </a:rPr>
              <a:t>Trans isomers are more stable than their </a:t>
            </a:r>
            <a:r>
              <a:rPr lang="en-US" kern="1200" dirty="0" err="1" smtClean="0">
                <a:latin typeface="Times New Roman" pitchFamily="18" charset="0"/>
              </a:rPr>
              <a:t>cis</a:t>
            </a:r>
            <a:r>
              <a:rPr lang="en-US" kern="1200" dirty="0" smtClean="0">
                <a:latin typeface="Times New Roman" pitchFamily="18" charset="0"/>
              </a:rPr>
              <a:t> ones. As the </a:t>
            </a:r>
            <a:r>
              <a:rPr lang="en-US" kern="1200" dirty="0" err="1" smtClean="0">
                <a:latin typeface="Times New Roman" pitchFamily="18" charset="0"/>
              </a:rPr>
              <a:t>cis</a:t>
            </a:r>
            <a:r>
              <a:rPr lang="en-US" kern="1200" dirty="0" smtClean="0">
                <a:latin typeface="Times New Roman" pitchFamily="18" charset="0"/>
              </a:rPr>
              <a:t> isomer has the bulky groups on the same side of the double bond and the </a:t>
            </a:r>
            <a:r>
              <a:rPr lang="en-US" b="1" kern="1200" dirty="0" smtClean="0">
                <a:solidFill>
                  <a:schemeClr val="accent6">
                    <a:lumMod val="75000"/>
                  </a:schemeClr>
                </a:solidFill>
                <a:latin typeface="Times New Roman" pitchFamily="18" charset="0"/>
              </a:rPr>
              <a:t>steric repulsion </a:t>
            </a:r>
            <a:r>
              <a:rPr lang="en-US" kern="1200" dirty="0" smtClean="0">
                <a:latin typeface="Times New Roman" pitchFamily="18" charset="0"/>
              </a:rPr>
              <a:t>of the groups is more likely making the </a:t>
            </a:r>
            <a:r>
              <a:rPr lang="en-US" kern="1200" dirty="0" err="1" smtClean="0">
                <a:latin typeface="Times New Roman" pitchFamily="18" charset="0"/>
              </a:rPr>
              <a:t>cis</a:t>
            </a:r>
            <a:r>
              <a:rPr lang="en-US" kern="1200" dirty="0" smtClean="0">
                <a:latin typeface="Times New Roman" pitchFamily="18" charset="0"/>
              </a:rPr>
              <a:t> isomer less stable than the trans isomer in which the bulky groups are far apart from each other. </a:t>
            </a:r>
          </a:p>
          <a:p>
            <a:pPr algn="just">
              <a:spcBef>
                <a:spcPct val="0"/>
              </a:spcBef>
              <a:buFont typeface="Arial" pitchFamily="34" charset="0"/>
              <a:buChar char="•"/>
            </a:pPr>
            <a:r>
              <a:rPr lang="en-US" kern="1200" dirty="0" smtClean="0">
                <a:latin typeface="Times New Roman" pitchFamily="18" charset="0"/>
              </a:rPr>
              <a:t>It is so being noted that the geometrical isomers have </a:t>
            </a:r>
            <a:r>
              <a:rPr lang="en-US" kern="1200" dirty="0" smtClean="0">
                <a:solidFill>
                  <a:schemeClr val="accent6">
                    <a:lumMod val="75000"/>
                  </a:schemeClr>
                </a:solidFill>
                <a:latin typeface="Times New Roman" pitchFamily="18" charset="0"/>
              </a:rPr>
              <a:t>different physical and chemical properties </a:t>
            </a:r>
            <a:r>
              <a:rPr lang="en-US" kern="1200" dirty="0" smtClean="0">
                <a:latin typeface="Times New Roman" pitchFamily="18" charset="0"/>
              </a:rPr>
              <a:t>.</a:t>
            </a:r>
          </a:p>
        </p:txBody>
      </p:sp>
      <p:sp>
        <p:nvSpPr>
          <p:cNvPr id="4" name="Slide Number Placeholder 3"/>
          <p:cNvSpPr>
            <a:spLocks noGrp="1"/>
          </p:cNvSpPr>
          <p:nvPr>
            <p:ph type="sldNum" sz="quarter" idx="10"/>
          </p:nvPr>
        </p:nvSpPr>
        <p:spPr/>
        <p:txBody>
          <a:bodyPr/>
          <a:lstStyle/>
          <a:p>
            <a:pPr>
              <a:defRPr/>
            </a:pPr>
            <a:fld id="{B9884A67-89DD-45F6-8BD1-30CC6E280059}" type="slidenum">
              <a:rPr lang="ar-SA" altLang="en-US" smtClean="0"/>
              <a:pPr>
                <a:defRPr/>
              </a:pPr>
              <a:t>19</a:t>
            </a:fld>
            <a:endParaRPr lang="en-CA" altLang="en-US"/>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1066800" y="3810000"/>
            <a:ext cx="7620000" cy="1752600"/>
          </a:xfrm>
          <a:prstGeom prst="rect">
            <a:avLst/>
          </a:prstGeom>
          <a:noFill/>
          <a:ln w="9525">
            <a:noFill/>
            <a:miter lim="800000"/>
            <a:headEnd/>
            <a:tailEnd/>
          </a:ln>
        </p:spPr>
        <p:txBody>
          <a:bodyPr/>
          <a:lstStyle/>
          <a:p>
            <a:pPr algn="ctr">
              <a:spcBef>
                <a:spcPct val="20000"/>
              </a:spcBef>
              <a:buClr>
                <a:schemeClr val="folHlink"/>
              </a:buClr>
              <a:buSzPct val="90000"/>
              <a:buFont typeface="Wingdings" pitchFamily="2" charset="2"/>
              <a:buNone/>
            </a:pPr>
            <a:endParaRPr lang="ar-EG" sz="2800"/>
          </a:p>
        </p:txBody>
      </p:sp>
      <p:sp>
        <p:nvSpPr>
          <p:cNvPr id="5" name="Rectangle 4"/>
          <p:cNvSpPr/>
          <p:nvPr/>
        </p:nvSpPr>
        <p:spPr>
          <a:xfrm>
            <a:off x="571472" y="500042"/>
            <a:ext cx="7715304" cy="923330"/>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Classes of </a:t>
            </a:r>
            <a:r>
              <a:rPr lang="en-US" sz="5400" b="1" spc="50" dirty="0" err="1"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Stereoisomers</a:t>
            </a:r>
            <a:endParaRPr lang="en-US" sz="6000" b="1" spc="50" dirty="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extBox 3"/>
          <p:cNvSpPr txBox="1"/>
          <p:nvPr/>
        </p:nvSpPr>
        <p:spPr>
          <a:xfrm>
            <a:off x="642910" y="1857364"/>
            <a:ext cx="7858180" cy="52322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en-US" sz="2800" i="1" dirty="0" smtClean="0"/>
              <a:t>1)  Conformational.   2) Geometrical.      3) Optical</a:t>
            </a:r>
            <a:r>
              <a:rPr lang="en-US"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 </a:t>
            </a:r>
            <a:endParaRPr lang="en-US" b="1" dirty="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endParaRPr>
          </a:p>
        </p:txBody>
      </p:sp>
      <p:sp>
        <p:nvSpPr>
          <p:cNvPr id="6" name="TextBox 5"/>
          <p:cNvSpPr txBox="1"/>
          <p:nvPr/>
        </p:nvSpPr>
        <p:spPr>
          <a:xfrm>
            <a:off x="785786" y="2571744"/>
            <a:ext cx="7858180" cy="1815882"/>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Conformational isomerism is a type of stereoisomerism referring to the different spatial orientations of atoms in a molecule that result from </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rotations about </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single</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bond or </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ring flipping</a:t>
            </a:r>
            <a:endPar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endParaRPr>
          </a:p>
        </p:txBody>
      </p:sp>
      <p:pic>
        <p:nvPicPr>
          <p:cNvPr id="71683" name="Picture 3"/>
          <p:cNvPicPr>
            <a:picLocks noChangeAspect="1" noChangeArrowheads="1"/>
          </p:cNvPicPr>
          <p:nvPr/>
        </p:nvPicPr>
        <p:blipFill>
          <a:blip r:embed="rId4"/>
          <a:srcRect r="5408"/>
          <a:stretch>
            <a:fillRect/>
          </a:stretch>
        </p:blipFill>
        <p:spPr bwMode="auto">
          <a:xfrm>
            <a:off x="2928926" y="4429132"/>
            <a:ext cx="3214710" cy="1417642"/>
          </a:xfrm>
          <a:prstGeom prst="rect">
            <a:avLst/>
          </a:prstGeom>
          <a:noFill/>
        </p:spPr>
      </p:pic>
      <p:pic>
        <p:nvPicPr>
          <p:cNvPr id="8" name="Picture 7"/>
          <p:cNvPicPr/>
          <p:nvPr/>
        </p:nvPicPr>
        <p:blipFill>
          <a:blip r:embed="rId5"/>
          <a:srcRect/>
          <a:stretch>
            <a:fillRect/>
          </a:stretch>
        </p:blipFill>
        <p:spPr bwMode="auto">
          <a:xfrm>
            <a:off x="2928926" y="4429132"/>
            <a:ext cx="3214710" cy="1571636"/>
          </a:xfrm>
          <a:prstGeom prst="rect">
            <a:avLst/>
          </a:prstGeom>
          <a:noFill/>
          <a:ln w="9525">
            <a:noFill/>
            <a:miter lim="800000"/>
            <a:headEnd/>
            <a:tailEnd/>
          </a:ln>
        </p:spPr>
      </p:pic>
    </p:spTree>
    <p:custDataLst>
      <p:tags r:id="rId1"/>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71683"/>
                                        </p:tgtEl>
                                        <p:attrNameLst>
                                          <p:attrName>style.visibility</p:attrName>
                                        </p:attrNameLst>
                                      </p:cBhvr>
                                      <p:to>
                                        <p:strVal val="visible"/>
                                      </p:to>
                                    </p:set>
                                    <p:animEffect transition="in" filter="box(in)">
                                      <p:cBhvr>
                                        <p:cTn id="19" dur="500"/>
                                        <p:tgtEl>
                                          <p:spTgt spid="7168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xit" presetSubtype="4" fill="hold" nodeType="clickEffect">
                                  <p:stCondLst>
                                    <p:cond delay="0"/>
                                  </p:stCondLst>
                                  <p:childTnLst>
                                    <p:anim calcmode="lin" valueType="num">
                                      <p:cBhvr additive="base">
                                        <p:cTn id="23" dur="500"/>
                                        <p:tgtEl>
                                          <p:spTgt spid="71683"/>
                                        </p:tgtEl>
                                        <p:attrNameLst>
                                          <p:attrName>ppt_x</p:attrName>
                                        </p:attrNameLst>
                                      </p:cBhvr>
                                      <p:tavLst>
                                        <p:tav tm="0">
                                          <p:val>
                                            <p:strVal val="ppt_x"/>
                                          </p:val>
                                        </p:tav>
                                        <p:tav tm="100000">
                                          <p:val>
                                            <p:strVal val="ppt_x"/>
                                          </p:val>
                                        </p:tav>
                                      </p:tavLst>
                                    </p:anim>
                                    <p:anim calcmode="lin" valueType="num">
                                      <p:cBhvr additive="base">
                                        <p:cTn id="24" dur="500"/>
                                        <p:tgtEl>
                                          <p:spTgt spid="71683"/>
                                        </p:tgtEl>
                                        <p:attrNameLst>
                                          <p:attrName>ppt_y</p:attrName>
                                        </p:attrNameLst>
                                      </p:cBhvr>
                                      <p:tavLst>
                                        <p:tav tm="0">
                                          <p:val>
                                            <p:strVal val="ppt_y"/>
                                          </p:val>
                                        </p:tav>
                                        <p:tav tm="100000">
                                          <p:val>
                                            <p:strVal val="1+ppt_h/2"/>
                                          </p:val>
                                        </p:tav>
                                      </p:tavLst>
                                    </p:anim>
                                    <p:set>
                                      <p:cBhvr>
                                        <p:cTn id="25" dur="1" fill="hold">
                                          <p:stCondLst>
                                            <p:cond delay="499"/>
                                          </p:stCondLst>
                                        </p:cTn>
                                        <p:tgtEl>
                                          <p:spTgt spid="71683"/>
                                        </p:tgtEl>
                                        <p:attrNameLst>
                                          <p:attrName>style.visibility</p:attrName>
                                        </p:attrNameLst>
                                      </p:cBhvr>
                                      <p:to>
                                        <p:strVal val="hidden"/>
                                      </p:to>
                                    </p:set>
                                  </p:childTnLst>
                                </p:cTn>
                              </p:par>
                            </p:childTnLst>
                          </p:cTn>
                        </p:par>
                        <p:par>
                          <p:cTn id="26" fill="hold">
                            <p:stCondLst>
                              <p:cond delay="500"/>
                            </p:stCondLst>
                            <p:childTnLst>
                              <p:par>
                                <p:cTn id="27" presetID="2" presetClass="entr" presetSubtype="4"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357166"/>
            <a:ext cx="7772400" cy="1143000"/>
          </a:xfrm>
        </p:spPr>
        <p:txBody>
          <a:bodyPr/>
          <a:lstStyle/>
          <a:p>
            <a:pPr algn="just"/>
            <a:r>
              <a:rPr lang="en-US" sz="2800" b="1" dirty="0" smtClean="0">
                <a:solidFill>
                  <a:srgbClr val="00B050"/>
                </a:solidFill>
                <a:latin typeface="Andalus" pitchFamily="18" charset="-78"/>
                <a:cs typeface="Andalus" pitchFamily="18" charset="-78"/>
              </a:rPr>
              <a:t>Examine the following structural formulas and select those pairs that satisfy the following conditions:</a:t>
            </a:r>
            <a:endParaRPr lang="en-US" sz="2800" dirty="0">
              <a:solidFill>
                <a:srgbClr val="00B050"/>
              </a:solidFill>
              <a:latin typeface="Andalus" pitchFamily="18" charset="-78"/>
              <a:cs typeface="Andalus" pitchFamily="18" charset="-78"/>
            </a:endParaRPr>
          </a:p>
        </p:txBody>
      </p:sp>
      <p:sp>
        <p:nvSpPr>
          <p:cNvPr id="4" name="Slide Number Placeholder 3"/>
          <p:cNvSpPr>
            <a:spLocks noGrp="1"/>
          </p:cNvSpPr>
          <p:nvPr>
            <p:ph type="sldNum" sz="quarter" idx="10"/>
          </p:nvPr>
        </p:nvSpPr>
        <p:spPr/>
        <p:txBody>
          <a:bodyPr/>
          <a:lstStyle/>
          <a:p>
            <a:pPr>
              <a:defRPr/>
            </a:pPr>
            <a:fld id="{B9884A67-89DD-45F6-8BD1-30CC6E280059}" type="slidenum">
              <a:rPr lang="ar-SA" altLang="en-US" smtClean="0"/>
              <a:pPr>
                <a:defRPr/>
              </a:pPr>
              <a:t>20</a:t>
            </a:fld>
            <a:endParaRPr lang="en-CA" altLang="en-US"/>
          </a:p>
        </p:txBody>
      </p:sp>
      <p:pic>
        <p:nvPicPr>
          <p:cNvPr id="132098" name="Picture 2" descr="D:\Users\Administrator\Desktop\33.jpg"/>
          <p:cNvPicPr>
            <a:picLocks noChangeAspect="1" noChangeArrowheads="1"/>
          </p:cNvPicPr>
          <p:nvPr/>
        </p:nvPicPr>
        <p:blipFill>
          <a:blip r:embed="rId2"/>
          <a:srcRect t="11268" r="17465" b="45071"/>
          <a:stretch>
            <a:fillRect/>
          </a:stretch>
        </p:blipFill>
        <p:spPr bwMode="auto">
          <a:xfrm>
            <a:off x="168385" y="1428736"/>
            <a:ext cx="8686079" cy="2143140"/>
          </a:xfrm>
          <a:prstGeom prst="rect">
            <a:avLst/>
          </a:prstGeom>
          <a:noFill/>
        </p:spPr>
      </p:pic>
      <p:sp>
        <p:nvSpPr>
          <p:cNvPr id="7" name="Rectangle 6"/>
          <p:cNvSpPr/>
          <p:nvPr/>
        </p:nvSpPr>
        <p:spPr>
          <a:xfrm>
            <a:off x="357158" y="3643314"/>
            <a:ext cx="8072494" cy="1384995"/>
          </a:xfrm>
          <a:prstGeom prst="rect">
            <a:avLst/>
          </a:prstGeom>
        </p:spPr>
        <p:txBody>
          <a:bodyPr wrap="square">
            <a:spAutoFit/>
          </a:bodyPr>
          <a:lstStyle/>
          <a:p>
            <a:pPr algn="just">
              <a:buFont typeface="Arial" pitchFamily="34" charset="0"/>
              <a:buChar char="•"/>
            </a:pPr>
            <a:r>
              <a:rPr lang="en-US" sz="2800" b="1" dirty="0" smtClean="0"/>
              <a:t>Which are identical (</a:t>
            </a:r>
            <a:r>
              <a:rPr lang="en-US" sz="2800" b="1" dirty="0" smtClean="0">
                <a:solidFill>
                  <a:schemeClr val="accent6">
                    <a:lumMod val="75000"/>
                  </a:schemeClr>
                </a:solidFill>
              </a:rPr>
              <a:t>the same compound</a:t>
            </a:r>
            <a:r>
              <a:rPr lang="en-US" sz="2800" b="1" dirty="0" smtClean="0"/>
              <a:t>)? </a:t>
            </a:r>
          </a:p>
          <a:p>
            <a:pPr algn="just">
              <a:buFont typeface="Arial" pitchFamily="34" charset="0"/>
              <a:buChar char="•"/>
            </a:pPr>
            <a:r>
              <a:rPr lang="en-US" sz="2800" b="1" dirty="0" smtClean="0"/>
              <a:t>Which are constitutional isomers?</a:t>
            </a:r>
          </a:p>
          <a:p>
            <a:pPr algn="just">
              <a:buFont typeface="Arial" pitchFamily="34" charset="0"/>
              <a:buChar char="•"/>
            </a:pPr>
            <a:r>
              <a:rPr lang="en-US" sz="2800" b="1" dirty="0" smtClean="0"/>
              <a:t>Which are capable of stereoisomerism? </a:t>
            </a:r>
            <a:r>
              <a:rPr lang="en-US" sz="2800" dirty="0" smtClean="0"/>
              <a:t>..</a:t>
            </a:r>
          </a:p>
        </p:txBody>
      </p:sp>
      <p:sp>
        <p:nvSpPr>
          <p:cNvPr id="8" name="Rectangle 7"/>
          <p:cNvSpPr/>
          <p:nvPr/>
        </p:nvSpPr>
        <p:spPr>
          <a:xfrm>
            <a:off x="714348" y="5072074"/>
            <a:ext cx="5715040" cy="1015663"/>
          </a:xfrm>
          <a:prstGeom prst="rect">
            <a:avLst/>
          </a:prstGeom>
        </p:spPr>
        <p:txBody>
          <a:bodyPr wrap="square">
            <a:spAutoFit/>
          </a:bodyPr>
          <a:lstStyle/>
          <a:p>
            <a:r>
              <a:rPr lang="en-US" sz="2000" dirty="0" smtClean="0">
                <a:solidFill>
                  <a:schemeClr val="accent6">
                    <a:lumMod val="75000"/>
                  </a:schemeClr>
                </a:solidFill>
              </a:rPr>
              <a:t>Identical: (</a:t>
            </a:r>
            <a:r>
              <a:rPr lang="en-US" sz="2000" dirty="0" smtClean="0">
                <a:solidFill>
                  <a:srgbClr val="0000FF"/>
                </a:solidFill>
              </a:rPr>
              <a:t>F &amp; H</a:t>
            </a:r>
            <a:r>
              <a:rPr lang="en-US" sz="2000" dirty="0" smtClean="0">
                <a:solidFill>
                  <a:schemeClr val="accent6">
                    <a:lumMod val="75000"/>
                  </a:schemeClr>
                </a:solidFill>
              </a:rPr>
              <a:t>) </a:t>
            </a:r>
          </a:p>
          <a:p>
            <a:r>
              <a:rPr lang="en-US" sz="2000" dirty="0" smtClean="0">
                <a:solidFill>
                  <a:schemeClr val="accent6">
                    <a:lumMod val="75000"/>
                  </a:schemeClr>
                </a:solidFill>
              </a:rPr>
              <a:t>Constitutional Isomers</a:t>
            </a:r>
            <a:r>
              <a:rPr lang="en-US" sz="2000" dirty="0" smtClean="0">
                <a:solidFill>
                  <a:srgbClr val="0000FF"/>
                </a:solidFill>
              </a:rPr>
              <a:t>: B, C, D, E &amp; G </a:t>
            </a:r>
          </a:p>
          <a:p>
            <a:r>
              <a:rPr lang="en-US" sz="2000" dirty="0" smtClean="0">
                <a:solidFill>
                  <a:schemeClr val="accent6">
                    <a:lumMod val="75000"/>
                  </a:schemeClr>
                </a:solidFill>
              </a:rPr>
              <a:t>Capable of Stereoisomerism: </a:t>
            </a:r>
            <a:r>
              <a:rPr lang="en-US" sz="2000" dirty="0" smtClean="0">
                <a:solidFill>
                  <a:srgbClr val="0000FF"/>
                </a:solidFill>
              </a:rPr>
              <a:t>A, D &amp; E</a:t>
            </a:r>
            <a:endParaRPr lang="en-US" sz="2000" dirty="0">
              <a:solidFill>
                <a:srgbClr val="0000FF"/>
              </a:solidFill>
            </a:endParaRPr>
          </a:p>
        </p:txBody>
      </p:sp>
      <p:sp>
        <p:nvSpPr>
          <p:cNvPr id="9" name="TextBox 8"/>
          <p:cNvSpPr txBox="1"/>
          <p:nvPr/>
        </p:nvSpPr>
        <p:spPr>
          <a:xfrm>
            <a:off x="6429356" y="2876132"/>
            <a:ext cx="2286048" cy="338554"/>
          </a:xfrm>
          <a:prstGeom prst="rect">
            <a:avLst/>
          </a:prstGeom>
          <a:noFill/>
        </p:spPr>
        <p:txBody>
          <a:bodyPr wrap="square" rtlCol="0">
            <a:spAutoFit/>
          </a:bodyPr>
          <a:lstStyle/>
          <a:p>
            <a:r>
              <a:rPr lang="en-US" sz="1600" dirty="0" smtClean="0"/>
              <a:t>CH</a:t>
            </a:r>
            <a:r>
              <a:rPr lang="en-US" sz="1600" baseline="-25000" dirty="0" smtClean="0"/>
              <a:t>3</a:t>
            </a:r>
            <a:r>
              <a:rPr lang="en-US" sz="1600" dirty="0" smtClean="0"/>
              <a:t>CH=C(CH</a:t>
            </a:r>
            <a:r>
              <a:rPr lang="en-US" sz="1600" baseline="-25000" dirty="0" smtClean="0"/>
              <a:t>2</a:t>
            </a:r>
            <a:r>
              <a:rPr lang="en-US" sz="1600" dirty="0" smtClean="0"/>
              <a:t>CH</a:t>
            </a:r>
            <a:r>
              <a:rPr lang="en-US" sz="1600" baseline="-25000" dirty="0" smtClean="0"/>
              <a:t>3</a:t>
            </a:r>
            <a:r>
              <a:rPr lang="en-US" sz="1600" dirty="0" smtClean="0"/>
              <a:t>)</a:t>
            </a:r>
            <a:r>
              <a:rPr lang="en-US" sz="1600" baseline="-25000" dirty="0" smtClean="0"/>
              <a:t>2</a:t>
            </a:r>
            <a:endParaRPr lang="en-US" sz="1600" baseline="-25000" dirty="0"/>
          </a:p>
        </p:txBody>
      </p:sp>
      <p:sp>
        <p:nvSpPr>
          <p:cNvPr id="10" name="TextBox 9"/>
          <p:cNvSpPr txBox="1"/>
          <p:nvPr/>
        </p:nvSpPr>
        <p:spPr>
          <a:xfrm>
            <a:off x="6429388" y="2590380"/>
            <a:ext cx="500066" cy="338554"/>
          </a:xfrm>
          <a:prstGeom prst="rect">
            <a:avLst/>
          </a:prstGeom>
          <a:noFill/>
        </p:spPr>
        <p:txBody>
          <a:bodyPr wrap="square" rtlCol="0">
            <a:spAutoFit/>
          </a:bodyPr>
          <a:lstStyle/>
          <a:p>
            <a:r>
              <a:rPr lang="en-US" sz="1600" b="1" dirty="0" smtClean="0">
                <a:solidFill>
                  <a:srgbClr val="0000FF"/>
                </a:solidFill>
              </a:rPr>
              <a:t>H</a:t>
            </a:r>
            <a:endParaRPr lang="en-US" sz="1600" b="1" dirty="0">
              <a:solidFill>
                <a:srgbClr val="0000FF"/>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132098"/>
                                        </p:tgtEl>
                                        <p:attrNameLst>
                                          <p:attrName>style.visibility</p:attrName>
                                        </p:attrNameLst>
                                      </p:cBhvr>
                                      <p:to>
                                        <p:strVal val="visible"/>
                                      </p:to>
                                    </p:set>
                                    <p:anim calcmode="lin" valueType="num">
                                      <p:cBhvr>
                                        <p:cTn id="7" dur="500" fill="hold"/>
                                        <p:tgtEl>
                                          <p:spTgt spid="132098"/>
                                        </p:tgtEl>
                                        <p:attrNameLst>
                                          <p:attrName>ppt_w</p:attrName>
                                        </p:attrNameLst>
                                      </p:cBhvr>
                                      <p:tavLst>
                                        <p:tav tm="0">
                                          <p:val>
                                            <p:fltVal val="0"/>
                                          </p:val>
                                        </p:tav>
                                        <p:tav tm="100000">
                                          <p:val>
                                            <p:strVal val="#ppt_w"/>
                                          </p:val>
                                        </p:tav>
                                      </p:tavLst>
                                    </p:anim>
                                    <p:anim calcmode="lin" valueType="num">
                                      <p:cBhvr>
                                        <p:cTn id="8" dur="500" fill="hold"/>
                                        <p:tgtEl>
                                          <p:spTgt spid="132098"/>
                                        </p:tgtEl>
                                        <p:attrNameLst>
                                          <p:attrName>ppt_h</p:attrName>
                                        </p:attrNameLst>
                                      </p:cBhvr>
                                      <p:tavLst>
                                        <p:tav tm="0">
                                          <p:val>
                                            <p:strVal val="#ppt_h"/>
                                          </p:val>
                                        </p:tav>
                                        <p:tav tm="100000">
                                          <p:val>
                                            <p:strVal val="#ppt_h"/>
                                          </p:val>
                                        </p:tav>
                                      </p:tavLst>
                                    </p:anim>
                                  </p:childTnLst>
                                </p:cTn>
                              </p:par>
                              <p:par>
                                <p:cTn id="9" presetID="49" presetClass="entr" presetSubtype="0"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 calcmode="lin" valueType="num">
                                      <p:cBhvr>
                                        <p:cTn id="13" dur="500" fill="hold"/>
                                        <p:tgtEl>
                                          <p:spTgt spid="9"/>
                                        </p:tgtEl>
                                        <p:attrNameLst>
                                          <p:attrName>style.rotation</p:attrName>
                                        </p:attrNameLst>
                                      </p:cBhvr>
                                      <p:tavLst>
                                        <p:tav tm="0">
                                          <p:val>
                                            <p:fltVal val="360"/>
                                          </p:val>
                                        </p:tav>
                                        <p:tav tm="100000">
                                          <p:val>
                                            <p:fltVal val="0"/>
                                          </p:val>
                                        </p:tav>
                                      </p:tavLst>
                                    </p:anim>
                                    <p:animEffect transition="in" filter="fade">
                                      <p:cBhvr>
                                        <p:cTn id="14" dur="500"/>
                                        <p:tgtEl>
                                          <p:spTgt spid="9"/>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 calcmode="lin" valueType="num">
                                      <p:cBhvr>
                                        <p:cTn id="19" dur="500" fill="hold"/>
                                        <p:tgtEl>
                                          <p:spTgt spid="10"/>
                                        </p:tgtEl>
                                        <p:attrNameLst>
                                          <p:attrName>style.rotation</p:attrName>
                                        </p:attrNameLst>
                                      </p:cBhvr>
                                      <p:tavLst>
                                        <p:tav tm="0">
                                          <p:val>
                                            <p:fltVal val="360"/>
                                          </p:val>
                                        </p:tav>
                                        <p:tav tm="100000">
                                          <p:val>
                                            <p:fltVal val="0"/>
                                          </p:val>
                                        </p:tav>
                                      </p:tavLst>
                                    </p:anim>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360"/>
                                          </p:val>
                                        </p:tav>
                                        <p:tav tm="100000">
                                          <p:val>
                                            <p:fltVal val="0"/>
                                          </p:val>
                                        </p:tav>
                                      </p:tavLst>
                                    </p:anim>
                                    <p:animEffect transition="in" filter="fad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7" presetClass="entr" presetSubtype="10" fill="hold" nodeType="click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 calcmode="lin" valueType="num">
                                      <p:cBhvr>
                                        <p:cTn id="33"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8">
                                            <p:txEl>
                                              <p:pRg st="0" end="0"/>
                                            </p:txEl>
                                          </p:spTgt>
                                        </p:tgtEl>
                                        <p:attrNameLst>
                                          <p:attrName>ppt_h</p:attrName>
                                        </p:attrNameLst>
                                      </p:cBhvr>
                                      <p:tavLst>
                                        <p:tav tm="0">
                                          <p:val>
                                            <p:strVal val="#ppt_h"/>
                                          </p:val>
                                        </p:tav>
                                        <p:tav tm="100000">
                                          <p:val>
                                            <p:strVal val="#ppt_h"/>
                                          </p:val>
                                        </p:tav>
                                      </p:tavLst>
                                    </p:anim>
                                  </p:childTnLst>
                                </p:cTn>
                              </p:par>
                              <p:par>
                                <p:cTn id="35" presetID="17" presetClass="entr" presetSubtype="10" fill="hold"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 calcmode="lin" valueType="num">
                                      <p:cBhvr>
                                        <p:cTn id="37"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38" dur="500" fill="hold"/>
                                        <p:tgtEl>
                                          <p:spTgt spid="8">
                                            <p:txEl>
                                              <p:pRg st="1" end="1"/>
                                            </p:txEl>
                                          </p:spTgt>
                                        </p:tgtEl>
                                        <p:attrNameLst>
                                          <p:attrName>ppt_h</p:attrName>
                                        </p:attrNameLst>
                                      </p:cBhvr>
                                      <p:tavLst>
                                        <p:tav tm="0">
                                          <p:val>
                                            <p:strVal val="#ppt_h"/>
                                          </p:val>
                                        </p:tav>
                                        <p:tav tm="100000">
                                          <p:val>
                                            <p:strVal val="#ppt_h"/>
                                          </p:val>
                                        </p:tav>
                                      </p:tavLst>
                                    </p:anim>
                                  </p:childTnLst>
                                </p:cTn>
                              </p:par>
                              <p:par>
                                <p:cTn id="39" presetID="17" presetClass="entr" presetSubtype="10" fill="hold" nodeType="withEffect">
                                  <p:stCondLst>
                                    <p:cond delay="0"/>
                                  </p:stCondLst>
                                  <p:childTnLst>
                                    <p:set>
                                      <p:cBhvr>
                                        <p:cTn id="40" dur="1" fill="hold">
                                          <p:stCondLst>
                                            <p:cond delay="0"/>
                                          </p:stCondLst>
                                        </p:cTn>
                                        <p:tgtEl>
                                          <p:spTgt spid="8">
                                            <p:txEl>
                                              <p:pRg st="2" end="2"/>
                                            </p:txEl>
                                          </p:spTgt>
                                        </p:tgtEl>
                                        <p:attrNameLst>
                                          <p:attrName>style.visibility</p:attrName>
                                        </p:attrNameLst>
                                      </p:cBhvr>
                                      <p:to>
                                        <p:strVal val="visible"/>
                                      </p:to>
                                    </p:set>
                                    <p:anim calcmode="lin" valueType="num">
                                      <p:cBhvr>
                                        <p:cTn id="41" dur="500" fill="hold"/>
                                        <p:tgtEl>
                                          <p:spTgt spid="8">
                                            <p:txEl>
                                              <p:pRg st="2" end="2"/>
                                            </p:txEl>
                                          </p:spTgt>
                                        </p:tgtEl>
                                        <p:attrNameLst>
                                          <p:attrName>ppt_w</p:attrName>
                                        </p:attrNameLst>
                                      </p:cBhvr>
                                      <p:tavLst>
                                        <p:tav tm="0">
                                          <p:val>
                                            <p:fltVal val="0"/>
                                          </p:val>
                                        </p:tav>
                                        <p:tav tm="100000">
                                          <p:val>
                                            <p:strVal val="#ppt_w"/>
                                          </p:val>
                                        </p:tav>
                                      </p:tavLst>
                                    </p:anim>
                                    <p:anim calcmode="lin" valueType="num">
                                      <p:cBhvr>
                                        <p:cTn id="42" dur="500" fill="hold"/>
                                        <p:tgtEl>
                                          <p:spTgt spid="8">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285728"/>
            <a:ext cx="7772400" cy="1143000"/>
          </a:xfrm>
        </p:spPr>
        <p:txBody>
          <a:bodyPr/>
          <a:lstStyle/>
          <a:p>
            <a:pPr algn="ctr"/>
            <a:r>
              <a:rPr lang="en-US" sz="3600" i="1" dirty="0" smtClean="0">
                <a:solidFill>
                  <a:schemeClr val="accent6">
                    <a:lumMod val="75000"/>
                  </a:schemeClr>
                </a:solidFill>
                <a:latin typeface="Andalus" pitchFamily="18" charset="-78"/>
                <a:cs typeface="Andalus" pitchFamily="18" charset="-78"/>
              </a:rPr>
              <a:t>Geometrical isomerism of </a:t>
            </a:r>
            <a:r>
              <a:rPr lang="en-US" sz="3600" b="1" i="1" dirty="0" smtClean="0">
                <a:solidFill>
                  <a:schemeClr val="accent6">
                    <a:lumMod val="75000"/>
                  </a:schemeClr>
                </a:solidFill>
                <a:latin typeface="Andalus" pitchFamily="18" charset="-78"/>
                <a:cs typeface="Andalus" pitchFamily="18" charset="-78"/>
              </a:rPr>
              <a:t>Cyclic compounds</a:t>
            </a:r>
            <a:endParaRPr lang="en-US" sz="3600" i="1" dirty="0">
              <a:solidFill>
                <a:schemeClr val="accent6">
                  <a:lumMod val="75000"/>
                </a:schemeClr>
              </a:solidFill>
              <a:latin typeface="Andalus" pitchFamily="18" charset="-78"/>
              <a:cs typeface="Andalus" pitchFamily="18" charset="-78"/>
            </a:endParaRPr>
          </a:p>
        </p:txBody>
      </p:sp>
      <p:sp>
        <p:nvSpPr>
          <p:cNvPr id="4" name="Slide Number Placeholder 3"/>
          <p:cNvSpPr>
            <a:spLocks noGrp="1"/>
          </p:cNvSpPr>
          <p:nvPr>
            <p:ph type="sldNum" sz="quarter" idx="10"/>
          </p:nvPr>
        </p:nvSpPr>
        <p:spPr/>
        <p:txBody>
          <a:bodyPr/>
          <a:lstStyle/>
          <a:p>
            <a:pPr>
              <a:defRPr/>
            </a:pPr>
            <a:fld id="{B9884A67-89DD-45F6-8BD1-30CC6E280059}" type="slidenum">
              <a:rPr lang="ar-SA" altLang="en-US" smtClean="0"/>
              <a:pPr>
                <a:defRPr/>
              </a:pPr>
              <a:t>21</a:t>
            </a:fld>
            <a:endParaRPr lang="en-CA" altLang="en-US"/>
          </a:p>
        </p:txBody>
      </p:sp>
      <p:sp>
        <p:nvSpPr>
          <p:cNvPr id="133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3121" name="Object 1"/>
          <p:cNvGraphicFramePr>
            <a:graphicFrameLocks noChangeAspect="1"/>
          </p:cNvGraphicFramePr>
          <p:nvPr/>
        </p:nvGraphicFramePr>
        <p:xfrm>
          <a:off x="1571604" y="1571612"/>
          <a:ext cx="5975365" cy="2500330"/>
        </p:xfrm>
        <a:graphic>
          <a:graphicData uri="http://schemas.openxmlformats.org/presentationml/2006/ole">
            <p:oleObj spid="_x0000_s133121" name="CS ChemDraw Drawing" r:id="rId3" imgW="3659040" imgH="1533600" progId="ChemDraw.Document.6.0">
              <p:embed/>
            </p:oleObj>
          </a:graphicData>
        </a:graphic>
      </p:graphicFrame>
      <p:sp>
        <p:nvSpPr>
          <p:cNvPr id="3" name="Content Placeholder 2"/>
          <p:cNvSpPr>
            <a:spLocks noGrp="1"/>
          </p:cNvSpPr>
          <p:nvPr>
            <p:ph idx="1"/>
          </p:nvPr>
        </p:nvSpPr>
        <p:spPr>
          <a:xfrm>
            <a:off x="714348" y="1357298"/>
            <a:ext cx="7772400" cy="4530725"/>
          </a:xfrm>
          <a:solidFill>
            <a:schemeClr val="accent1">
              <a:lumMod val="40000"/>
              <a:lumOff val="60000"/>
            </a:schemeClr>
          </a:solidFill>
        </p:spPr>
        <p:txBody>
          <a:bodyPr/>
          <a:lstStyle/>
          <a:p>
            <a:pPr algn="just"/>
            <a:r>
              <a:rPr lang="en-US" sz="2400" dirty="0" smtClean="0">
                <a:latin typeface="+mj-lt"/>
              </a:rPr>
              <a:t>The previous two compounds have the same molecular formula (C</a:t>
            </a:r>
            <a:r>
              <a:rPr lang="en-US" sz="2400" baseline="-25000" dirty="0" smtClean="0">
                <a:latin typeface="+mj-lt"/>
              </a:rPr>
              <a:t>7</a:t>
            </a:r>
            <a:r>
              <a:rPr lang="en-US" sz="2400" dirty="0" smtClean="0">
                <a:latin typeface="+mj-lt"/>
              </a:rPr>
              <a:t>H</a:t>
            </a:r>
            <a:r>
              <a:rPr lang="en-US" sz="2400" baseline="-25000" dirty="0" smtClean="0">
                <a:latin typeface="+mj-lt"/>
              </a:rPr>
              <a:t>14</a:t>
            </a:r>
            <a:r>
              <a:rPr lang="en-US" sz="2400" dirty="0" smtClean="0">
                <a:latin typeface="+mj-lt"/>
              </a:rPr>
              <a:t>), the same sequence of connections for their atoms, but different arrangements of their atoms in space. </a:t>
            </a:r>
          </a:p>
          <a:p>
            <a:pPr algn="just"/>
            <a:r>
              <a:rPr lang="en-US" sz="2400" dirty="0" smtClean="0">
                <a:latin typeface="+mj-lt"/>
              </a:rPr>
              <a:t>In one compound both methyl groups are bonded toward the same face of the ring, while in the other compound are bonded toward the opposite faces of the ring. </a:t>
            </a:r>
          </a:p>
          <a:p>
            <a:pPr algn="just"/>
            <a:r>
              <a:rPr lang="en-US" sz="2400" dirty="0" smtClean="0">
                <a:latin typeface="+mj-lt"/>
              </a:rPr>
              <a:t>Furthermore, the positions of the methyl groups cannot be </a:t>
            </a:r>
            <a:r>
              <a:rPr lang="en-US" sz="2400" dirty="0" err="1" smtClean="0">
                <a:latin typeface="+mj-lt"/>
              </a:rPr>
              <a:t>interconverted</a:t>
            </a:r>
            <a:r>
              <a:rPr lang="en-US" sz="2400" dirty="0" smtClean="0">
                <a:latin typeface="+mj-lt"/>
              </a:rPr>
              <a:t> by conformational changes. Therefore, these compounds are stereoisomer.</a:t>
            </a:r>
            <a:endParaRPr lang="en-US" sz="2400" dirty="0">
              <a:latin typeface="+mj-lt"/>
            </a:endParaRPr>
          </a:p>
        </p:txBody>
      </p:sp>
      <p:sp>
        <p:nvSpPr>
          <p:cNvPr id="7" name="Content Placeholder 2"/>
          <p:cNvSpPr txBox="1">
            <a:spLocks/>
          </p:cNvSpPr>
          <p:nvPr/>
        </p:nvSpPr>
        <p:spPr bwMode="auto">
          <a:xfrm>
            <a:off x="728690" y="1428736"/>
            <a:ext cx="7772400" cy="3919565"/>
          </a:xfrm>
          <a:prstGeom prst="rect">
            <a:avLst/>
          </a:prstGeom>
          <a:solidFill>
            <a:schemeClr val="accent1">
              <a:lumMod val="40000"/>
              <a:lumOff val="60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lgn="just">
              <a:spcBef>
                <a:spcPct val="20000"/>
              </a:spcBef>
              <a:buClr>
                <a:schemeClr val="folHlink"/>
              </a:buClr>
              <a:buSzPct val="90000"/>
              <a:buFont typeface="Wingdings" pitchFamily="2" charset="2"/>
              <a:buChar char="n"/>
            </a:pPr>
            <a:r>
              <a:rPr lang="en-US" kern="0" dirty="0" smtClean="0">
                <a:latin typeface="+mj-lt"/>
              </a:rPr>
              <a:t>No rotation about carbon-carbon single bonds forming a ring because rotation would break the bonds and break the ring.</a:t>
            </a:r>
          </a:p>
          <a:p>
            <a:pPr marL="342900" lvl="0" indent="-342900" algn="just">
              <a:spcBef>
                <a:spcPct val="20000"/>
              </a:spcBef>
              <a:buClr>
                <a:schemeClr val="folHlink"/>
              </a:buClr>
              <a:buSzPct val="90000"/>
              <a:buFont typeface="Wingdings" pitchFamily="2" charset="2"/>
              <a:buChar char="n"/>
            </a:pPr>
            <a:r>
              <a:rPr lang="en-US" kern="0" dirty="0" smtClean="0">
                <a:latin typeface="+mj-lt"/>
              </a:rPr>
              <a:t>Configurations are not the same as conformations.</a:t>
            </a:r>
          </a:p>
          <a:p>
            <a:pPr marL="342900" lvl="0" indent="-342900" algn="just">
              <a:spcBef>
                <a:spcPct val="20000"/>
              </a:spcBef>
              <a:buClr>
                <a:schemeClr val="folHlink"/>
              </a:buClr>
              <a:buSzPct val="90000"/>
              <a:buFont typeface="Wingdings" pitchFamily="2" charset="2"/>
              <a:buChar char="n"/>
            </a:pPr>
            <a:r>
              <a:rPr lang="en-US" kern="0" dirty="0" smtClean="0">
                <a:latin typeface="+mj-lt"/>
              </a:rPr>
              <a:t>Conformations are </a:t>
            </a:r>
            <a:r>
              <a:rPr lang="en-US" kern="0" dirty="0" err="1" smtClean="0">
                <a:latin typeface="+mj-lt"/>
              </a:rPr>
              <a:t>interconvertible</a:t>
            </a:r>
            <a:r>
              <a:rPr lang="en-US" kern="0" dirty="0" smtClean="0">
                <a:latin typeface="+mj-lt"/>
              </a:rPr>
              <a:t> by rotation about single bond(s) whereas bonds must be broken to change one configuration into another. 	</a:t>
            </a:r>
            <a:r>
              <a:rPr lang="en-US" kern="0" dirty="0" err="1" smtClean="0">
                <a:latin typeface="+mj-lt"/>
                <a:hlinkClick r:id="rId4" action="ppaction://hlinkfile"/>
              </a:rPr>
              <a:t>Monosub</a:t>
            </a:r>
            <a:r>
              <a:rPr lang="en-US" kern="0" dirty="0" smtClean="0">
                <a:latin typeface="+mj-lt"/>
                <a:hlinkClick r:id="rId4" action="ppaction://hlinkfile"/>
              </a:rPr>
              <a:t>. c hex.c3d</a:t>
            </a:r>
            <a:r>
              <a:rPr lang="en-US" kern="0" dirty="0" smtClean="0">
                <a:latin typeface="+mj-lt"/>
              </a:rPr>
              <a:t>		</a:t>
            </a:r>
            <a:r>
              <a:rPr lang="en-US" kern="0" dirty="0" smtClean="0">
                <a:latin typeface="+mj-lt"/>
                <a:hlinkClick r:id="rId5" action="ppaction://hlinkfile"/>
              </a:rPr>
              <a:t>Trans 1,2-dimethyl cyclopentane.c3d</a:t>
            </a:r>
            <a:r>
              <a:rPr lang="en-US" kern="0" dirty="0" smtClean="0">
                <a:latin typeface="+mj-lt"/>
              </a:rPr>
              <a:t>				</a:t>
            </a:r>
            <a:r>
              <a:rPr lang="en-US" kern="0" dirty="0" smtClean="0">
                <a:latin typeface="+mj-lt"/>
                <a:hlinkClick r:id="rId6" action="ppaction://hlinkfile"/>
              </a:rPr>
              <a:t>Cis-1,2-dimethyl cyclopentane.c3d</a:t>
            </a:r>
            <a:endParaRPr lang="en-US" kern="0" dirty="0" smtClean="0">
              <a:latin typeface="+mj-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21"/>
                                        </p:tgtEl>
                                        <p:attrNameLst>
                                          <p:attrName>style.visibility</p:attrName>
                                        </p:attrNameLst>
                                      </p:cBhvr>
                                      <p:to>
                                        <p:strVal val="visible"/>
                                      </p:to>
                                    </p:set>
                                    <p:anim calcmode="lin" valueType="num">
                                      <p:cBhvr additive="base">
                                        <p:cTn id="7" dur="500" fill="hold"/>
                                        <p:tgtEl>
                                          <p:spTgt spid="133121"/>
                                        </p:tgtEl>
                                        <p:attrNameLst>
                                          <p:attrName>ppt_x</p:attrName>
                                        </p:attrNameLst>
                                      </p:cBhvr>
                                      <p:tavLst>
                                        <p:tav tm="0">
                                          <p:val>
                                            <p:strVal val="#ppt_x"/>
                                          </p:val>
                                        </p:tav>
                                        <p:tav tm="100000">
                                          <p:val>
                                            <p:strVal val="#ppt_x"/>
                                          </p:val>
                                        </p:tav>
                                      </p:tavLst>
                                    </p:anim>
                                    <p:anim calcmode="lin" valueType="num">
                                      <p:cBhvr additive="base">
                                        <p:cTn id="8" dur="500" fill="hold"/>
                                        <p:tgtEl>
                                          <p:spTgt spid="1331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p:cTn id="13" dur="500" fill="hold"/>
                                        <p:tgtEl>
                                          <p:spTgt spid="3">
                                            <p:bg/>
                                          </p:spTgt>
                                        </p:tgtEl>
                                        <p:attrNameLst>
                                          <p:attrName>ppt_w</p:attrName>
                                        </p:attrNameLst>
                                      </p:cBhvr>
                                      <p:tavLst>
                                        <p:tav tm="0">
                                          <p:val>
                                            <p:fltVal val="0"/>
                                          </p:val>
                                        </p:tav>
                                        <p:tav tm="100000">
                                          <p:val>
                                            <p:strVal val="#ppt_w"/>
                                          </p:val>
                                        </p:tav>
                                      </p:tavLst>
                                    </p:anim>
                                    <p:anim calcmode="lin" valueType="num">
                                      <p:cBhvr>
                                        <p:cTn id="14" dur="500" fill="hold"/>
                                        <p:tgtEl>
                                          <p:spTgt spid="3">
                                            <p:bg/>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8" presetClass="exit" presetSubtype="16" fill="hold" grpId="1" nodeType="clickEffect">
                                  <p:stCondLst>
                                    <p:cond delay="0"/>
                                  </p:stCondLst>
                                  <p:childTnLst>
                                    <p:animEffect transition="out" filter="diamond(in)">
                                      <p:cBhvr>
                                        <p:cTn id="36" dur="500"/>
                                        <p:tgtEl>
                                          <p:spTgt spid="3">
                                            <p:txEl>
                                              <p:pRg st="0" end="0"/>
                                            </p:txEl>
                                          </p:spTgt>
                                        </p:tgtEl>
                                      </p:cBhvr>
                                    </p:animEffect>
                                    <p:set>
                                      <p:cBhvr>
                                        <p:cTn id="37" dur="1" fill="hold">
                                          <p:stCondLst>
                                            <p:cond delay="499"/>
                                          </p:stCondLst>
                                        </p:cTn>
                                        <p:tgtEl>
                                          <p:spTgt spid="3">
                                            <p:txEl>
                                              <p:pRg st="0" end="0"/>
                                            </p:txEl>
                                          </p:spTgt>
                                        </p:tgtEl>
                                        <p:attrNameLst>
                                          <p:attrName>style.visibility</p:attrName>
                                        </p:attrNameLst>
                                      </p:cBhvr>
                                      <p:to>
                                        <p:strVal val="hidden"/>
                                      </p:to>
                                    </p:set>
                                  </p:childTnLst>
                                </p:cTn>
                              </p:par>
                              <p:par>
                                <p:cTn id="38" presetID="8" presetClass="exit" presetSubtype="16" fill="hold" grpId="1" nodeType="withEffect">
                                  <p:stCondLst>
                                    <p:cond delay="0"/>
                                  </p:stCondLst>
                                  <p:childTnLst>
                                    <p:animEffect transition="out" filter="diamond(in)">
                                      <p:cBhvr>
                                        <p:cTn id="39" dur="500"/>
                                        <p:tgtEl>
                                          <p:spTgt spid="3">
                                            <p:txEl>
                                              <p:pRg st="1" end="1"/>
                                            </p:txEl>
                                          </p:spTgt>
                                        </p:tgtEl>
                                      </p:cBhvr>
                                    </p:animEffect>
                                    <p:set>
                                      <p:cBhvr>
                                        <p:cTn id="40" dur="1" fill="hold">
                                          <p:stCondLst>
                                            <p:cond delay="499"/>
                                          </p:stCondLst>
                                        </p:cTn>
                                        <p:tgtEl>
                                          <p:spTgt spid="3">
                                            <p:txEl>
                                              <p:pRg st="1" end="1"/>
                                            </p:txEl>
                                          </p:spTgt>
                                        </p:tgtEl>
                                        <p:attrNameLst>
                                          <p:attrName>style.visibility</p:attrName>
                                        </p:attrNameLst>
                                      </p:cBhvr>
                                      <p:to>
                                        <p:strVal val="hidden"/>
                                      </p:to>
                                    </p:set>
                                  </p:childTnLst>
                                </p:cTn>
                              </p:par>
                              <p:par>
                                <p:cTn id="41" presetID="8" presetClass="exit" presetSubtype="16" fill="hold" grpId="1" nodeType="withEffect">
                                  <p:stCondLst>
                                    <p:cond delay="0"/>
                                  </p:stCondLst>
                                  <p:childTnLst>
                                    <p:animEffect transition="out" filter="diamond(in)">
                                      <p:cBhvr>
                                        <p:cTn id="42" dur="500"/>
                                        <p:tgtEl>
                                          <p:spTgt spid="3">
                                            <p:txEl>
                                              <p:pRg st="2" end="2"/>
                                            </p:txEl>
                                          </p:spTgt>
                                        </p:tgtEl>
                                      </p:cBhvr>
                                    </p:animEffect>
                                    <p:set>
                                      <p:cBhvr>
                                        <p:cTn id="43" dur="1" fill="hold">
                                          <p:stCondLst>
                                            <p:cond delay="499"/>
                                          </p:stCondLst>
                                        </p:cTn>
                                        <p:tgtEl>
                                          <p:spTgt spid="3">
                                            <p:txEl>
                                              <p:pRg st="2" end="2"/>
                                            </p:txEl>
                                          </p:spTgt>
                                        </p:tgtEl>
                                        <p:attrNameLst>
                                          <p:attrName>style.visibility</p:attrName>
                                        </p:attrNameLst>
                                      </p:cBhvr>
                                      <p:to>
                                        <p:strVal val="hidden"/>
                                      </p:to>
                                    </p:set>
                                  </p:childTnLst>
                                </p:cTn>
                              </p:par>
                              <p:par>
                                <p:cTn id="44" presetID="8" presetClass="exit" presetSubtype="16" fill="hold" grpId="1" nodeType="withEffect">
                                  <p:stCondLst>
                                    <p:cond delay="0"/>
                                  </p:stCondLst>
                                  <p:childTnLst>
                                    <p:animEffect transition="out" filter="diamond(in)">
                                      <p:cBhvr>
                                        <p:cTn id="45" dur="500"/>
                                        <p:tgtEl>
                                          <p:spTgt spid="3">
                                            <p:bg/>
                                          </p:spTgt>
                                        </p:tgtEl>
                                      </p:cBhvr>
                                    </p:animEffect>
                                    <p:set>
                                      <p:cBhvr>
                                        <p:cTn id="46" dur="1" fill="hold">
                                          <p:stCondLst>
                                            <p:cond delay="499"/>
                                          </p:stCondLst>
                                        </p:cTn>
                                        <p:tgtEl>
                                          <p:spTgt spid="3">
                                            <p:bg/>
                                          </p:spTgt>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7" presetClass="entr" presetSubtype="10" fill="hold" grpId="0" nodeType="clickEffect">
                                  <p:stCondLst>
                                    <p:cond delay="0"/>
                                  </p:stCondLst>
                                  <p:childTnLst>
                                    <p:set>
                                      <p:cBhvr>
                                        <p:cTn id="50" dur="1" fill="hold">
                                          <p:stCondLst>
                                            <p:cond delay="0"/>
                                          </p:stCondLst>
                                        </p:cTn>
                                        <p:tgtEl>
                                          <p:spTgt spid="7">
                                            <p:bg/>
                                          </p:spTgt>
                                        </p:tgtEl>
                                        <p:attrNameLst>
                                          <p:attrName>style.visibility</p:attrName>
                                        </p:attrNameLst>
                                      </p:cBhvr>
                                      <p:to>
                                        <p:strVal val="visible"/>
                                      </p:to>
                                    </p:set>
                                    <p:anim calcmode="lin" valueType="num">
                                      <p:cBhvr>
                                        <p:cTn id="51" dur="500" fill="hold"/>
                                        <p:tgtEl>
                                          <p:spTgt spid="7">
                                            <p:bg/>
                                          </p:spTgt>
                                        </p:tgtEl>
                                        <p:attrNameLst>
                                          <p:attrName>ppt_w</p:attrName>
                                        </p:attrNameLst>
                                      </p:cBhvr>
                                      <p:tavLst>
                                        <p:tav tm="0">
                                          <p:val>
                                            <p:fltVal val="0"/>
                                          </p:val>
                                        </p:tav>
                                        <p:tav tm="100000">
                                          <p:val>
                                            <p:strVal val="#ppt_w"/>
                                          </p:val>
                                        </p:tav>
                                      </p:tavLst>
                                    </p:anim>
                                    <p:anim calcmode="lin" valueType="num">
                                      <p:cBhvr>
                                        <p:cTn id="52" dur="500" fill="hold"/>
                                        <p:tgtEl>
                                          <p:spTgt spid="7">
                                            <p:bg/>
                                          </p:spTgt>
                                        </p:tgtEl>
                                        <p:attrNameLst>
                                          <p:attrName>ppt_h</p:attrName>
                                        </p:attrNameLst>
                                      </p:cBhvr>
                                      <p:tavLst>
                                        <p:tav tm="0">
                                          <p:val>
                                            <p:strVal val="#ppt_h"/>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7" presetClass="entr" presetSubtype="10" fill="hold" grpId="0" nodeType="click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p:cTn id="5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58"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7" presetClass="entr" presetSubtype="10" fill="hold" grpId="0" nodeType="clickEffect">
                                  <p:stCondLst>
                                    <p:cond delay="0"/>
                                  </p:stCondLst>
                                  <p:childTnLst>
                                    <p:set>
                                      <p:cBhvr>
                                        <p:cTn id="62" dur="1" fill="hold">
                                          <p:stCondLst>
                                            <p:cond delay="0"/>
                                          </p:stCondLst>
                                        </p:cTn>
                                        <p:tgtEl>
                                          <p:spTgt spid="7">
                                            <p:txEl>
                                              <p:pRg st="1" end="1"/>
                                            </p:txEl>
                                          </p:spTgt>
                                        </p:tgtEl>
                                        <p:attrNameLst>
                                          <p:attrName>style.visibility</p:attrName>
                                        </p:attrNameLst>
                                      </p:cBhvr>
                                      <p:to>
                                        <p:strVal val="visible"/>
                                      </p:to>
                                    </p:set>
                                    <p:anim calcmode="lin" valueType="num">
                                      <p:cBhvr>
                                        <p:cTn id="63"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64" dur="500" fill="hold"/>
                                        <p:tgtEl>
                                          <p:spTgt spid="7">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17" presetClass="entr" presetSubtype="10" fill="hold" grpId="0" nodeType="clickEffect">
                                  <p:stCondLst>
                                    <p:cond delay="0"/>
                                  </p:stCondLst>
                                  <p:childTnLst>
                                    <p:set>
                                      <p:cBhvr>
                                        <p:cTn id="68" dur="1" fill="hold">
                                          <p:stCondLst>
                                            <p:cond delay="0"/>
                                          </p:stCondLst>
                                        </p:cTn>
                                        <p:tgtEl>
                                          <p:spTgt spid="7">
                                            <p:txEl>
                                              <p:pRg st="2" end="2"/>
                                            </p:txEl>
                                          </p:spTgt>
                                        </p:tgtEl>
                                        <p:attrNameLst>
                                          <p:attrName>style.visibility</p:attrName>
                                        </p:attrNameLst>
                                      </p:cBhvr>
                                      <p:to>
                                        <p:strVal val="visible"/>
                                      </p:to>
                                    </p:set>
                                    <p:anim calcmode="lin" valueType="num">
                                      <p:cBhvr>
                                        <p:cTn id="69"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70" dur="500" fill="hold"/>
                                        <p:tgtEl>
                                          <p:spTgt spid="7">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8" presetClass="exit" presetSubtype="16" fill="hold" grpId="1" nodeType="clickEffect">
                                  <p:stCondLst>
                                    <p:cond delay="0"/>
                                  </p:stCondLst>
                                  <p:childTnLst>
                                    <p:animEffect transition="out" filter="diamond(in)">
                                      <p:cBhvr>
                                        <p:cTn id="74" dur="500"/>
                                        <p:tgtEl>
                                          <p:spTgt spid="7">
                                            <p:txEl>
                                              <p:pRg st="0" end="0"/>
                                            </p:txEl>
                                          </p:spTgt>
                                        </p:tgtEl>
                                      </p:cBhvr>
                                    </p:animEffect>
                                    <p:set>
                                      <p:cBhvr>
                                        <p:cTn id="75" dur="1" fill="hold">
                                          <p:stCondLst>
                                            <p:cond delay="499"/>
                                          </p:stCondLst>
                                        </p:cTn>
                                        <p:tgtEl>
                                          <p:spTgt spid="7">
                                            <p:txEl>
                                              <p:pRg st="0" end="0"/>
                                            </p:txEl>
                                          </p:spTgt>
                                        </p:tgtEl>
                                        <p:attrNameLst>
                                          <p:attrName>style.visibility</p:attrName>
                                        </p:attrNameLst>
                                      </p:cBhvr>
                                      <p:to>
                                        <p:strVal val="hidden"/>
                                      </p:to>
                                    </p:set>
                                  </p:childTnLst>
                                </p:cTn>
                              </p:par>
                              <p:par>
                                <p:cTn id="76" presetID="8" presetClass="exit" presetSubtype="16" fill="hold" grpId="1" nodeType="withEffect">
                                  <p:stCondLst>
                                    <p:cond delay="0"/>
                                  </p:stCondLst>
                                  <p:childTnLst>
                                    <p:animEffect transition="out" filter="diamond(in)">
                                      <p:cBhvr>
                                        <p:cTn id="77" dur="500"/>
                                        <p:tgtEl>
                                          <p:spTgt spid="7">
                                            <p:txEl>
                                              <p:pRg st="1" end="1"/>
                                            </p:txEl>
                                          </p:spTgt>
                                        </p:tgtEl>
                                      </p:cBhvr>
                                    </p:animEffect>
                                    <p:set>
                                      <p:cBhvr>
                                        <p:cTn id="78" dur="1" fill="hold">
                                          <p:stCondLst>
                                            <p:cond delay="499"/>
                                          </p:stCondLst>
                                        </p:cTn>
                                        <p:tgtEl>
                                          <p:spTgt spid="7">
                                            <p:txEl>
                                              <p:pRg st="1" end="1"/>
                                            </p:txEl>
                                          </p:spTgt>
                                        </p:tgtEl>
                                        <p:attrNameLst>
                                          <p:attrName>style.visibility</p:attrName>
                                        </p:attrNameLst>
                                      </p:cBhvr>
                                      <p:to>
                                        <p:strVal val="hidden"/>
                                      </p:to>
                                    </p:set>
                                  </p:childTnLst>
                                </p:cTn>
                              </p:par>
                              <p:par>
                                <p:cTn id="79" presetID="8" presetClass="exit" presetSubtype="16" fill="hold" grpId="1" nodeType="withEffect">
                                  <p:stCondLst>
                                    <p:cond delay="0"/>
                                  </p:stCondLst>
                                  <p:childTnLst>
                                    <p:animEffect transition="out" filter="diamond(in)">
                                      <p:cBhvr>
                                        <p:cTn id="80" dur="500"/>
                                        <p:tgtEl>
                                          <p:spTgt spid="7">
                                            <p:txEl>
                                              <p:pRg st="2" end="2"/>
                                            </p:txEl>
                                          </p:spTgt>
                                        </p:tgtEl>
                                      </p:cBhvr>
                                    </p:animEffect>
                                    <p:set>
                                      <p:cBhvr>
                                        <p:cTn id="81" dur="1" fill="hold">
                                          <p:stCondLst>
                                            <p:cond delay="499"/>
                                          </p:stCondLst>
                                        </p:cTn>
                                        <p:tgtEl>
                                          <p:spTgt spid="7">
                                            <p:txEl>
                                              <p:pRg st="2" end="2"/>
                                            </p:txEl>
                                          </p:spTgt>
                                        </p:tgtEl>
                                        <p:attrNameLst>
                                          <p:attrName>style.visibility</p:attrName>
                                        </p:attrNameLst>
                                      </p:cBhvr>
                                      <p:to>
                                        <p:strVal val="hidden"/>
                                      </p:to>
                                    </p:set>
                                  </p:childTnLst>
                                </p:cTn>
                              </p:par>
                              <p:par>
                                <p:cTn id="82" presetID="8" presetClass="exit" presetSubtype="16" fill="hold" grpId="1" nodeType="withEffect">
                                  <p:stCondLst>
                                    <p:cond delay="0"/>
                                  </p:stCondLst>
                                  <p:childTnLst>
                                    <p:animEffect transition="out" filter="diamond(in)">
                                      <p:cBhvr>
                                        <p:cTn id="83" dur="500"/>
                                        <p:tgtEl>
                                          <p:spTgt spid="7">
                                            <p:bg/>
                                          </p:spTgt>
                                        </p:tgtEl>
                                      </p:cBhvr>
                                    </p:animEffect>
                                    <p:set>
                                      <p:cBhvr>
                                        <p:cTn id="84" dur="1" fill="hold">
                                          <p:stCondLst>
                                            <p:cond delay="499"/>
                                          </p:stCondLst>
                                        </p:cTn>
                                        <p:tgtEl>
                                          <p:spTgt spid="7">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3" grpId="1" uiExpand="1" build="p" animBg="1"/>
      <p:bldP spid="7" grpId="0" build="p" animBg="1"/>
      <p:bldP spid="7" grpId="1" uiExpand="1"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285728"/>
            <a:ext cx="7772400" cy="1143000"/>
          </a:xfrm>
        </p:spPr>
        <p:txBody>
          <a:bodyPr/>
          <a:lstStyle/>
          <a:p>
            <a:pPr algn="ctr"/>
            <a:r>
              <a:rPr lang="en-US" sz="3600" b="1" i="1" smtClean="0">
                <a:solidFill>
                  <a:schemeClr val="accent6">
                    <a:lumMod val="75000"/>
                  </a:schemeClr>
                </a:solidFill>
                <a:latin typeface="Andalus" pitchFamily="18" charset="-78"/>
                <a:cs typeface="Andalus" pitchFamily="18" charset="-78"/>
              </a:rPr>
              <a:t>Z </a:t>
            </a:r>
            <a:r>
              <a:rPr lang="en-US" sz="3600" b="1" i="1" smtClean="0">
                <a:solidFill>
                  <a:schemeClr val="accent6">
                    <a:lumMod val="75000"/>
                  </a:schemeClr>
                </a:solidFill>
                <a:latin typeface="Andalus" pitchFamily="18" charset="-78"/>
                <a:cs typeface="Andalus" pitchFamily="18" charset="-78"/>
              </a:rPr>
              <a:t>&amp;</a:t>
            </a:r>
            <a:r>
              <a:rPr lang="en-US" sz="3600" b="1" i="1" smtClean="0">
                <a:solidFill>
                  <a:schemeClr val="accent6">
                    <a:lumMod val="75000"/>
                  </a:schemeClr>
                </a:solidFill>
                <a:latin typeface="Andalus" pitchFamily="18" charset="-78"/>
                <a:cs typeface="Andalus" pitchFamily="18" charset="-78"/>
              </a:rPr>
              <a:t> E </a:t>
            </a:r>
            <a:r>
              <a:rPr lang="en-US" sz="3600" b="1" i="1" smtClean="0">
                <a:solidFill>
                  <a:schemeClr val="accent6">
                    <a:lumMod val="75000"/>
                  </a:schemeClr>
                </a:solidFill>
                <a:latin typeface="Andalus" pitchFamily="18" charset="-78"/>
                <a:cs typeface="Andalus" pitchFamily="18" charset="-78"/>
              </a:rPr>
              <a:t>system </a:t>
            </a:r>
            <a:r>
              <a:rPr lang="en-US" sz="3600" b="1" i="1" dirty="0" smtClean="0">
                <a:solidFill>
                  <a:schemeClr val="accent6">
                    <a:lumMod val="75000"/>
                  </a:schemeClr>
                </a:solidFill>
                <a:latin typeface="Andalus" pitchFamily="18" charset="-78"/>
                <a:cs typeface="Andalus" pitchFamily="18" charset="-78"/>
              </a:rPr>
              <a:t>for geometrical isomers:</a:t>
            </a:r>
          </a:p>
        </p:txBody>
      </p:sp>
      <p:sp>
        <p:nvSpPr>
          <p:cNvPr id="4" name="Slide Number Placeholder 3"/>
          <p:cNvSpPr>
            <a:spLocks noGrp="1"/>
          </p:cNvSpPr>
          <p:nvPr>
            <p:ph type="sldNum" sz="quarter" idx="10"/>
          </p:nvPr>
        </p:nvSpPr>
        <p:spPr/>
        <p:txBody>
          <a:bodyPr/>
          <a:lstStyle/>
          <a:p>
            <a:pPr>
              <a:defRPr/>
            </a:pPr>
            <a:fld id="{B9884A67-89DD-45F6-8BD1-30CC6E280059}" type="slidenum">
              <a:rPr lang="ar-SA" altLang="en-US" smtClean="0"/>
              <a:pPr>
                <a:defRPr/>
              </a:pPr>
              <a:t>22</a:t>
            </a:fld>
            <a:endParaRPr lang="en-CA" altLang="en-US"/>
          </a:p>
        </p:txBody>
      </p:sp>
      <p:sp>
        <p:nvSpPr>
          <p:cNvPr id="133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3121" name="Object 1"/>
          <p:cNvGraphicFramePr>
            <a:graphicFrameLocks noChangeAspect="1"/>
          </p:cNvGraphicFramePr>
          <p:nvPr/>
        </p:nvGraphicFramePr>
        <p:xfrm>
          <a:off x="1566863" y="1566863"/>
          <a:ext cx="5915025" cy="2506662"/>
        </p:xfrm>
        <a:graphic>
          <a:graphicData uri="http://schemas.openxmlformats.org/presentationml/2006/ole">
            <p:oleObj spid="_x0000_s136194" name="CS ChemDraw Drawing" r:id="rId3" imgW="3099240" imgH="1313280" progId="ChemDraw.Document.6.0">
              <p:embed/>
            </p:oleObj>
          </a:graphicData>
        </a:graphic>
      </p:graphicFrame>
      <p:sp>
        <p:nvSpPr>
          <p:cNvPr id="3" name="Content Placeholder 2"/>
          <p:cNvSpPr>
            <a:spLocks noGrp="1"/>
          </p:cNvSpPr>
          <p:nvPr>
            <p:ph idx="1"/>
          </p:nvPr>
        </p:nvSpPr>
        <p:spPr>
          <a:xfrm>
            <a:off x="785786" y="1571612"/>
            <a:ext cx="7772400" cy="2786082"/>
          </a:xfrm>
          <a:solidFill>
            <a:schemeClr val="accent1">
              <a:lumMod val="40000"/>
              <a:lumOff val="60000"/>
            </a:schemeClr>
          </a:solidFill>
        </p:spPr>
        <p:txBody>
          <a:bodyPr/>
          <a:lstStyle/>
          <a:p>
            <a:pPr algn="just"/>
            <a:r>
              <a:rPr lang="en-US" sz="2400" dirty="0" smtClean="0">
                <a:latin typeface="+mj-lt"/>
              </a:rPr>
              <a:t>The configuration of geometrical isomers can be designated as </a:t>
            </a:r>
            <a:r>
              <a:rPr lang="en-US" sz="2400" dirty="0" err="1" smtClean="0">
                <a:solidFill>
                  <a:srgbClr val="0000FF"/>
                </a:solidFill>
                <a:latin typeface="+mj-lt"/>
              </a:rPr>
              <a:t>cis</a:t>
            </a:r>
            <a:r>
              <a:rPr lang="en-US" sz="2400" dirty="0" smtClean="0">
                <a:latin typeface="+mj-lt"/>
              </a:rPr>
              <a:t> or </a:t>
            </a:r>
            <a:r>
              <a:rPr lang="en-US" sz="2400" dirty="0" smtClean="0">
                <a:solidFill>
                  <a:srgbClr val="0000FF"/>
                </a:solidFill>
                <a:latin typeface="+mj-lt"/>
              </a:rPr>
              <a:t>trans</a:t>
            </a:r>
            <a:r>
              <a:rPr lang="en-US" sz="2400" dirty="0" smtClean="0">
                <a:latin typeface="+mj-lt"/>
              </a:rPr>
              <a:t>, in case of two </a:t>
            </a:r>
            <a:r>
              <a:rPr lang="en-US" sz="2400" dirty="0" smtClean="0">
                <a:solidFill>
                  <a:srgbClr val="0000FF"/>
                </a:solidFill>
                <a:latin typeface="+mj-lt"/>
              </a:rPr>
              <a:t>identical groups</a:t>
            </a:r>
            <a:r>
              <a:rPr lang="en-US" sz="2400" dirty="0" smtClean="0">
                <a:latin typeface="+mj-lt"/>
              </a:rPr>
              <a:t>. This method does not work where there are different groups, as in </a:t>
            </a:r>
            <a:r>
              <a:rPr lang="en-US" sz="2400" dirty="0" err="1" smtClean="0">
                <a:solidFill>
                  <a:schemeClr val="accent6">
                    <a:lumMod val="50000"/>
                  </a:schemeClr>
                </a:solidFill>
                <a:latin typeface="+mj-lt"/>
              </a:rPr>
              <a:t>BrCl</a:t>
            </a:r>
            <a:r>
              <a:rPr lang="en-US" sz="2400" dirty="0" smtClean="0">
                <a:solidFill>
                  <a:schemeClr val="accent6">
                    <a:lumMod val="50000"/>
                  </a:schemeClr>
                </a:solidFill>
                <a:latin typeface="+mj-lt"/>
              </a:rPr>
              <a:t> C=C FI </a:t>
            </a:r>
            <a:r>
              <a:rPr lang="en-US" sz="2400" dirty="0" smtClean="0">
                <a:latin typeface="+mj-lt"/>
              </a:rPr>
              <a:t>(1- bromo-1-chloro-2-fluoro-2-iodoethene).</a:t>
            </a:r>
            <a:endParaRPr lang="en-US" sz="2400" dirty="0">
              <a:latin typeface="+mj-lt"/>
            </a:endParaRPr>
          </a:p>
        </p:txBody>
      </p:sp>
      <p:sp>
        <p:nvSpPr>
          <p:cNvPr id="7" name="Content Placeholder 2"/>
          <p:cNvSpPr txBox="1">
            <a:spLocks/>
          </p:cNvSpPr>
          <p:nvPr/>
        </p:nvSpPr>
        <p:spPr bwMode="auto">
          <a:xfrm>
            <a:off x="785786" y="1214422"/>
            <a:ext cx="7772400" cy="3919565"/>
          </a:xfrm>
          <a:prstGeom prst="rect">
            <a:avLst/>
          </a:prstGeom>
          <a:solidFill>
            <a:schemeClr val="accent1">
              <a:lumMod val="40000"/>
              <a:lumOff val="60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lgn="just">
              <a:spcBef>
                <a:spcPct val="20000"/>
              </a:spcBef>
              <a:buClr>
                <a:schemeClr val="folHlink"/>
              </a:buClr>
              <a:buSzPct val="90000"/>
              <a:buFont typeface="Wingdings" pitchFamily="2" charset="2"/>
              <a:buChar char="n"/>
            </a:pPr>
            <a:r>
              <a:rPr lang="en-US" kern="0" dirty="0" smtClean="0">
                <a:latin typeface="+mj-lt"/>
              </a:rPr>
              <a:t>We have to use the notations Z and E.</a:t>
            </a:r>
          </a:p>
          <a:p>
            <a:pPr marL="342900" lvl="0" indent="-342900" algn="just">
              <a:spcBef>
                <a:spcPct val="20000"/>
              </a:spcBef>
              <a:buClr>
                <a:schemeClr val="folHlink"/>
              </a:buClr>
              <a:buSzPct val="90000"/>
              <a:buFont typeface="Wingdings" pitchFamily="2" charset="2"/>
              <a:buChar char="n"/>
            </a:pPr>
            <a:r>
              <a:rPr lang="en-US" kern="0" dirty="0" smtClean="0">
                <a:latin typeface="+mj-lt"/>
              </a:rPr>
              <a:t>First we have to determine the group of highest priority on each SP</a:t>
            </a:r>
            <a:r>
              <a:rPr lang="en-US" kern="0" baseline="30000" dirty="0" smtClean="0">
                <a:latin typeface="+mj-lt"/>
              </a:rPr>
              <a:t>2</a:t>
            </a:r>
            <a:r>
              <a:rPr lang="en-US" kern="0" dirty="0" smtClean="0">
                <a:latin typeface="+mj-lt"/>
              </a:rPr>
              <a:t> carbon.</a:t>
            </a:r>
          </a:p>
          <a:p>
            <a:pPr marL="342900" lvl="0" indent="-342900" algn="just">
              <a:spcBef>
                <a:spcPct val="20000"/>
              </a:spcBef>
              <a:buClr>
                <a:schemeClr val="folHlink"/>
              </a:buClr>
              <a:buSzPct val="90000"/>
              <a:buFont typeface="Wingdings" pitchFamily="2" charset="2"/>
              <a:buChar char="n"/>
            </a:pPr>
            <a:r>
              <a:rPr lang="en-US" kern="0" dirty="0" smtClean="0">
                <a:latin typeface="+mj-lt"/>
              </a:rPr>
              <a:t> If the two high priority groups are on the same side, the configuration is Z.</a:t>
            </a:r>
          </a:p>
          <a:p>
            <a:pPr marL="342900" lvl="0" indent="-342900" algn="just">
              <a:spcBef>
                <a:spcPct val="20000"/>
              </a:spcBef>
              <a:buClr>
                <a:schemeClr val="folHlink"/>
              </a:buClr>
              <a:buSzPct val="90000"/>
              <a:buFont typeface="Wingdings" pitchFamily="2" charset="2"/>
              <a:buChar char="n"/>
            </a:pPr>
            <a:r>
              <a:rPr lang="en-US" kern="0" dirty="0" smtClean="0">
                <a:latin typeface="+mj-lt"/>
              </a:rPr>
              <a:t>If they are on opposite sides, the configuration is E</a:t>
            </a:r>
          </a:p>
          <a:p>
            <a:pPr marL="342900" lvl="0" indent="-342900" algn="just">
              <a:spcBef>
                <a:spcPct val="20000"/>
              </a:spcBef>
              <a:buClr>
                <a:schemeClr val="folHlink"/>
              </a:buClr>
              <a:buSzPct val="90000"/>
              <a:buFont typeface="Wingdings" pitchFamily="2" charset="2"/>
              <a:buChar char="n"/>
            </a:pPr>
            <a:r>
              <a:rPr lang="en-US" kern="0" dirty="0" smtClean="0">
                <a:latin typeface="+mj-lt"/>
              </a:rPr>
              <a:t>In the above example Br &gt; </a:t>
            </a:r>
            <a:r>
              <a:rPr lang="en-US" kern="0" dirty="0" err="1" smtClean="0">
                <a:latin typeface="+mj-lt"/>
              </a:rPr>
              <a:t>Cl</a:t>
            </a:r>
            <a:r>
              <a:rPr lang="en-US" kern="0" dirty="0" smtClean="0">
                <a:latin typeface="+mj-lt"/>
              </a:rPr>
              <a:t> and I &gt; F in priority.</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21"/>
                                        </p:tgtEl>
                                        <p:attrNameLst>
                                          <p:attrName>style.visibility</p:attrName>
                                        </p:attrNameLst>
                                      </p:cBhvr>
                                      <p:to>
                                        <p:strVal val="visible"/>
                                      </p:to>
                                    </p:set>
                                    <p:anim calcmode="lin" valueType="num">
                                      <p:cBhvr additive="base">
                                        <p:cTn id="7" dur="500" fill="hold"/>
                                        <p:tgtEl>
                                          <p:spTgt spid="133121"/>
                                        </p:tgtEl>
                                        <p:attrNameLst>
                                          <p:attrName>ppt_x</p:attrName>
                                        </p:attrNameLst>
                                      </p:cBhvr>
                                      <p:tavLst>
                                        <p:tav tm="0">
                                          <p:val>
                                            <p:strVal val="#ppt_x"/>
                                          </p:val>
                                        </p:tav>
                                        <p:tav tm="100000">
                                          <p:val>
                                            <p:strVal val="#ppt_x"/>
                                          </p:val>
                                        </p:tav>
                                      </p:tavLst>
                                    </p:anim>
                                    <p:anim calcmode="lin" valueType="num">
                                      <p:cBhvr additive="base">
                                        <p:cTn id="8" dur="500" fill="hold"/>
                                        <p:tgtEl>
                                          <p:spTgt spid="1331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p:cTn id="13" dur="500" fill="hold"/>
                                        <p:tgtEl>
                                          <p:spTgt spid="3">
                                            <p:bg/>
                                          </p:spTgt>
                                        </p:tgtEl>
                                        <p:attrNameLst>
                                          <p:attrName>ppt_w</p:attrName>
                                        </p:attrNameLst>
                                      </p:cBhvr>
                                      <p:tavLst>
                                        <p:tav tm="0">
                                          <p:val>
                                            <p:fltVal val="0"/>
                                          </p:val>
                                        </p:tav>
                                        <p:tav tm="100000">
                                          <p:val>
                                            <p:strVal val="#ppt_w"/>
                                          </p:val>
                                        </p:tav>
                                      </p:tavLst>
                                    </p:anim>
                                    <p:anim calcmode="lin" valueType="num">
                                      <p:cBhvr>
                                        <p:cTn id="14" dur="500" fill="hold"/>
                                        <p:tgtEl>
                                          <p:spTgt spid="3">
                                            <p:bg/>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8" presetClass="exit" presetSubtype="16" fill="hold" grpId="1" nodeType="clickEffect">
                                  <p:stCondLst>
                                    <p:cond delay="0"/>
                                  </p:stCondLst>
                                  <p:childTnLst>
                                    <p:animEffect transition="out" filter="diamond(in)">
                                      <p:cBhvr>
                                        <p:cTn id="24" dur="500"/>
                                        <p:tgtEl>
                                          <p:spTgt spid="3">
                                            <p:txEl>
                                              <p:pRg st="0" end="0"/>
                                            </p:txEl>
                                          </p:spTgt>
                                        </p:tgtEl>
                                      </p:cBhvr>
                                    </p:animEffect>
                                    <p:set>
                                      <p:cBhvr>
                                        <p:cTn id="25" dur="1" fill="hold">
                                          <p:stCondLst>
                                            <p:cond delay="499"/>
                                          </p:stCondLst>
                                        </p:cTn>
                                        <p:tgtEl>
                                          <p:spTgt spid="3">
                                            <p:txEl>
                                              <p:pRg st="0" end="0"/>
                                            </p:txEl>
                                          </p:spTgt>
                                        </p:tgtEl>
                                        <p:attrNameLst>
                                          <p:attrName>style.visibility</p:attrName>
                                        </p:attrNameLst>
                                      </p:cBhvr>
                                      <p:to>
                                        <p:strVal val="hidden"/>
                                      </p:to>
                                    </p:set>
                                  </p:childTnLst>
                                </p:cTn>
                              </p:par>
                              <p:par>
                                <p:cTn id="26" presetID="8" presetClass="exit" presetSubtype="16" fill="hold" grpId="1" nodeType="withEffect">
                                  <p:stCondLst>
                                    <p:cond delay="0"/>
                                  </p:stCondLst>
                                  <p:childTnLst>
                                    <p:animEffect transition="out" filter="diamond(in)">
                                      <p:cBhvr>
                                        <p:cTn id="27" dur="500"/>
                                        <p:tgtEl>
                                          <p:spTgt spid="3">
                                            <p:bg/>
                                          </p:spTgt>
                                        </p:tgtEl>
                                      </p:cBhvr>
                                    </p:animEffect>
                                    <p:set>
                                      <p:cBhvr>
                                        <p:cTn id="28" dur="1" fill="hold">
                                          <p:stCondLst>
                                            <p:cond delay="499"/>
                                          </p:stCondLst>
                                        </p:cTn>
                                        <p:tgtEl>
                                          <p:spTgt spid="3">
                                            <p:bg/>
                                          </p:spTgt>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7" presetClass="entr" presetSubtype="10" fill="hold" grpId="0" nodeType="clickEffect">
                                  <p:stCondLst>
                                    <p:cond delay="0"/>
                                  </p:stCondLst>
                                  <p:childTnLst>
                                    <p:set>
                                      <p:cBhvr>
                                        <p:cTn id="32" dur="1" fill="hold">
                                          <p:stCondLst>
                                            <p:cond delay="0"/>
                                          </p:stCondLst>
                                        </p:cTn>
                                        <p:tgtEl>
                                          <p:spTgt spid="7">
                                            <p:bg/>
                                          </p:spTgt>
                                        </p:tgtEl>
                                        <p:attrNameLst>
                                          <p:attrName>style.visibility</p:attrName>
                                        </p:attrNameLst>
                                      </p:cBhvr>
                                      <p:to>
                                        <p:strVal val="visible"/>
                                      </p:to>
                                    </p:set>
                                    <p:anim calcmode="lin" valueType="num">
                                      <p:cBhvr>
                                        <p:cTn id="33" dur="500" fill="hold"/>
                                        <p:tgtEl>
                                          <p:spTgt spid="7">
                                            <p:bg/>
                                          </p:spTgt>
                                        </p:tgtEl>
                                        <p:attrNameLst>
                                          <p:attrName>ppt_w</p:attrName>
                                        </p:attrNameLst>
                                      </p:cBhvr>
                                      <p:tavLst>
                                        <p:tav tm="0">
                                          <p:val>
                                            <p:fltVal val="0"/>
                                          </p:val>
                                        </p:tav>
                                        <p:tav tm="100000">
                                          <p:val>
                                            <p:strVal val="#ppt_w"/>
                                          </p:val>
                                        </p:tav>
                                      </p:tavLst>
                                    </p:anim>
                                    <p:anim calcmode="lin" valueType="num">
                                      <p:cBhvr>
                                        <p:cTn id="34" dur="500" fill="hold"/>
                                        <p:tgtEl>
                                          <p:spTgt spid="7">
                                            <p:bg/>
                                          </p:spTgt>
                                        </p:tgtEl>
                                        <p:attrNameLst>
                                          <p:attrName>ppt_h</p:attrName>
                                        </p:attrNameLst>
                                      </p:cBhvr>
                                      <p:tavLst>
                                        <p:tav tm="0">
                                          <p:val>
                                            <p:strVal val="#ppt_h"/>
                                          </p:val>
                                        </p:tav>
                                        <p:tav tm="100000">
                                          <p:val>
                                            <p:strVal val="#ppt_h"/>
                                          </p:val>
                                        </p:tav>
                                      </p:tavLst>
                                    </p:anim>
                                  </p:childTnLst>
                                </p:cTn>
                              </p:par>
                            </p:childTnLst>
                          </p:cTn>
                        </p:par>
                        <p:par>
                          <p:cTn id="35" fill="hold">
                            <p:stCondLst>
                              <p:cond delay="500"/>
                            </p:stCondLst>
                            <p:childTnLst>
                              <p:par>
                                <p:cTn id="36" presetID="17" presetClass="entr" presetSubtype="10" fill="hold" grpId="0" nodeType="after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 calcmode="lin" valueType="num">
                                      <p:cBhvr>
                                        <p:cTn id="38"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39"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par>
                          <p:cTn id="40" fill="hold">
                            <p:stCondLst>
                              <p:cond delay="1000"/>
                            </p:stCondLst>
                            <p:childTnLst>
                              <p:par>
                                <p:cTn id="41" presetID="17" presetClass="entr" presetSubtype="10" fill="hold" grpId="0" nodeType="after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 calcmode="lin" valueType="num">
                                      <p:cBhvr>
                                        <p:cTn id="43"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44" dur="500" fill="hold"/>
                                        <p:tgtEl>
                                          <p:spTgt spid="7">
                                            <p:txEl>
                                              <p:pRg st="1" end="1"/>
                                            </p:txEl>
                                          </p:spTgt>
                                        </p:tgtEl>
                                        <p:attrNameLst>
                                          <p:attrName>ppt_h</p:attrName>
                                        </p:attrNameLst>
                                      </p:cBhvr>
                                      <p:tavLst>
                                        <p:tav tm="0">
                                          <p:val>
                                            <p:strVal val="#ppt_h"/>
                                          </p:val>
                                        </p:tav>
                                        <p:tav tm="100000">
                                          <p:val>
                                            <p:strVal val="#ppt_h"/>
                                          </p:val>
                                        </p:tav>
                                      </p:tavLst>
                                    </p:anim>
                                  </p:childTnLst>
                                </p:cTn>
                              </p:par>
                            </p:childTnLst>
                          </p:cTn>
                        </p:par>
                        <p:par>
                          <p:cTn id="45" fill="hold">
                            <p:stCondLst>
                              <p:cond delay="1500"/>
                            </p:stCondLst>
                            <p:childTnLst>
                              <p:par>
                                <p:cTn id="46" presetID="17" presetClass="entr" presetSubtype="10" fill="hold" grpId="0" nodeType="after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 calcmode="lin" valueType="num">
                                      <p:cBhvr>
                                        <p:cTn id="48"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49" dur="500" fill="hold"/>
                                        <p:tgtEl>
                                          <p:spTgt spid="7">
                                            <p:txEl>
                                              <p:pRg st="2" end="2"/>
                                            </p:txEl>
                                          </p:spTgt>
                                        </p:tgtEl>
                                        <p:attrNameLst>
                                          <p:attrName>ppt_h</p:attrName>
                                        </p:attrNameLst>
                                      </p:cBhvr>
                                      <p:tavLst>
                                        <p:tav tm="0">
                                          <p:val>
                                            <p:strVal val="#ppt_h"/>
                                          </p:val>
                                        </p:tav>
                                        <p:tav tm="100000">
                                          <p:val>
                                            <p:strVal val="#ppt_h"/>
                                          </p:val>
                                        </p:tav>
                                      </p:tavLst>
                                    </p:anim>
                                  </p:childTnLst>
                                </p:cTn>
                              </p:par>
                            </p:childTnLst>
                          </p:cTn>
                        </p:par>
                        <p:par>
                          <p:cTn id="50" fill="hold">
                            <p:stCondLst>
                              <p:cond delay="2000"/>
                            </p:stCondLst>
                            <p:childTnLst>
                              <p:par>
                                <p:cTn id="51" presetID="17" presetClass="entr" presetSubtype="10" fill="hold" grpId="0" nodeType="afterEffect">
                                  <p:stCondLst>
                                    <p:cond delay="0"/>
                                  </p:stCondLst>
                                  <p:childTnLst>
                                    <p:set>
                                      <p:cBhvr>
                                        <p:cTn id="52" dur="1" fill="hold">
                                          <p:stCondLst>
                                            <p:cond delay="0"/>
                                          </p:stCondLst>
                                        </p:cTn>
                                        <p:tgtEl>
                                          <p:spTgt spid="7">
                                            <p:txEl>
                                              <p:pRg st="3" end="3"/>
                                            </p:txEl>
                                          </p:spTgt>
                                        </p:tgtEl>
                                        <p:attrNameLst>
                                          <p:attrName>style.visibility</p:attrName>
                                        </p:attrNameLst>
                                      </p:cBhvr>
                                      <p:to>
                                        <p:strVal val="visible"/>
                                      </p:to>
                                    </p:set>
                                    <p:anim calcmode="lin" valueType="num">
                                      <p:cBhvr>
                                        <p:cTn id="53" dur="500" fill="hold"/>
                                        <p:tgtEl>
                                          <p:spTgt spid="7">
                                            <p:txEl>
                                              <p:pRg st="3" end="3"/>
                                            </p:txEl>
                                          </p:spTgt>
                                        </p:tgtEl>
                                        <p:attrNameLst>
                                          <p:attrName>ppt_w</p:attrName>
                                        </p:attrNameLst>
                                      </p:cBhvr>
                                      <p:tavLst>
                                        <p:tav tm="0">
                                          <p:val>
                                            <p:fltVal val="0"/>
                                          </p:val>
                                        </p:tav>
                                        <p:tav tm="100000">
                                          <p:val>
                                            <p:strVal val="#ppt_w"/>
                                          </p:val>
                                        </p:tav>
                                      </p:tavLst>
                                    </p:anim>
                                    <p:anim calcmode="lin" valueType="num">
                                      <p:cBhvr>
                                        <p:cTn id="54" dur="500" fill="hold"/>
                                        <p:tgtEl>
                                          <p:spTgt spid="7">
                                            <p:txEl>
                                              <p:pRg st="3" end="3"/>
                                            </p:txEl>
                                          </p:spTgt>
                                        </p:tgtEl>
                                        <p:attrNameLst>
                                          <p:attrName>ppt_h</p:attrName>
                                        </p:attrNameLst>
                                      </p:cBhvr>
                                      <p:tavLst>
                                        <p:tav tm="0">
                                          <p:val>
                                            <p:strVal val="#ppt_h"/>
                                          </p:val>
                                        </p:tav>
                                        <p:tav tm="100000">
                                          <p:val>
                                            <p:strVal val="#ppt_h"/>
                                          </p:val>
                                        </p:tav>
                                      </p:tavLst>
                                    </p:anim>
                                  </p:childTnLst>
                                </p:cTn>
                              </p:par>
                            </p:childTnLst>
                          </p:cTn>
                        </p:par>
                        <p:par>
                          <p:cTn id="55" fill="hold">
                            <p:stCondLst>
                              <p:cond delay="2500"/>
                            </p:stCondLst>
                            <p:childTnLst>
                              <p:par>
                                <p:cTn id="56" presetID="17" presetClass="entr" presetSubtype="10" fill="hold" grpId="0" nodeType="afterEffect">
                                  <p:stCondLst>
                                    <p:cond delay="0"/>
                                  </p:stCondLst>
                                  <p:childTnLst>
                                    <p:set>
                                      <p:cBhvr>
                                        <p:cTn id="57" dur="1" fill="hold">
                                          <p:stCondLst>
                                            <p:cond delay="0"/>
                                          </p:stCondLst>
                                        </p:cTn>
                                        <p:tgtEl>
                                          <p:spTgt spid="7">
                                            <p:txEl>
                                              <p:pRg st="4" end="4"/>
                                            </p:txEl>
                                          </p:spTgt>
                                        </p:tgtEl>
                                        <p:attrNameLst>
                                          <p:attrName>style.visibility</p:attrName>
                                        </p:attrNameLst>
                                      </p:cBhvr>
                                      <p:to>
                                        <p:strVal val="visible"/>
                                      </p:to>
                                    </p:set>
                                    <p:anim calcmode="lin" valueType="num">
                                      <p:cBhvr>
                                        <p:cTn id="58" dur="500" fill="hold"/>
                                        <p:tgtEl>
                                          <p:spTgt spid="7">
                                            <p:txEl>
                                              <p:pRg st="4" end="4"/>
                                            </p:txEl>
                                          </p:spTgt>
                                        </p:tgtEl>
                                        <p:attrNameLst>
                                          <p:attrName>ppt_w</p:attrName>
                                        </p:attrNameLst>
                                      </p:cBhvr>
                                      <p:tavLst>
                                        <p:tav tm="0">
                                          <p:val>
                                            <p:fltVal val="0"/>
                                          </p:val>
                                        </p:tav>
                                        <p:tav tm="100000">
                                          <p:val>
                                            <p:strVal val="#ppt_w"/>
                                          </p:val>
                                        </p:tav>
                                      </p:tavLst>
                                    </p:anim>
                                    <p:anim calcmode="lin" valueType="num">
                                      <p:cBhvr>
                                        <p:cTn id="59" dur="500" fill="hold"/>
                                        <p:tgtEl>
                                          <p:spTgt spid="7">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8" presetClass="exit" presetSubtype="16" fill="hold" grpId="1" nodeType="clickEffect">
                                  <p:stCondLst>
                                    <p:cond delay="0"/>
                                  </p:stCondLst>
                                  <p:childTnLst>
                                    <p:animEffect transition="out" filter="diamond(in)">
                                      <p:cBhvr>
                                        <p:cTn id="63" dur="500"/>
                                        <p:tgtEl>
                                          <p:spTgt spid="7">
                                            <p:txEl>
                                              <p:pRg st="0" end="0"/>
                                            </p:txEl>
                                          </p:spTgt>
                                        </p:tgtEl>
                                      </p:cBhvr>
                                    </p:animEffect>
                                    <p:set>
                                      <p:cBhvr>
                                        <p:cTn id="64" dur="1" fill="hold">
                                          <p:stCondLst>
                                            <p:cond delay="499"/>
                                          </p:stCondLst>
                                        </p:cTn>
                                        <p:tgtEl>
                                          <p:spTgt spid="7">
                                            <p:txEl>
                                              <p:pRg st="0" end="0"/>
                                            </p:txEl>
                                          </p:spTgt>
                                        </p:tgtEl>
                                        <p:attrNameLst>
                                          <p:attrName>style.visibility</p:attrName>
                                        </p:attrNameLst>
                                      </p:cBhvr>
                                      <p:to>
                                        <p:strVal val="hidden"/>
                                      </p:to>
                                    </p:set>
                                  </p:childTnLst>
                                </p:cTn>
                              </p:par>
                              <p:par>
                                <p:cTn id="65" presetID="8" presetClass="exit" presetSubtype="16" fill="hold" grpId="1" nodeType="withEffect">
                                  <p:stCondLst>
                                    <p:cond delay="0"/>
                                  </p:stCondLst>
                                  <p:childTnLst>
                                    <p:animEffect transition="out" filter="diamond(in)">
                                      <p:cBhvr>
                                        <p:cTn id="66" dur="500"/>
                                        <p:tgtEl>
                                          <p:spTgt spid="7">
                                            <p:txEl>
                                              <p:pRg st="1" end="1"/>
                                            </p:txEl>
                                          </p:spTgt>
                                        </p:tgtEl>
                                      </p:cBhvr>
                                    </p:animEffect>
                                    <p:set>
                                      <p:cBhvr>
                                        <p:cTn id="67" dur="1" fill="hold">
                                          <p:stCondLst>
                                            <p:cond delay="499"/>
                                          </p:stCondLst>
                                        </p:cTn>
                                        <p:tgtEl>
                                          <p:spTgt spid="7">
                                            <p:txEl>
                                              <p:pRg st="1" end="1"/>
                                            </p:txEl>
                                          </p:spTgt>
                                        </p:tgtEl>
                                        <p:attrNameLst>
                                          <p:attrName>style.visibility</p:attrName>
                                        </p:attrNameLst>
                                      </p:cBhvr>
                                      <p:to>
                                        <p:strVal val="hidden"/>
                                      </p:to>
                                    </p:set>
                                  </p:childTnLst>
                                </p:cTn>
                              </p:par>
                              <p:par>
                                <p:cTn id="68" presetID="8" presetClass="exit" presetSubtype="16" fill="hold" grpId="1" nodeType="withEffect">
                                  <p:stCondLst>
                                    <p:cond delay="0"/>
                                  </p:stCondLst>
                                  <p:childTnLst>
                                    <p:animEffect transition="out" filter="diamond(in)">
                                      <p:cBhvr>
                                        <p:cTn id="69" dur="500"/>
                                        <p:tgtEl>
                                          <p:spTgt spid="7">
                                            <p:txEl>
                                              <p:pRg st="2" end="2"/>
                                            </p:txEl>
                                          </p:spTgt>
                                        </p:tgtEl>
                                      </p:cBhvr>
                                    </p:animEffect>
                                    <p:set>
                                      <p:cBhvr>
                                        <p:cTn id="70" dur="1" fill="hold">
                                          <p:stCondLst>
                                            <p:cond delay="499"/>
                                          </p:stCondLst>
                                        </p:cTn>
                                        <p:tgtEl>
                                          <p:spTgt spid="7">
                                            <p:txEl>
                                              <p:pRg st="2" end="2"/>
                                            </p:txEl>
                                          </p:spTgt>
                                        </p:tgtEl>
                                        <p:attrNameLst>
                                          <p:attrName>style.visibility</p:attrName>
                                        </p:attrNameLst>
                                      </p:cBhvr>
                                      <p:to>
                                        <p:strVal val="hidden"/>
                                      </p:to>
                                    </p:set>
                                  </p:childTnLst>
                                </p:cTn>
                              </p:par>
                              <p:par>
                                <p:cTn id="71" presetID="8" presetClass="exit" presetSubtype="16" fill="hold" grpId="1" nodeType="withEffect">
                                  <p:stCondLst>
                                    <p:cond delay="0"/>
                                  </p:stCondLst>
                                  <p:childTnLst>
                                    <p:animEffect transition="out" filter="diamond(in)">
                                      <p:cBhvr>
                                        <p:cTn id="72" dur="500"/>
                                        <p:tgtEl>
                                          <p:spTgt spid="7">
                                            <p:txEl>
                                              <p:pRg st="3" end="3"/>
                                            </p:txEl>
                                          </p:spTgt>
                                        </p:tgtEl>
                                      </p:cBhvr>
                                    </p:animEffect>
                                    <p:set>
                                      <p:cBhvr>
                                        <p:cTn id="73" dur="1" fill="hold">
                                          <p:stCondLst>
                                            <p:cond delay="499"/>
                                          </p:stCondLst>
                                        </p:cTn>
                                        <p:tgtEl>
                                          <p:spTgt spid="7">
                                            <p:txEl>
                                              <p:pRg st="3" end="3"/>
                                            </p:txEl>
                                          </p:spTgt>
                                        </p:tgtEl>
                                        <p:attrNameLst>
                                          <p:attrName>style.visibility</p:attrName>
                                        </p:attrNameLst>
                                      </p:cBhvr>
                                      <p:to>
                                        <p:strVal val="hidden"/>
                                      </p:to>
                                    </p:set>
                                  </p:childTnLst>
                                </p:cTn>
                              </p:par>
                              <p:par>
                                <p:cTn id="74" presetID="8" presetClass="exit" presetSubtype="16" fill="hold" grpId="1" nodeType="withEffect">
                                  <p:stCondLst>
                                    <p:cond delay="0"/>
                                  </p:stCondLst>
                                  <p:childTnLst>
                                    <p:animEffect transition="out" filter="diamond(in)">
                                      <p:cBhvr>
                                        <p:cTn id="75" dur="500"/>
                                        <p:tgtEl>
                                          <p:spTgt spid="7">
                                            <p:txEl>
                                              <p:pRg st="4" end="4"/>
                                            </p:txEl>
                                          </p:spTgt>
                                        </p:tgtEl>
                                      </p:cBhvr>
                                    </p:animEffect>
                                    <p:set>
                                      <p:cBhvr>
                                        <p:cTn id="76" dur="1" fill="hold">
                                          <p:stCondLst>
                                            <p:cond delay="499"/>
                                          </p:stCondLst>
                                        </p:cTn>
                                        <p:tgtEl>
                                          <p:spTgt spid="7">
                                            <p:txEl>
                                              <p:pRg st="4" end="4"/>
                                            </p:txEl>
                                          </p:spTgt>
                                        </p:tgtEl>
                                        <p:attrNameLst>
                                          <p:attrName>style.visibility</p:attrName>
                                        </p:attrNameLst>
                                      </p:cBhvr>
                                      <p:to>
                                        <p:strVal val="hidden"/>
                                      </p:to>
                                    </p:set>
                                  </p:childTnLst>
                                </p:cTn>
                              </p:par>
                              <p:par>
                                <p:cTn id="77" presetID="8" presetClass="exit" presetSubtype="16" fill="hold" grpId="1" nodeType="withEffect">
                                  <p:stCondLst>
                                    <p:cond delay="0"/>
                                  </p:stCondLst>
                                  <p:childTnLst>
                                    <p:animEffect transition="out" filter="diamond(in)">
                                      <p:cBhvr>
                                        <p:cTn id="78" dur="500"/>
                                        <p:tgtEl>
                                          <p:spTgt spid="7">
                                            <p:bg/>
                                          </p:spTgt>
                                        </p:tgtEl>
                                      </p:cBhvr>
                                    </p:animEffect>
                                    <p:set>
                                      <p:cBhvr>
                                        <p:cTn id="79" dur="1" fill="hold">
                                          <p:stCondLst>
                                            <p:cond delay="499"/>
                                          </p:stCondLst>
                                        </p:cTn>
                                        <p:tgtEl>
                                          <p:spTgt spid="7">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3" grpId="1" uiExpand="1" build="p" animBg="1"/>
      <p:bldP spid="7" grpId="0" uiExpand="1" build="p" animBg="1"/>
      <p:bldP spid="7" grpId="1" uiExpand="1"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285728"/>
            <a:ext cx="7772400" cy="1143000"/>
          </a:xfrm>
        </p:spPr>
        <p:txBody>
          <a:bodyPr/>
          <a:lstStyle/>
          <a:p>
            <a:pPr algn="ctr"/>
            <a:r>
              <a:rPr lang="en-US" sz="3600" b="1" i="1" dirty="0" smtClean="0">
                <a:solidFill>
                  <a:schemeClr val="accent6">
                    <a:lumMod val="75000"/>
                  </a:schemeClr>
                </a:solidFill>
                <a:latin typeface="Andalus" pitchFamily="18" charset="-78"/>
                <a:cs typeface="Andalus" pitchFamily="18" charset="-78"/>
              </a:rPr>
              <a:t>Assign with E or Z for each of the following geometrical isomers</a:t>
            </a:r>
          </a:p>
        </p:txBody>
      </p:sp>
      <p:sp>
        <p:nvSpPr>
          <p:cNvPr id="4" name="Slide Number Placeholder 3"/>
          <p:cNvSpPr>
            <a:spLocks noGrp="1"/>
          </p:cNvSpPr>
          <p:nvPr>
            <p:ph type="sldNum" sz="quarter" idx="10"/>
          </p:nvPr>
        </p:nvSpPr>
        <p:spPr/>
        <p:txBody>
          <a:bodyPr/>
          <a:lstStyle/>
          <a:p>
            <a:pPr>
              <a:defRPr/>
            </a:pPr>
            <a:fld id="{B9884A67-89DD-45F6-8BD1-30CC6E280059}" type="slidenum">
              <a:rPr lang="ar-SA" altLang="en-US" smtClean="0"/>
              <a:pPr>
                <a:defRPr/>
              </a:pPr>
              <a:t>23</a:t>
            </a:fld>
            <a:endParaRPr lang="en-CA" altLang="en-US"/>
          </a:p>
        </p:txBody>
      </p:sp>
      <p:sp>
        <p:nvSpPr>
          <p:cNvPr id="133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3121" name="Object 1"/>
          <p:cNvGraphicFramePr>
            <a:graphicFrameLocks noChangeAspect="1"/>
          </p:cNvGraphicFramePr>
          <p:nvPr/>
        </p:nvGraphicFramePr>
        <p:xfrm>
          <a:off x="1566863" y="1566863"/>
          <a:ext cx="5719781" cy="4238698"/>
        </p:xfrm>
        <a:graphic>
          <a:graphicData uri="http://schemas.openxmlformats.org/presentationml/2006/ole">
            <p:oleObj spid="_x0000_s137218" name="CS ChemDraw Drawing" r:id="rId3" imgW="4358160" imgH="3230280" progId="ChemDraw.Document.6.0">
              <p:embed/>
            </p:oleObj>
          </a:graphicData>
        </a:graphic>
      </p:graphicFrame>
      <p:sp>
        <p:nvSpPr>
          <p:cNvPr id="13722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7219" name="Object 3"/>
          <p:cNvGraphicFramePr>
            <a:graphicFrameLocks noChangeAspect="1"/>
          </p:cNvGraphicFramePr>
          <p:nvPr/>
        </p:nvGraphicFramePr>
        <p:xfrm>
          <a:off x="1516082" y="2428868"/>
          <a:ext cx="5842000" cy="4073525"/>
        </p:xfrm>
        <a:graphic>
          <a:graphicData uri="http://schemas.openxmlformats.org/presentationml/2006/ole">
            <p:oleObj spid="_x0000_s137219" name="CS ChemDraw Drawing" r:id="rId4" imgW="4349160" imgH="3026160" progId="ChemDraw.Document.6.0">
              <p:embed/>
            </p:oleObj>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21"/>
                                        </p:tgtEl>
                                        <p:attrNameLst>
                                          <p:attrName>style.visibility</p:attrName>
                                        </p:attrNameLst>
                                      </p:cBhvr>
                                      <p:to>
                                        <p:strVal val="visible"/>
                                      </p:to>
                                    </p:set>
                                    <p:anim calcmode="lin" valueType="num">
                                      <p:cBhvr additive="base">
                                        <p:cTn id="7" dur="500" fill="hold"/>
                                        <p:tgtEl>
                                          <p:spTgt spid="133121"/>
                                        </p:tgtEl>
                                        <p:attrNameLst>
                                          <p:attrName>ppt_x</p:attrName>
                                        </p:attrNameLst>
                                      </p:cBhvr>
                                      <p:tavLst>
                                        <p:tav tm="0">
                                          <p:val>
                                            <p:strVal val="#ppt_x"/>
                                          </p:val>
                                        </p:tav>
                                        <p:tav tm="100000">
                                          <p:val>
                                            <p:strVal val="#ppt_x"/>
                                          </p:val>
                                        </p:tav>
                                      </p:tavLst>
                                    </p:anim>
                                    <p:anim calcmode="lin" valueType="num">
                                      <p:cBhvr additive="base">
                                        <p:cTn id="8" dur="500" fill="hold"/>
                                        <p:tgtEl>
                                          <p:spTgt spid="1331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nodeType="clickEffect">
                                  <p:stCondLst>
                                    <p:cond delay="0"/>
                                  </p:stCondLst>
                                  <p:childTnLst>
                                    <p:set>
                                      <p:cBhvr>
                                        <p:cTn id="12" dur="1" fill="hold">
                                          <p:stCondLst>
                                            <p:cond delay="0"/>
                                          </p:stCondLst>
                                        </p:cTn>
                                        <p:tgtEl>
                                          <p:spTgt spid="137219"/>
                                        </p:tgtEl>
                                        <p:attrNameLst>
                                          <p:attrName>style.visibility</p:attrName>
                                        </p:attrNameLst>
                                      </p:cBhvr>
                                      <p:to>
                                        <p:strVal val="visible"/>
                                      </p:to>
                                    </p:set>
                                    <p:anim calcmode="lin" valueType="num">
                                      <p:cBhvr>
                                        <p:cTn id="13" dur="1000" fill="hold"/>
                                        <p:tgtEl>
                                          <p:spTgt spid="137219"/>
                                        </p:tgtEl>
                                        <p:attrNameLst>
                                          <p:attrName>ppt_w</p:attrName>
                                        </p:attrNameLst>
                                      </p:cBhvr>
                                      <p:tavLst>
                                        <p:tav tm="0">
                                          <p:val>
                                            <p:fltVal val="0"/>
                                          </p:val>
                                        </p:tav>
                                        <p:tav tm="100000">
                                          <p:val>
                                            <p:strVal val="#ppt_w"/>
                                          </p:val>
                                        </p:tav>
                                      </p:tavLst>
                                    </p:anim>
                                    <p:anim calcmode="lin" valueType="num">
                                      <p:cBhvr>
                                        <p:cTn id="14" dur="1000" fill="hold"/>
                                        <p:tgtEl>
                                          <p:spTgt spid="137219"/>
                                        </p:tgtEl>
                                        <p:attrNameLst>
                                          <p:attrName>ppt_h</p:attrName>
                                        </p:attrNameLst>
                                      </p:cBhvr>
                                      <p:tavLst>
                                        <p:tav tm="0">
                                          <p:val>
                                            <p:fltVal val="0"/>
                                          </p:val>
                                        </p:tav>
                                        <p:tav tm="100000">
                                          <p:val>
                                            <p:strVal val="#ppt_h"/>
                                          </p:val>
                                        </p:tav>
                                      </p:tavLst>
                                    </p:anim>
                                    <p:anim calcmode="lin" valueType="num">
                                      <p:cBhvr>
                                        <p:cTn id="15" dur="1000" fill="hold"/>
                                        <p:tgtEl>
                                          <p:spTgt spid="13721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3721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285728"/>
            <a:ext cx="7772400" cy="1143000"/>
          </a:xfrm>
        </p:spPr>
        <p:txBody>
          <a:bodyPr/>
          <a:lstStyle/>
          <a:p>
            <a:pPr algn="ctr"/>
            <a:r>
              <a:rPr lang="en-US" sz="3600" b="1" i="1" dirty="0" smtClean="0">
                <a:solidFill>
                  <a:schemeClr val="accent6">
                    <a:lumMod val="75000"/>
                  </a:schemeClr>
                </a:solidFill>
                <a:latin typeface="Andalus" pitchFamily="18" charset="-78"/>
                <a:cs typeface="Andalus" pitchFamily="18" charset="-78"/>
              </a:rPr>
              <a:t>The Sequence Rules for Assignment of </a:t>
            </a:r>
            <a:r>
              <a:rPr lang="en-US" sz="3600" b="1" i="1" dirty="0" err="1" smtClean="0">
                <a:solidFill>
                  <a:schemeClr val="accent6">
                    <a:lumMod val="75000"/>
                  </a:schemeClr>
                </a:solidFill>
                <a:latin typeface="Andalus" pitchFamily="18" charset="-78"/>
                <a:cs typeface="Andalus" pitchFamily="18" charset="-78"/>
              </a:rPr>
              <a:t>Alkene</a:t>
            </a:r>
            <a:r>
              <a:rPr lang="en-US" sz="3600" b="1" i="1" dirty="0" smtClean="0">
                <a:solidFill>
                  <a:schemeClr val="accent6">
                    <a:lumMod val="75000"/>
                  </a:schemeClr>
                </a:solidFill>
                <a:latin typeface="Andalus" pitchFamily="18" charset="-78"/>
                <a:cs typeface="Andalus" pitchFamily="18" charset="-78"/>
              </a:rPr>
              <a:t> Configurations</a:t>
            </a:r>
          </a:p>
        </p:txBody>
      </p:sp>
      <p:sp>
        <p:nvSpPr>
          <p:cNvPr id="4" name="Slide Number Placeholder 3"/>
          <p:cNvSpPr>
            <a:spLocks noGrp="1"/>
          </p:cNvSpPr>
          <p:nvPr>
            <p:ph type="sldNum" sz="quarter" idx="10"/>
          </p:nvPr>
        </p:nvSpPr>
        <p:spPr/>
        <p:txBody>
          <a:bodyPr/>
          <a:lstStyle/>
          <a:p>
            <a:pPr>
              <a:defRPr/>
            </a:pPr>
            <a:fld id="{B9884A67-89DD-45F6-8BD1-30CC6E280059}" type="slidenum">
              <a:rPr lang="ar-SA" altLang="en-US" smtClean="0"/>
              <a:pPr>
                <a:defRPr/>
              </a:pPr>
              <a:t>24</a:t>
            </a:fld>
            <a:endParaRPr lang="en-CA" altLang="en-US"/>
          </a:p>
        </p:txBody>
      </p:sp>
      <p:sp>
        <p:nvSpPr>
          <p:cNvPr id="133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3121" name="Object 1"/>
          <p:cNvGraphicFramePr>
            <a:graphicFrameLocks noChangeAspect="1"/>
          </p:cNvGraphicFramePr>
          <p:nvPr/>
        </p:nvGraphicFramePr>
        <p:xfrm>
          <a:off x="785786" y="1785926"/>
          <a:ext cx="7339012" cy="3028950"/>
        </p:xfrm>
        <a:graphic>
          <a:graphicData uri="http://schemas.openxmlformats.org/presentationml/2006/ole">
            <p:oleObj spid="_x0000_s141314" name="CS ChemDraw Drawing" r:id="rId3" imgW="3853440" imgH="1590120" progId="ChemDraw.Document.6.0">
              <p:embed/>
            </p:oleObj>
          </a:graphicData>
        </a:graphic>
      </p:graphicFrame>
      <p:sp>
        <p:nvSpPr>
          <p:cNvPr id="3" name="Content Placeholder 2"/>
          <p:cNvSpPr>
            <a:spLocks noGrp="1"/>
          </p:cNvSpPr>
          <p:nvPr>
            <p:ph idx="1"/>
          </p:nvPr>
        </p:nvSpPr>
        <p:spPr>
          <a:xfrm>
            <a:off x="714348" y="1428712"/>
            <a:ext cx="7772400" cy="4786370"/>
          </a:xfrm>
          <a:solidFill>
            <a:schemeClr val="accent1">
              <a:lumMod val="40000"/>
              <a:lumOff val="60000"/>
            </a:schemeClr>
          </a:solidFill>
        </p:spPr>
        <p:txBody>
          <a:bodyPr/>
          <a:lstStyle/>
          <a:p>
            <a:pPr algn="just"/>
            <a:r>
              <a:rPr lang="en-US" sz="2400" dirty="0" smtClean="0">
                <a:latin typeface="+mj-lt"/>
              </a:rPr>
              <a:t>Assign priorities to double bond substituents by looking at the atoms attached directly to the double bond carbons.</a:t>
            </a:r>
          </a:p>
          <a:p>
            <a:pPr algn="just"/>
            <a:r>
              <a:rPr lang="en-US" sz="2400" dirty="0" smtClean="0">
                <a:latin typeface="+mj-lt"/>
              </a:rPr>
              <a:t>1. The higher the atomic number of the immediate substituent atom, the higher the priority. </a:t>
            </a:r>
            <a:br>
              <a:rPr lang="en-US" sz="2400" dirty="0" smtClean="0">
                <a:latin typeface="+mj-lt"/>
              </a:rPr>
            </a:br>
            <a:r>
              <a:rPr lang="en-US" sz="2400" dirty="0" smtClean="0">
                <a:latin typeface="+mj-lt"/>
              </a:rPr>
              <a:t>For example: H– &lt; C– &lt; N– &lt; O– &lt; </a:t>
            </a:r>
            <a:r>
              <a:rPr lang="en-US" sz="2400" dirty="0" err="1" smtClean="0">
                <a:latin typeface="+mj-lt"/>
              </a:rPr>
              <a:t>Cl</a:t>
            </a:r>
            <a:endParaRPr lang="en-US" sz="2400" dirty="0" smtClean="0">
              <a:latin typeface="+mj-lt"/>
            </a:endParaRPr>
          </a:p>
          <a:p>
            <a:pPr algn="just"/>
            <a:r>
              <a:rPr lang="en-US" sz="2400" dirty="0" smtClean="0">
                <a:latin typeface="+mj-lt"/>
              </a:rPr>
              <a:t>2. If two substituents have the same immediate substituent atom, move to the next atom (away from the double bond) until a difference is found. For example, CH</a:t>
            </a:r>
            <a:r>
              <a:rPr lang="en-US" sz="2400" baseline="-25000" dirty="0" smtClean="0">
                <a:latin typeface="+mj-lt"/>
              </a:rPr>
              <a:t>3</a:t>
            </a:r>
            <a:r>
              <a:rPr lang="en-US" sz="2400" dirty="0" smtClean="0">
                <a:latin typeface="+mj-lt"/>
              </a:rPr>
              <a:t>– &lt; C</a:t>
            </a:r>
            <a:r>
              <a:rPr lang="en-US" sz="2400" baseline="-25000" dirty="0" smtClean="0">
                <a:latin typeface="+mj-lt"/>
              </a:rPr>
              <a:t>2</a:t>
            </a:r>
            <a:r>
              <a:rPr lang="en-US" sz="2400" dirty="0" smtClean="0">
                <a:latin typeface="+mj-lt"/>
              </a:rPr>
              <a:t>H</a:t>
            </a:r>
            <a:r>
              <a:rPr lang="en-US" sz="2400" baseline="-25000" dirty="0" smtClean="0">
                <a:latin typeface="+mj-lt"/>
              </a:rPr>
              <a:t>5</a:t>
            </a:r>
            <a:r>
              <a:rPr lang="en-US" sz="2400" dirty="0" smtClean="0">
                <a:latin typeface="+mj-lt"/>
              </a:rPr>
              <a:t>– &lt; ClCH</a:t>
            </a:r>
            <a:r>
              <a:rPr lang="en-US" sz="2400" baseline="-25000" dirty="0" smtClean="0">
                <a:latin typeface="+mj-lt"/>
              </a:rPr>
              <a:t>2</a:t>
            </a:r>
            <a:r>
              <a:rPr lang="en-US" sz="2400" dirty="0" smtClean="0">
                <a:latin typeface="+mj-lt"/>
              </a:rPr>
              <a:t>– &lt; BrCH</a:t>
            </a:r>
            <a:r>
              <a:rPr lang="en-US" sz="2400" baseline="-25000" dirty="0" smtClean="0">
                <a:latin typeface="+mj-lt"/>
              </a:rPr>
              <a:t>2</a:t>
            </a:r>
            <a:r>
              <a:rPr lang="en-US" sz="2400" dirty="0" smtClean="0">
                <a:latin typeface="+mj-lt"/>
              </a:rPr>
              <a:t>–</a:t>
            </a:r>
          </a:p>
          <a:p>
            <a:pPr algn="just"/>
            <a:r>
              <a:rPr lang="en-US" sz="2400" dirty="0" smtClean="0">
                <a:latin typeface="+mj-lt"/>
              </a:rPr>
              <a:t>3. A double bond is treated as though each atom of the double bond were bonded to two other carbon atoms: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ppt_w</p:attrName>
                                        </p:attrNameLst>
                                      </p:cBhvr>
                                      <p:tavLst>
                                        <p:tav tm="0">
                                          <p:val>
                                            <p:fltVal val="0"/>
                                          </p:val>
                                        </p:tav>
                                        <p:tav tm="100000">
                                          <p:val>
                                            <p:strVal val="#ppt_w"/>
                                          </p:val>
                                        </p:tav>
                                      </p:tavLst>
                                    </p:anim>
                                    <p:anim calcmode="lin" valueType="num">
                                      <p:cBhvr>
                                        <p:cTn id="8" dur="500" fill="hold"/>
                                        <p:tgtEl>
                                          <p:spTgt spid="3">
                                            <p:bg/>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8" presetClass="exit" presetSubtype="16" fill="hold" grpId="1" nodeType="clickEffect">
                                  <p:stCondLst>
                                    <p:cond delay="0"/>
                                  </p:stCondLst>
                                  <p:childTnLst>
                                    <p:animEffect transition="out" filter="diamond(in)">
                                      <p:cBhvr>
                                        <p:cTn id="36" dur="500"/>
                                        <p:tgtEl>
                                          <p:spTgt spid="3">
                                            <p:txEl>
                                              <p:pRg st="0" end="0"/>
                                            </p:txEl>
                                          </p:spTgt>
                                        </p:tgtEl>
                                      </p:cBhvr>
                                    </p:animEffect>
                                    <p:set>
                                      <p:cBhvr>
                                        <p:cTn id="37" dur="1" fill="hold">
                                          <p:stCondLst>
                                            <p:cond delay="499"/>
                                          </p:stCondLst>
                                        </p:cTn>
                                        <p:tgtEl>
                                          <p:spTgt spid="3">
                                            <p:txEl>
                                              <p:pRg st="0" end="0"/>
                                            </p:txEl>
                                          </p:spTgt>
                                        </p:tgtEl>
                                        <p:attrNameLst>
                                          <p:attrName>style.visibility</p:attrName>
                                        </p:attrNameLst>
                                      </p:cBhvr>
                                      <p:to>
                                        <p:strVal val="hidden"/>
                                      </p:to>
                                    </p:set>
                                  </p:childTnLst>
                                </p:cTn>
                              </p:par>
                              <p:par>
                                <p:cTn id="38" presetID="8" presetClass="exit" presetSubtype="16" fill="hold" grpId="1" nodeType="withEffect">
                                  <p:stCondLst>
                                    <p:cond delay="0"/>
                                  </p:stCondLst>
                                  <p:childTnLst>
                                    <p:animEffect transition="out" filter="diamond(in)">
                                      <p:cBhvr>
                                        <p:cTn id="39" dur="500"/>
                                        <p:tgtEl>
                                          <p:spTgt spid="3">
                                            <p:txEl>
                                              <p:pRg st="1" end="1"/>
                                            </p:txEl>
                                          </p:spTgt>
                                        </p:tgtEl>
                                      </p:cBhvr>
                                    </p:animEffect>
                                    <p:set>
                                      <p:cBhvr>
                                        <p:cTn id="40" dur="1" fill="hold">
                                          <p:stCondLst>
                                            <p:cond delay="499"/>
                                          </p:stCondLst>
                                        </p:cTn>
                                        <p:tgtEl>
                                          <p:spTgt spid="3">
                                            <p:txEl>
                                              <p:pRg st="1" end="1"/>
                                            </p:txEl>
                                          </p:spTgt>
                                        </p:tgtEl>
                                        <p:attrNameLst>
                                          <p:attrName>style.visibility</p:attrName>
                                        </p:attrNameLst>
                                      </p:cBhvr>
                                      <p:to>
                                        <p:strVal val="hidden"/>
                                      </p:to>
                                    </p:set>
                                  </p:childTnLst>
                                </p:cTn>
                              </p:par>
                              <p:par>
                                <p:cTn id="41" presetID="8" presetClass="exit" presetSubtype="16" fill="hold" grpId="1" nodeType="withEffect">
                                  <p:stCondLst>
                                    <p:cond delay="0"/>
                                  </p:stCondLst>
                                  <p:childTnLst>
                                    <p:animEffect transition="out" filter="diamond(in)">
                                      <p:cBhvr>
                                        <p:cTn id="42" dur="500"/>
                                        <p:tgtEl>
                                          <p:spTgt spid="3">
                                            <p:txEl>
                                              <p:pRg st="2" end="2"/>
                                            </p:txEl>
                                          </p:spTgt>
                                        </p:tgtEl>
                                      </p:cBhvr>
                                    </p:animEffect>
                                    <p:set>
                                      <p:cBhvr>
                                        <p:cTn id="43" dur="1" fill="hold">
                                          <p:stCondLst>
                                            <p:cond delay="499"/>
                                          </p:stCondLst>
                                        </p:cTn>
                                        <p:tgtEl>
                                          <p:spTgt spid="3">
                                            <p:txEl>
                                              <p:pRg st="2" end="2"/>
                                            </p:txEl>
                                          </p:spTgt>
                                        </p:tgtEl>
                                        <p:attrNameLst>
                                          <p:attrName>style.visibility</p:attrName>
                                        </p:attrNameLst>
                                      </p:cBhvr>
                                      <p:to>
                                        <p:strVal val="hidden"/>
                                      </p:to>
                                    </p:set>
                                  </p:childTnLst>
                                </p:cTn>
                              </p:par>
                              <p:par>
                                <p:cTn id="44" presetID="8" presetClass="exit" presetSubtype="16" fill="hold" grpId="1" nodeType="withEffect">
                                  <p:stCondLst>
                                    <p:cond delay="0"/>
                                  </p:stCondLst>
                                  <p:childTnLst>
                                    <p:animEffect transition="out" filter="diamond(in)">
                                      <p:cBhvr>
                                        <p:cTn id="45" dur="500"/>
                                        <p:tgtEl>
                                          <p:spTgt spid="3">
                                            <p:txEl>
                                              <p:pRg st="3" end="3"/>
                                            </p:txEl>
                                          </p:spTgt>
                                        </p:tgtEl>
                                      </p:cBhvr>
                                    </p:animEffect>
                                    <p:set>
                                      <p:cBhvr>
                                        <p:cTn id="46" dur="1" fill="hold">
                                          <p:stCondLst>
                                            <p:cond delay="499"/>
                                          </p:stCondLst>
                                        </p:cTn>
                                        <p:tgtEl>
                                          <p:spTgt spid="3">
                                            <p:txEl>
                                              <p:pRg st="3" end="3"/>
                                            </p:txEl>
                                          </p:spTgt>
                                        </p:tgtEl>
                                        <p:attrNameLst>
                                          <p:attrName>style.visibility</p:attrName>
                                        </p:attrNameLst>
                                      </p:cBhvr>
                                      <p:to>
                                        <p:strVal val="hidden"/>
                                      </p:to>
                                    </p:set>
                                  </p:childTnLst>
                                </p:cTn>
                              </p:par>
                              <p:par>
                                <p:cTn id="47" presetID="8" presetClass="exit" presetSubtype="16" fill="hold" grpId="1" nodeType="withEffect">
                                  <p:stCondLst>
                                    <p:cond delay="0"/>
                                  </p:stCondLst>
                                  <p:childTnLst>
                                    <p:animEffect transition="out" filter="diamond(in)">
                                      <p:cBhvr>
                                        <p:cTn id="48" dur="500"/>
                                        <p:tgtEl>
                                          <p:spTgt spid="3">
                                            <p:bg/>
                                          </p:spTgt>
                                        </p:tgtEl>
                                      </p:cBhvr>
                                    </p:animEffect>
                                    <p:set>
                                      <p:cBhvr>
                                        <p:cTn id="49" dur="1" fill="hold">
                                          <p:stCondLst>
                                            <p:cond delay="499"/>
                                          </p:stCondLst>
                                        </p:cTn>
                                        <p:tgtEl>
                                          <p:spTgt spid="3">
                                            <p:bg/>
                                          </p:spTgt>
                                        </p:tgtEl>
                                        <p:attrNameLst>
                                          <p:attrName>style.visibility</p:attrName>
                                        </p:attrNameLst>
                                      </p:cBhvr>
                                      <p:to>
                                        <p:strVal val="hidden"/>
                                      </p:to>
                                    </p:set>
                                  </p:childTnLst>
                                </p:cTn>
                              </p:par>
                            </p:childTnLst>
                          </p:cTn>
                        </p:par>
                        <p:par>
                          <p:cTn id="50" fill="hold">
                            <p:stCondLst>
                              <p:cond delay="500"/>
                            </p:stCondLst>
                            <p:childTnLst>
                              <p:par>
                                <p:cTn id="51" presetID="2" presetClass="entr" presetSubtype="4" fill="hold" nodeType="afterEffect">
                                  <p:stCondLst>
                                    <p:cond delay="0"/>
                                  </p:stCondLst>
                                  <p:childTnLst>
                                    <p:set>
                                      <p:cBhvr>
                                        <p:cTn id="52" dur="1" fill="hold">
                                          <p:stCondLst>
                                            <p:cond delay="0"/>
                                          </p:stCondLst>
                                        </p:cTn>
                                        <p:tgtEl>
                                          <p:spTgt spid="133121"/>
                                        </p:tgtEl>
                                        <p:attrNameLst>
                                          <p:attrName>style.visibility</p:attrName>
                                        </p:attrNameLst>
                                      </p:cBhvr>
                                      <p:to>
                                        <p:strVal val="visible"/>
                                      </p:to>
                                    </p:set>
                                    <p:anim calcmode="lin" valueType="num">
                                      <p:cBhvr additive="base">
                                        <p:cTn id="53" dur="500" fill="hold"/>
                                        <p:tgtEl>
                                          <p:spTgt spid="133121"/>
                                        </p:tgtEl>
                                        <p:attrNameLst>
                                          <p:attrName>ppt_x</p:attrName>
                                        </p:attrNameLst>
                                      </p:cBhvr>
                                      <p:tavLst>
                                        <p:tav tm="0">
                                          <p:val>
                                            <p:strVal val="#ppt_x"/>
                                          </p:val>
                                        </p:tav>
                                        <p:tav tm="100000">
                                          <p:val>
                                            <p:strVal val="#ppt_x"/>
                                          </p:val>
                                        </p:tav>
                                      </p:tavLst>
                                    </p:anim>
                                    <p:anim calcmode="lin" valueType="num">
                                      <p:cBhvr additive="base">
                                        <p:cTn id="54" dur="500" fill="hold"/>
                                        <p:tgtEl>
                                          <p:spTgt spid="1331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3" grpId="1" uiExpand="1"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285728"/>
            <a:ext cx="7772400" cy="1143000"/>
          </a:xfrm>
        </p:spPr>
        <p:txBody>
          <a:bodyPr/>
          <a:lstStyle/>
          <a:p>
            <a:pPr algn="ctr"/>
            <a:r>
              <a:rPr lang="en-US" sz="3600" b="1" i="1" dirty="0" smtClean="0">
                <a:solidFill>
                  <a:schemeClr val="accent6">
                    <a:lumMod val="75000"/>
                  </a:schemeClr>
                </a:solidFill>
                <a:latin typeface="Andalus" pitchFamily="18" charset="-78"/>
                <a:cs typeface="Andalus" pitchFamily="18" charset="-78"/>
              </a:rPr>
              <a:t>Assign the priority for each substituents in the following </a:t>
            </a:r>
            <a:r>
              <a:rPr lang="en-US" sz="3600" b="1" i="1" dirty="0" err="1" smtClean="0">
                <a:solidFill>
                  <a:schemeClr val="accent6">
                    <a:lumMod val="75000"/>
                  </a:schemeClr>
                </a:solidFill>
                <a:latin typeface="Andalus" pitchFamily="18" charset="-78"/>
                <a:cs typeface="Andalus" pitchFamily="18" charset="-78"/>
              </a:rPr>
              <a:t>steereoisomers</a:t>
            </a:r>
            <a:endParaRPr lang="en-US" sz="3600" b="1" i="1" dirty="0" smtClean="0">
              <a:solidFill>
                <a:schemeClr val="accent6">
                  <a:lumMod val="75000"/>
                </a:schemeClr>
              </a:solidFill>
              <a:latin typeface="Andalus" pitchFamily="18" charset="-78"/>
              <a:cs typeface="Andalus" pitchFamily="18" charset="-78"/>
            </a:endParaRPr>
          </a:p>
        </p:txBody>
      </p:sp>
      <p:sp>
        <p:nvSpPr>
          <p:cNvPr id="4" name="Slide Number Placeholder 3"/>
          <p:cNvSpPr>
            <a:spLocks noGrp="1"/>
          </p:cNvSpPr>
          <p:nvPr>
            <p:ph type="sldNum" sz="quarter" idx="10"/>
          </p:nvPr>
        </p:nvSpPr>
        <p:spPr/>
        <p:txBody>
          <a:bodyPr/>
          <a:lstStyle/>
          <a:p>
            <a:pPr>
              <a:defRPr/>
            </a:pPr>
            <a:fld id="{B9884A67-89DD-45F6-8BD1-30CC6E280059}" type="slidenum">
              <a:rPr lang="ar-SA" altLang="en-US" smtClean="0"/>
              <a:pPr>
                <a:defRPr/>
              </a:pPr>
              <a:t>25</a:t>
            </a:fld>
            <a:endParaRPr lang="en-CA" altLang="en-US"/>
          </a:p>
        </p:txBody>
      </p:sp>
      <p:sp>
        <p:nvSpPr>
          <p:cNvPr id="133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3121" name="Object 1"/>
          <p:cNvGraphicFramePr>
            <a:graphicFrameLocks noChangeAspect="1"/>
          </p:cNvGraphicFramePr>
          <p:nvPr/>
        </p:nvGraphicFramePr>
        <p:xfrm>
          <a:off x="1643042" y="1428736"/>
          <a:ext cx="6697662" cy="4429125"/>
        </p:xfrm>
        <a:graphic>
          <a:graphicData uri="http://schemas.openxmlformats.org/presentationml/2006/ole">
            <p:oleObj spid="_x0000_s143362" name="CS ChemDraw Drawing" r:id="rId3" imgW="5119920" imgH="3386160" progId="ChemDraw.Document.6.0">
              <p:embed/>
            </p:oleObj>
          </a:graphicData>
        </a:graphic>
      </p:graphicFrame>
      <p:sp>
        <p:nvSpPr>
          <p:cNvPr id="13722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3364" name="Object 4"/>
          <p:cNvGraphicFramePr>
            <a:graphicFrameLocks noChangeAspect="1"/>
          </p:cNvGraphicFramePr>
          <p:nvPr/>
        </p:nvGraphicFramePr>
        <p:xfrm>
          <a:off x="1660552" y="1357329"/>
          <a:ext cx="6697662" cy="4429125"/>
        </p:xfrm>
        <a:graphic>
          <a:graphicData uri="http://schemas.openxmlformats.org/presentationml/2006/ole">
            <p:oleObj spid="_x0000_s143364" name="CS ChemDraw Drawing" r:id="rId4" imgW="5119920" imgH="3386160" progId="ChemDraw.Document.6.0">
              <p:embed/>
            </p:oleObj>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21"/>
                                        </p:tgtEl>
                                        <p:attrNameLst>
                                          <p:attrName>style.visibility</p:attrName>
                                        </p:attrNameLst>
                                      </p:cBhvr>
                                      <p:to>
                                        <p:strVal val="visible"/>
                                      </p:to>
                                    </p:set>
                                    <p:anim calcmode="lin" valueType="num">
                                      <p:cBhvr additive="base">
                                        <p:cTn id="7" dur="500" fill="hold"/>
                                        <p:tgtEl>
                                          <p:spTgt spid="133121"/>
                                        </p:tgtEl>
                                        <p:attrNameLst>
                                          <p:attrName>ppt_x</p:attrName>
                                        </p:attrNameLst>
                                      </p:cBhvr>
                                      <p:tavLst>
                                        <p:tav tm="0">
                                          <p:val>
                                            <p:strVal val="#ppt_x"/>
                                          </p:val>
                                        </p:tav>
                                        <p:tav tm="100000">
                                          <p:val>
                                            <p:strVal val="#ppt_x"/>
                                          </p:val>
                                        </p:tav>
                                      </p:tavLst>
                                    </p:anim>
                                    <p:anim calcmode="lin" valueType="num">
                                      <p:cBhvr additive="base">
                                        <p:cTn id="8" dur="500" fill="hold"/>
                                        <p:tgtEl>
                                          <p:spTgt spid="1331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3364"/>
                                        </p:tgtEl>
                                        <p:attrNameLst>
                                          <p:attrName>style.visibility</p:attrName>
                                        </p:attrNameLst>
                                      </p:cBhvr>
                                      <p:to>
                                        <p:strVal val="visible"/>
                                      </p:to>
                                    </p:set>
                                    <p:anim calcmode="lin" valueType="num">
                                      <p:cBhvr additive="base">
                                        <p:cTn id="13" dur="500" fill="hold"/>
                                        <p:tgtEl>
                                          <p:spTgt spid="143364"/>
                                        </p:tgtEl>
                                        <p:attrNameLst>
                                          <p:attrName>ppt_x</p:attrName>
                                        </p:attrNameLst>
                                      </p:cBhvr>
                                      <p:tavLst>
                                        <p:tav tm="0">
                                          <p:val>
                                            <p:strVal val="#ppt_x"/>
                                          </p:val>
                                        </p:tav>
                                        <p:tav tm="100000">
                                          <p:val>
                                            <p:strVal val="#ppt_x"/>
                                          </p:val>
                                        </p:tav>
                                      </p:tavLst>
                                    </p:anim>
                                    <p:anim calcmode="lin" valueType="num">
                                      <p:cBhvr additive="base">
                                        <p:cTn id="14" dur="500" fill="hold"/>
                                        <p:tgtEl>
                                          <p:spTgt spid="1433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642910" y="2285992"/>
            <a:ext cx="7858180" cy="3108543"/>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Eclipsed conformer is </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least stable </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and highly energetic due to the bond opposition strain (</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torsional strain</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 It resulted from the interaction of electron cloud which constitutes the C-H bond. The staggered conformer is </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more stable </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and least energetic in which minimum torsional strain is encountered</a:t>
            </a:r>
            <a:r>
              <a:rPr lang="en-US"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 </a:t>
            </a:r>
            <a:endParaRPr lang="en-US" b="1" dirty="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endParaRPr>
          </a:p>
        </p:txBody>
      </p:sp>
      <p:pic>
        <p:nvPicPr>
          <p:cNvPr id="6" name="Picture 5"/>
          <p:cNvPicPr/>
          <p:nvPr/>
        </p:nvPicPr>
        <p:blipFill>
          <a:blip r:embed="rId4"/>
          <a:srcRect/>
          <a:stretch>
            <a:fillRect/>
          </a:stretch>
        </p:blipFill>
        <p:spPr bwMode="auto">
          <a:xfrm>
            <a:off x="3000364" y="428604"/>
            <a:ext cx="3429024" cy="1714512"/>
          </a:xfrm>
          <a:prstGeom prst="rect">
            <a:avLst/>
          </a:prstGeom>
          <a:noFill/>
          <a:ln w="9525">
            <a:noFill/>
            <a:miter lim="800000"/>
            <a:headEnd/>
            <a:tailEnd/>
          </a:ln>
        </p:spPr>
      </p:pic>
    </p:spTree>
    <p:custDataLst>
      <p:tags r:id="rId1"/>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p:cNvSpPr/>
          <p:nvPr/>
        </p:nvSpPr>
        <p:spPr>
          <a:xfrm>
            <a:off x="571472" y="500042"/>
            <a:ext cx="7715304" cy="769441"/>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4400" b="1" spc="50" dirty="0"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Rotation around single bond</a:t>
            </a:r>
          </a:p>
        </p:txBody>
      </p:sp>
      <p:sp>
        <p:nvSpPr>
          <p:cNvPr id="6" name="TextBox 5"/>
          <p:cNvSpPr txBox="1"/>
          <p:nvPr/>
        </p:nvSpPr>
        <p:spPr>
          <a:xfrm>
            <a:off x="714348" y="1428736"/>
            <a:ext cx="7858180" cy="1815882"/>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Conformers resulting from the free rotation of groups around carbon-carbon single bonds in open chain molecules could be represented three dimensionally in many ways</a:t>
            </a:r>
          </a:p>
        </p:txBody>
      </p:sp>
      <p:sp>
        <p:nvSpPr>
          <p:cNvPr id="7" name="TextBox 6"/>
          <p:cNvSpPr txBox="1"/>
          <p:nvPr/>
        </p:nvSpPr>
        <p:spPr>
          <a:xfrm>
            <a:off x="2071670" y="3500438"/>
            <a:ext cx="5286412" cy="1815882"/>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514350" indent="-514350" algn="just">
              <a:buFont typeface="+mj-lt"/>
              <a:buAutoNum type="arabicPeriod"/>
            </a:pPr>
            <a:r>
              <a:rPr lang="en-US" sz="2800" b="1" i="1" dirty="0" smtClean="0">
                <a:ln>
                  <a:solidFill>
                    <a:srgbClr val="0070C0"/>
                  </a:solidFill>
                </a:ln>
                <a:solidFill>
                  <a:srgbClr val="0070C0"/>
                </a:solidFill>
              </a:rPr>
              <a:t>Sawhorse projection</a:t>
            </a:r>
          </a:p>
          <a:p>
            <a:pPr marL="514350" indent="-514350" algn="just">
              <a:buFont typeface="+mj-lt"/>
              <a:buAutoNum type="arabicPeriod"/>
            </a:pPr>
            <a:r>
              <a:rPr lang="en-US" sz="2800" b="1" i="1" dirty="0" smtClean="0">
                <a:ln>
                  <a:solidFill>
                    <a:srgbClr val="0070C0"/>
                  </a:solidFill>
                </a:ln>
                <a:solidFill>
                  <a:srgbClr val="0070C0"/>
                </a:solidFill>
              </a:rPr>
              <a:t>Newman projection</a:t>
            </a:r>
          </a:p>
          <a:p>
            <a:pPr marL="514350" indent="-514350" algn="just">
              <a:buFont typeface="+mj-lt"/>
              <a:buAutoNum type="arabicPeriod"/>
            </a:pPr>
            <a:r>
              <a:rPr lang="en-US" sz="2800" b="1" i="1" dirty="0" smtClean="0">
                <a:ln>
                  <a:solidFill>
                    <a:srgbClr val="0070C0"/>
                  </a:solidFill>
                </a:ln>
                <a:solidFill>
                  <a:srgbClr val="0070C0"/>
                </a:solidFill>
              </a:rPr>
              <a:t>Flying -wedge formula</a:t>
            </a:r>
          </a:p>
          <a:p>
            <a:pPr marL="514350" lvl="0" indent="-514350" algn="just">
              <a:buFont typeface="+mj-lt"/>
              <a:buAutoNum type="arabicPeriod"/>
            </a:pPr>
            <a:r>
              <a:rPr lang="en-US" sz="2800" b="1" i="1" dirty="0" smtClean="0">
                <a:ln>
                  <a:solidFill>
                    <a:srgbClr val="0070C0"/>
                  </a:solidFill>
                </a:ln>
                <a:solidFill>
                  <a:srgbClr val="0070C0"/>
                </a:solidFill>
              </a:rPr>
              <a:t>Fischer projection</a:t>
            </a:r>
          </a:p>
        </p:txBody>
      </p:sp>
    </p:spTree>
    <p:custDataLst>
      <p:tags r:id="rId1"/>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500034" y="3286124"/>
            <a:ext cx="8186766" cy="1714512"/>
          </a:xfrm>
          <a:prstGeom prst="rect">
            <a:avLst/>
          </a:prstGeom>
          <a:noFill/>
          <a:ln w="9525">
            <a:noFill/>
            <a:miter lim="800000"/>
            <a:headEnd/>
            <a:tailEnd/>
          </a:ln>
        </p:spPr>
        <p:txBody>
          <a:bodyPr/>
          <a:lstStyle/>
          <a:p>
            <a:pPr algn="ctr">
              <a:spcBef>
                <a:spcPct val="20000"/>
              </a:spcBef>
              <a:buClr>
                <a:schemeClr val="folHlink"/>
              </a:buClr>
              <a:buSzPct val="90000"/>
              <a:buFont typeface="Wingdings" pitchFamily="2" charset="2"/>
              <a:buNone/>
            </a:pPr>
            <a:endParaRPr lang="ar-EG" sz="2800"/>
          </a:p>
        </p:txBody>
      </p:sp>
      <p:sp>
        <p:nvSpPr>
          <p:cNvPr id="5" name="Rectangle 4"/>
          <p:cNvSpPr/>
          <p:nvPr/>
        </p:nvSpPr>
        <p:spPr>
          <a:xfrm>
            <a:off x="571472" y="500042"/>
            <a:ext cx="7715304" cy="923330"/>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Sawhorse projection</a:t>
            </a:r>
            <a:endParaRPr lang="en-US" sz="6000" b="1" spc="50" dirty="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TextBox 6"/>
          <p:cNvSpPr txBox="1"/>
          <p:nvPr/>
        </p:nvSpPr>
        <p:spPr>
          <a:xfrm>
            <a:off x="714348" y="1785926"/>
            <a:ext cx="7858180" cy="138499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800" b="1" dirty="0" err="1"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Tthe</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 molecule is pictured as it would appear to an observer who is located above and to the right of the molecule.		</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hlinkClick r:id="rId5" action="ppaction://hlinkfile"/>
              </a:rPr>
              <a:t>Sowhorse.c3d</a:t>
            </a:r>
            <a:endPar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endParaRPr>
          </a:p>
        </p:txBody>
      </p:sp>
      <p:graphicFrame>
        <p:nvGraphicFramePr>
          <p:cNvPr id="77825" name="Object 1"/>
          <p:cNvGraphicFramePr>
            <a:graphicFrameLocks noChangeAspect="1"/>
          </p:cNvGraphicFramePr>
          <p:nvPr/>
        </p:nvGraphicFramePr>
        <p:xfrm>
          <a:off x="3071802" y="3429000"/>
          <a:ext cx="3176587" cy="2206625"/>
        </p:xfrm>
        <a:graphic>
          <a:graphicData uri="http://schemas.openxmlformats.org/presentationml/2006/ole">
            <p:oleObj spid="_x0000_s77825" name="CS ChemDraw Drawing" r:id="rId6" imgW="3177000" imgH="2207160" progId="ChemDraw.Document.6.0">
              <p:embed/>
            </p:oleObj>
          </a:graphicData>
        </a:graphic>
      </p:graphicFrame>
    </p:spTree>
    <p:custDataLst>
      <p:tags r:id="rId2"/>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7825"/>
                                        </p:tgtEl>
                                        <p:attrNameLst>
                                          <p:attrName>style.visibility</p:attrName>
                                        </p:attrNameLst>
                                      </p:cBhvr>
                                      <p:to>
                                        <p:strVal val="visible"/>
                                      </p:to>
                                    </p:set>
                                    <p:anim calcmode="lin" valueType="num">
                                      <p:cBhvr additive="base">
                                        <p:cTn id="13" dur="500" fill="hold"/>
                                        <p:tgtEl>
                                          <p:spTgt spid="77825"/>
                                        </p:tgtEl>
                                        <p:attrNameLst>
                                          <p:attrName>ppt_x</p:attrName>
                                        </p:attrNameLst>
                                      </p:cBhvr>
                                      <p:tavLst>
                                        <p:tav tm="0">
                                          <p:val>
                                            <p:strVal val="#ppt_x"/>
                                          </p:val>
                                        </p:tav>
                                        <p:tav tm="100000">
                                          <p:val>
                                            <p:strVal val="#ppt_x"/>
                                          </p:val>
                                        </p:tav>
                                      </p:tavLst>
                                    </p:anim>
                                    <p:anim calcmode="lin" valueType="num">
                                      <p:cBhvr additive="base">
                                        <p:cTn id="14" dur="500" fill="hold"/>
                                        <p:tgtEl>
                                          <p:spTgt spid="778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500034" y="3286124"/>
            <a:ext cx="8186766" cy="1714512"/>
          </a:xfrm>
          <a:prstGeom prst="rect">
            <a:avLst/>
          </a:prstGeom>
          <a:noFill/>
          <a:ln w="9525">
            <a:noFill/>
            <a:miter lim="800000"/>
            <a:headEnd/>
            <a:tailEnd/>
          </a:ln>
        </p:spPr>
        <p:txBody>
          <a:bodyPr/>
          <a:lstStyle/>
          <a:p>
            <a:pPr algn="ctr">
              <a:spcBef>
                <a:spcPct val="20000"/>
              </a:spcBef>
              <a:buClr>
                <a:schemeClr val="folHlink"/>
              </a:buClr>
              <a:buSzPct val="90000"/>
              <a:buFont typeface="Wingdings" pitchFamily="2" charset="2"/>
              <a:buNone/>
            </a:pPr>
            <a:endParaRPr lang="ar-EG" sz="2800"/>
          </a:p>
        </p:txBody>
      </p:sp>
      <p:sp>
        <p:nvSpPr>
          <p:cNvPr id="5" name="Rectangle 4"/>
          <p:cNvSpPr/>
          <p:nvPr/>
        </p:nvSpPr>
        <p:spPr>
          <a:xfrm>
            <a:off x="714348" y="214290"/>
            <a:ext cx="7715304" cy="923330"/>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Newman projection </a:t>
            </a:r>
          </a:p>
        </p:txBody>
      </p:sp>
      <p:sp>
        <p:nvSpPr>
          <p:cNvPr id="7" name="TextBox 6"/>
          <p:cNvSpPr txBox="1"/>
          <p:nvPr/>
        </p:nvSpPr>
        <p:spPr>
          <a:xfrm>
            <a:off x="857224" y="1214422"/>
            <a:ext cx="7858180" cy="3108543"/>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just"/>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The molecule is shown as if one looking down the carbon-carbon bond. The group which bonded to the front atom are represented by three lines intersect in the center of the circle and the </a:t>
            </a:r>
            <a:r>
              <a:rPr lang="en-US" sz="2800" b="1" dirty="0" err="1"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ligand</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 at the back atom are represented as spokes drawn to the periphery of the circle, e.g.  n-butane, let us consider the free rotation about C2 and C3 .</a:t>
            </a:r>
          </a:p>
        </p:txBody>
      </p:sp>
      <p:sp>
        <p:nvSpPr>
          <p:cNvPr id="737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3729" name="Object 1"/>
          <p:cNvGraphicFramePr>
            <a:graphicFrameLocks noChangeAspect="1"/>
          </p:cNvGraphicFramePr>
          <p:nvPr/>
        </p:nvGraphicFramePr>
        <p:xfrm>
          <a:off x="2500298" y="4357694"/>
          <a:ext cx="4286280" cy="1428760"/>
        </p:xfrm>
        <a:graphic>
          <a:graphicData uri="http://schemas.openxmlformats.org/presentationml/2006/ole">
            <p:oleObj spid="_x0000_s73729" name="CS ChemDraw Drawing" r:id="rId5" imgW="3339360" imgH="1108440" progId="ChemDraw.Document.6.0">
              <p:embed/>
            </p:oleObj>
          </a:graphicData>
        </a:graphic>
      </p:graphicFrame>
    </p:spTree>
    <p:custDataLst>
      <p:tags r:id="rId2"/>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73729"/>
                                        </p:tgtEl>
                                        <p:attrNameLst>
                                          <p:attrName>style.visibility</p:attrName>
                                        </p:attrNameLst>
                                      </p:cBhvr>
                                      <p:to>
                                        <p:strVal val="visible"/>
                                      </p:to>
                                    </p:set>
                                    <p:animEffect transition="in" filter="blinds(horizontal)">
                                      <p:cBhvr>
                                        <p:cTn id="13" dur="500"/>
                                        <p:tgtEl>
                                          <p:spTgt spid="737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p:cNvPicPr/>
          <p:nvPr/>
        </p:nvPicPr>
        <p:blipFill>
          <a:blip r:embed="rId4">
            <a:grayscl/>
          </a:blip>
          <a:srcRect/>
          <a:stretch>
            <a:fillRect/>
          </a:stretch>
        </p:blipFill>
        <p:spPr bwMode="auto">
          <a:xfrm>
            <a:off x="1285852" y="1214422"/>
            <a:ext cx="6643734" cy="4229378"/>
          </a:xfrm>
          <a:prstGeom prst="rect">
            <a:avLst/>
          </a:prstGeom>
          <a:noFill/>
          <a:ln w="9525">
            <a:noFill/>
            <a:miter lim="800000"/>
            <a:headEnd/>
            <a:tailEnd/>
          </a:ln>
        </p:spPr>
      </p:pic>
      <p:sp>
        <p:nvSpPr>
          <p:cNvPr id="10242" name="Rectangle 2"/>
          <p:cNvSpPr>
            <a:spLocks noChangeArrowheads="1"/>
          </p:cNvSpPr>
          <p:nvPr/>
        </p:nvSpPr>
        <p:spPr bwMode="auto">
          <a:xfrm>
            <a:off x="500034" y="3286124"/>
            <a:ext cx="8186766" cy="1714512"/>
          </a:xfrm>
          <a:prstGeom prst="rect">
            <a:avLst/>
          </a:prstGeom>
          <a:noFill/>
          <a:ln w="9525">
            <a:noFill/>
            <a:miter lim="800000"/>
            <a:headEnd/>
            <a:tailEnd/>
          </a:ln>
        </p:spPr>
        <p:txBody>
          <a:bodyPr/>
          <a:lstStyle/>
          <a:p>
            <a:pPr algn="ctr">
              <a:spcBef>
                <a:spcPct val="20000"/>
              </a:spcBef>
              <a:buClr>
                <a:schemeClr val="folHlink"/>
              </a:buClr>
              <a:buSzPct val="90000"/>
              <a:buFont typeface="Wingdings" pitchFamily="2" charset="2"/>
              <a:buNone/>
            </a:pPr>
            <a:endParaRPr lang="ar-EG" sz="2800"/>
          </a:p>
        </p:txBody>
      </p:sp>
      <p:sp>
        <p:nvSpPr>
          <p:cNvPr id="5" name="Rectangle 4"/>
          <p:cNvSpPr/>
          <p:nvPr/>
        </p:nvSpPr>
        <p:spPr>
          <a:xfrm>
            <a:off x="714348" y="214290"/>
            <a:ext cx="7715304" cy="1077218"/>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3200" b="1" i="1" dirty="0" smtClean="0"/>
              <a:t>Energy changes that arise from rotation about the C2–C3 bond of butane</a:t>
            </a:r>
            <a:endParaRPr lang="en-US" sz="3200" b="1" spc="50" dirty="0" smtClean="0">
              <a:ln w="11430">
                <a:solidFill>
                  <a:schemeClr val="tx1"/>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37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ustDataLst>
      <p:tags r:id="rId1"/>
    </p:custDataLst>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571472" y="571480"/>
            <a:ext cx="7858180" cy="267765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Generally, the staggered (anti) conformer is the most stable, due to the lowest interaction of two methyl groups and the fully eclipsed is least stable conformer, </a:t>
            </a:r>
            <a:r>
              <a:rPr lang="en-US" sz="2800" b="1" dirty="0" smtClean="0">
                <a:ln w="11430">
                  <a:solidFill>
                    <a:schemeClr val="tx1">
                      <a:lumMod val="95000"/>
                      <a:lumOff val="5000"/>
                    </a:schemeClr>
                  </a:solidFill>
                </a:ln>
                <a:solidFill>
                  <a:srgbClr val="0000FF"/>
                </a:solidFill>
                <a:effectLst>
                  <a:outerShdw blurRad="50800" dist="39000" dir="5460000" algn="tl">
                    <a:srgbClr val="000000">
                      <a:alpha val="38000"/>
                    </a:srgbClr>
                  </a:outerShdw>
                </a:effectLst>
              </a:rPr>
              <a:t>but in some cases </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the (gauche) </a:t>
            </a:r>
            <a:r>
              <a:rPr lang="en-US" sz="2800" b="1" dirty="0" err="1"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coformer</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 is the most stable due to stabilization induced by the </a:t>
            </a:r>
            <a:r>
              <a:rPr lang="en-US" sz="2800" b="1" dirty="0" err="1"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intramolecular</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 hydrogen bonding.</a:t>
            </a:r>
            <a:endParaRPr lang="en-US" b="1" dirty="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endParaRPr>
          </a:p>
        </p:txBody>
      </p:sp>
      <p:sp>
        <p:nvSpPr>
          <p:cNvPr id="757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5777" name="Object 1"/>
          <p:cNvGraphicFramePr>
            <a:graphicFrameLocks noChangeAspect="1"/>
          </p:cNvGraphicFramePr>
          <p:nvPr/>
        </p:nvGraphicFramePr>
        <p:xfrm>
          <a:off x="714348" y="3286124"/>
          <a:ext cx="7641825" cy="1714512"/>
        </p:xfrm>
        <a:graphic>
          <a:graphicData uri="http://schemas.openxmlformats.org/presentationml/2006/ole">
            <p:oleObj spid="_x0000_s75777" name="CS ChemDraw Drawing" r:id="rId5" imgW="5262480" imgH="1174680" progId="ChemDraw.Document.6.0">
              <p:embed/>
            </p:oleObj>
          </a:graphicData>
        </a:graphic>
      </p:graphicFrame>
      <p:graphicFrame>
        <p:nvGraphicFramePr>
          <p:cNvPr id="75779" name="Object 3"/>
          <p:cNvGraphicFramePr>
            <a:graphicFrameLocks noChangeAspect="1"/>
          </p:cNvGraphicFramePr>
          <p:nvPr/>
        </p:nvGraphicFramePr>
        <p:xfrm>
          <a:off x="2643174" y="3857628"/>
          <a:ext cx="1077913" cy="1227137"/>
        </p:xfrm>
        <a:graphic>
          <a:graphicData uri="http://schemas.openxmlformats.org/presentationml/2006/ole">
            <p:oleObj spid="_x0000_s75779" name="CS ChemDraw Drawing" r:id="rId6" imgW="1077120" imgH="1226520" progId="ChemDraw.Document.6.0">
              <p:embed/>
            </p:oleObj>
          </a:graphicData>
        </a:graphic>
      </p:graphicFrame>
      <p:graphicFrame>
        <p:nvGraphicFramePr>
          <p:cNvPr id="75780" name="Object 4"/>
          <p:cNvGraphicFramePr>
            <a:graphicFrameLocks noChangeAspect="1"/>
          </p:cNvGraphicFramePr>
          <p:nvPr/>
        </p:nvGraphicFramePr>
        <p:xfrm>
          <a:off x="5376876" y="3714752"/>
          <a:ext cx="1123950" cy="1227137"/>
        </p:xfrm>
        <a:graphic>
          <a:graphicData uri="http://schemas.openxmlformats.org/presentationml/2006/ole">
            <p:oleObj spid="_x0000_s75780" name="CS ChemDraw Drawing" r:id="rId7" imgW="1123920" imgH="1226520" progId="ChemDraw.Document.6.0">
              <p:embed/>
            </p:oleObj>
          </a:graphicData>
        </a:graphic>
      </p:graphicFrame>
      <p:sp>
        <p:nvSpPr>
          <p:cNvPr id="10" name="Rectangle 9"/>
          <p:cNvSpPr/>
          <p:nvPr/>
        </p:nvSpPr>
        <p:spPr>
          <a:xfrm>
            <a:off x="2000232" y="5286388"/>
            <a:ext cx="4996882" cy="461665"/>
          </a:xfrm>
          <a:prstGeom prst="rect">
            <a:avLst/>
          </a:prstGeom>
          <a:noFill/>
        </p:spPr>
        <p:txBody>
          <a:bodyPr wrap="none" lIns="91440" tIns="45720" rIns="91440" bIns="45720">
            <a:spAutoFit/>
          </a:bodyPr>
          <a:lstStyle/>
          <a:p>
            <a:pPr algn="ctr"/>
            <a:r>
              <a:rPr lang="en-US"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Which is the most stable conformer?</a:t>
            </a:r>
            <a:endParaRPr lang="en-US"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ustDataLst>
      <p:tags r:id="rId2"/>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5777"/>
                                        </p:tgtEl>
                                        <p:attrNameLst>
                                          <p:attrName>style.visibility</p:attrName>
                                        </p:attrNameLst>
                                      </p:cBhvr>
                                      <p:to>
                                        <p:strVal val="visible"/>
                                      </p:to>
                                    </p:set>
                                    <p:anim calcmode="lin" valueType="num">
                                      <p:cBhvr additive="base">
                                        <p:cTn id="13" dur="500" fill="hold"/>
                                        <p:tgtEl>
                                          <p:spTgt spid="75777"/>
                                        </p:tgtEl>
                                        <p:attrNameLst>
                                          <p:attrName>ppt_x</p:attrName>
                                        </p:attrNameLst>
                                      </p:cBhvr>
                                      <p:tavLst>
                                        <p:tav tm="0">
                                          <p:val>
                                            <p:strVal val="#ppt_x"/>
                                          </p:val>
                                        </p:tav>
                                        <p:tav tm="100000">
                                          <p:val>
                                            <p:strVal val="#ppt_x"/>
                                          </p:val>
                                        </p:tav>
                                      </p:tavLst>
                                    </p:anim>
                                    <p:anim calcmode="lin" valueType="num">
                                      <p:cBhvr additive="base">
                                        <p:cTn id="14" dur="500" fill="hold"/>
                                        <p:tgtEl>
                                          <p:spTgt spid="7577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nodeType="clickEffect">
                                  <p:stCondLst>
                                    <p:cond delay="0"/>
                                  </p:stCondLst>
                                  <p:childTnLst>
                                    <p:anim calcmode="lin" valueType="num">
                                      <p:cBhvr additive="base">
                                        <p:cTn id="18" dur="500"/>
                                        <p:tgtEl>
                                          <p:spTgt spid="75777"/>
                                        </p:tgtEl>
                                        <p:attrNameLst>
                                          <p:attrName>ppt_x</p:attrName>
                                        </p:attrNameLst>
                                      </p:cBhvr>
                                      <p:tavLst>
                                        <p:tav tm="0">
                                          <p:val>
                                            <p:strVal val="ppt_x"/>
                                          </p:val>
                                        </p:tav>
                                        <p:tav tm="100000">
                                          <p:val>
                                            <p:strVal val="ppt_x"/>
                                          </p:val>
                                        </p:tav>
                                      </p:tavLst>
                                    </p:anim>
                                    <p:anim calcmode="lin" valueType="num">
                                      <p:cBhvr additive="base">
                                        <p:cTn id="19" dur="500"/>
                                        <p:tgtEl>
                                          <p:spTgt spid="75777"/>
                                        </p:tgtEl>
                                        <p:attrNameLst>
                                          <p:attrName>ppt_y</p:attrName>
                                        </p:attrNameLst>
                                      </p:cBhvr>
                                      <p:tavLst>
                                        <p:tav tm="0">
                                          <p:val>
                                            <p:strVal val="ppt_y"/>
                                          </p:val>
                                        </p:tav>
                                        <p:tav tm="100000">
                                          <p:val>
                                            <p:strVal val="1+ppt_h/2"/>
                                          </p:val>
                                        </p:tav>
                                      </p:tavLst>
                                    </p:anim>
                                    <p:set>
                                      <p:cBhvr>
                                        <p:cTn id="20" dur="1" fill="hold">
                                          <p:stCondLst>
                                            <p:cond delay="499"/>
                                          </p:stCondLst>
                                        </p:cTn>
                                        <p:tgtEl>
                                          <p:spTgt spid="75777"/>
                                        </p:tgtEl>
                                        <p:attrNameLst>
                                          <p:attrName>style.visibility</p:attrName>
                                        </p:attrNameLst>
                                      </p:cBhvr>
                                      <p:to>
                                        <p:strVal val="hidden"/>
                                      </p:to>
                                    </p:set>
                                  </p:childTnLst>
                                </p:cTn>
                              </p:par>
                            </p:childTnLst>
                          </p:cTn>
                        </p:par>
                        <p:par>
                          <p:cTn id="21" fill="hold">
                            <p:stCondLst>
                              <p:cond delay="500"/>
                            </p:stCondLst>
                            <p:childTnLst>
                              <p:par>
                                <p:cTn id="22" presetID="2" presetClass="entr" presetSubtype="4" fill="hold" nodeType="afterEffect">
                                  <p:stCondLst>
                                    <p:cond delay="0"/>
                                  </p:stCondLst>
                                  <p:childTnLst>
                                    <p:set>
                                      <p:cBhvr>
                                        <p:cTn id="23" dur="1" fill="hold">
                                          <p:stCondLst>
                                            <p:cond delay="0"/>
                                          </p:stCondLst>
                                        </p:cTn>
                                        <p:tgtEl>
                                          <p:spTgt spid="75779"/>
                                        </p:tgtEl>
                                        <p:attrNameLst>
                                          <p:attrName>style.visibility</p:attrName>
                                        </p:attrNameLst>
                                      </p:cBhvr>
                                      <p:to>
                                        <p:strVal val="visible"/>
                                      </p:to>
                                    </p:set>
                                    <p:anim calcmode="lin" valueType="num">
                                      <p:cBhvr additive="base">
                                        <p:cTn id="24" dur="500" fill="hold"/>
                                        <p:tgtEl>
                                          <p:spTgt spid="75779"/>
                                        </p:tgtEl>
                                        <p:attrNameLst>
                                          <p:attrName>ppt_x</p:attrName>
                                        </p:attrNameLst>
                                      </p:cBhvr>
                                      <p:tavLst>
                                        <p:tav tm="0">
                                          <p:val>
                                            <p:strVal val="#ppt_x"/>
                                          </p:val>
                                        </p:tav>
                                        <p:tav tm="100000">
                                          <p:val>
                                            <p:strVal val="#ppt_x"/>
                                          </p:val>
                                        </p:tav>
                                      </p:tavLst>
                                    </p:anim>
                                    <p:anim calcmode="lin" valueType="num">
                                      <p:cBhvr additive="base">
                                        <p:cTn id="25" dur="500" fill="hold"/>
                                        <p:tgtEl>
                                          <p:spTgt spid="75779"/>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75780"/>
                                        </p:tgtEl>
                                        <p:attrNameLst>
                                          <p:attrName>style.visibility</p:attrName>
                                        </p:attrNameLst>
                                      </p:cBhvr>
                                      <p:to>
                                        <p:strVal val="visible"/>
                                      </p:to>
                                    </p:set>
                                    <p:anim calcmode="lin" valueType="num">
                                      <p:cBhvr additive="base">
                                        <p:cTn id="28" dur="500" fill="hold"/>
                                        <p:tgtEl>
                                          <p:spTgt spid="75780"/>
                                        </p:tgtEl>
                                        <p:attrNameLst>
                                          <p:attrName>ppt_x</p:attrName>
                                        </p:attrNameLst>
                                      </p:cBhvr>
                                      <p:tavLst>
                                        <p:tav tm="0">
                                          <p:val>
                                            <p:strVal val="#ppt_x"/>
                                          </p:val>
                                        </p:tav>
                                        <p:tav tm="100000">
                                          <p:val>
                                            <p:strVal val="#ppt_x"/>
                                          </p:val>
                                        </p:tav>
                                      </p:tavLst>
                                    </p:anim>
                                    <p:anim calcmode="lin" valueType="num">
                                      <p:cBhvr additive="base">
                                        <p:cTn id="29" dur="500" fill="hold"/>
                                        <p:tgtEl>
                                          <p:spTgt spid="75780"/>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500034" y="3286124"/>
            <a:ext cx="8186766" cy="1714512"/>
          </a:xfrm>
          <a:prstGeom prst="rect">
            <a:avLst/>
          </a:prstGeom>
          <a:noFill/>
          <a:ln w="9525">
            <a:noFill/>
            <a:miter lim="800000"/>
            <a:headEnd/>
            <a:tailEnd/>
          </a:ln>
        </p:spPr>
        <p:txBody>
          <a:bodyPr/>
          <a:lstStyle/>
          <a:p>
            <a:pPr algn="ctr">
              <a:spcBef>
                <a:spcPct val="20000"/>
              </a:spcBef>
              <a:buClr>
                <a:schemeClr val="folHlink"/>
              </a:buClr>
              <a:buSzPct val="90000"/>
              <a:buFont typeface="Wingdings" pitchFamily="2" charset="2"/>
              <a:buNone/>
            </a:pPr>
            <a:endParaRPr lang="ar-EG" sz="2800"/>
          </a:p>
        </p:txBody>
      </p:sp>
      <p:sp>
        <p:nvSpPr>
          <p:cNvPr id="5" name="Rectangle 4"/>
          <p:cNvSpPr/>
          <p:nvPr/>
        </p:nvSpPr>
        <p:spPr>
          <a:xfrm>
            <a:off x="857224" y="428604"/>
            <a:ext cx="7715304" cy="646331"/>
          </a:xfrm>
          <a:prstGeom prst="rect">
            <a:avLst/>
          </a:prstGeom>
          <a:noFill/>
        </p:spPr>
        <p:txBody>
          <a:bodyPr wrap="square">
            <a:spAutoFit/>
          </a:bodyPr>
          <a:lstStyle/>
          <a:p>
            <a:pPr lvl="0" algn="ctr"/>
            <a:r>
              <a:rPr lang="en-US" sz="36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Flying -wedge formula </a:t>
            </a:r>
            <a:endPar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TextBox 3"/>
          <p:cNvSpPr txBox="1"/>
          <p:nvPr/>
        </p:nvSpPr>
        <p:spPr>
          <a:xfrm>
            <a:off x="642910" y="1285860"/>
            <a:ext cx="7858180" cy="1815882"/>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rPr>
              <a:t>Bonds lies in the plane of paper are shown as solid lines but wedges bond to the group above the plane of the paper and dashed lines to the bond located below the plane </a:t>
            </a:r>
            <a:r>
              <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hlinkClick r:id="rId5" action="ppaction://hlinkfile"/>
              </a:rPr>
              <a:t>CH4.c3d</a:t>
            </a:r>
            <a:endParaRPr lang="en-US" sz="2800" b="1" dirty="0" smtClean="0">
              <a:ln w="11430">
                <a:solidFill>
                  <a:schemeClr val="tx1">
                    <a:lumMod val="95000"/>
                    <a:lumOff val="5000"/>
                  </a:schemeClr>
                </a:solidFill>
              </a:ln>
              <a:solidFill>
                <a:schemeClr val="tx1">
                  <a:lumMod val="95000"/>
                  <a:lumOff val="5000"/>
                </a:schemeClr>
              </a:solidFill>
              <a:effectLst>
                <a:outerShdw blurRad="50800" dist="39000" dir="5460000" algn="tl">
                  <a:srgbClr val="000000">
                    <a:alpha val="38000"/>
                  </a:srgbClr>
                </a:outerShdw>
              </a:effectLst>
            </a:endParaRPr>
          </a:p>
        </p:txBody>
      </p:sp>
      <p:sp>
        <p:nvSpPr>
          <p:cNvPr id="839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3969" name="Object 1"/>
          <p:cNvGraphicFramePr>
            <a:graphicFrameLocks noChangeAspect="1"/>
          </p:cNvGraphicFramePr>
          <p:nvPr/>
        </p:nvGraphicFramePr>
        <p:xfrm>
          <a:off x="2000232" y="3286124"/>
          <a:ext cx="5674580" cy="2428892"/>
        </p:xfrm>
        <a:graphic>
          <a:graphicData uri="http://schemas.openxmlformats.org/presentationml/2006/ole">
            <p:oleObj spid="_x0000_s83969" name="CS ChemDraw Drawing" r:id="rId6" imgW="3582720" imgH="1535400" progId="ChemDraw.Document.6.0">
              <p:embed/>
            </p:oleObj>
          </a:graphicData>
        </a:graphic>
      </p:graphicFrame>
    </p:spTree>
    <p:custDataLst>
      <p:tags r:id="rId2"/>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3969"/>
                                        </p:tgtEl>
                                        <p:attrNameLst>
                                          <p:attrName>style.visibility</p:attrName>
                                        </p:attrNameLst>
                                      </p:cBhvr>
                                      <p:to>
                                        <p:strVal val="visible"/>
                                      </p:to>
                                    </p:set>
                                    <p:anim calcmode="lin" valueType="num">
                                      <p:cBhvr additive="base">
                                        <p:cTn id="13" dur="500" fill="hold"/>
                                        <p:tgtEl>
                                          <p:spTgt spid="83969"/>
                                        </p:tgtEl>
                                        <p:attrNameLst>
                                          <p:attrName>ppt_x</p:attrName>
                                        </p:attrNameLst>
                                      </p:cBhvr>
                                      <p:tavLst>
                                        <p:tav tm="0">
                                          <p:val>
                                            <p:strVal val="#ppt_x"/>
                                          </p:val>
                                        </p:tav>
                                        <p:tav tm="100000">
                                          <p:val>
                                            <p:strVal val="#ppt_x"/>
                                          </p:val>
                                        </p:tav>
                                      </p:tavLst>
                                    </p:anim>
                                    <p:anim calcmode="lin" valueType="num">
                                      <p:cBhvr additive="base">
                                        <p:cTn id="14" dur="500" fill="hold"/>
                                        <p:tgtEl>
                                          <p:spTgt spid="839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Designs\Contemporary.pot</Template>
  <TotalTime>2404</TotalTime>
  <Words>1337</Words>
  <Application>Microsoft PowerPoint</Application>
  <PresentationFormat>On-screen Show (4:3)</PresentationFormat>
  <Paragraphs>99</Paragraphs>
  <Slides>25</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Layers</vt:lpstr>
      <vt:lpstr>CS ChemDraw Drawing</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Which is the more stable conformer?</vt:lpstr>
      <vt:lpstr>Slide 15</vt:lpstr>
      <vt:lpstr>Conformations of Mono-substituted cyclohexane</vt:lpstr>
      <vt:lpstr>Slide 17</vt:lpstr>
      <vt:lpstr>Slide 18</vt:lpstr>
      <vt:lpstr>Which is the most stable trans or cis isomer and why?</vt:lpstr>
      <vt:lpstr>Examine the following structural formulas and select those pairs that satisfy the following conditions:</vt:lpstr>
      <vt:lpstr>Geometrical isomerism of Cyclic compounds</vt:lpstr>
      <vt:lpstr>Z &amp; E system for geometrical isomers:</vt:lpstr>
      <vt:lpstr>Assign with E or Z for each of the following geometrical isomers</vt:lpstr>
      <vt:lpstr>The Sequence Rules for Assignment of Alkene Configurations</vt:lpstr>
      <vt:lpstr>Assign the priority for each substituents in the following steereoisomers</vt:lpstr>
    </vt:vector>
  </TitlesOfParts>
  <Company>Grant Park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Acids and Bases</dc:title>
  <dc:creator>M. Patenaude</dc:creator>
  <cp:lastModifiedBy>Windows User</cp:lastModifiedBy>
  <cp:revision>116</cp:revision>
  <cp:lastPrinted>2001-11-14T05:40:01Z</cp:lastPrinted>
  <dcterms:created xsi:type="dcterms:W3CDTF">1999-07-14T01:27:27Z</dcterms:created>
  <dcterms:modified xsi:type="dcterms:W3CDTF">2013-03-04T18:14:58Z</dcterms:modified>
</cp:coreProperties>
</file>