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67" r:id="rId3"/>
    <p:sldId id="274" r:id="rId4"/>
    <p:sldId id="275" r:id="rId5"/>
    <p:sldId id="277" r:id="rId6"/>
    <p:sldId id="278" r:id="rId7"/>
    <p:sldId id="272" r:id="rId8"/>
    <p:sldId id="273" r:id="rId9"/>
    <p:sldId id="263" r:id="rId10"/>
  </p:sldIdLst>
  <p:sldSz cx="12192000" cy="6858000"/>
  <p:notesSz cx="6858000" cy="9144000"/>
  <p:embeddedFontLst>
    <p:embeddedFont>
      <p:font typeface="Cambria" panose="02040503050406030204" pitchFamily="18" charset="0"/>
      <p:regular r:id="rId12"/>
      <p:bold r:id="rId13"/>
      <p:italic r:id="rId14"/>
      <p:boldItalic r:id="rId15"/>
    </p:embeddedFont>
    <p:embeddedFont>
      <p:font typeface="Calibri" panose="020F0502020204030204" pitchFamily="34" charset="0"/>
      <p:regular r:id="rId16"/>
      <p:bold r:id="rId17"/>
      <p:italic r:id="rId18"/>
      <p:boldItalic r:id="rId19"/>
    </p:embeddedFont>
    <p:embeddedFont>
      <p:font typeface="Consolas" panose="020B0609020204030204" pitchFamily="49" charset="0"/>
      <p:regular r:id="rId20"/>
      <p:bold r:id="rId21"/>
      <p:italic r:id="rId22"/>
      <p:boldItalic r:id="rId23"/>
    </p:embeddedFont>
    <p:embeddedFont>
      <p:font typeface="Lato" panose="020B0604020202020204" charset="0"/>
      <p:regular r:id="rId24"/>
      <p:bold r:id="rId25"/>
      <p:italic r:id="rId26"/>
      <p:boldItalic r:id="rId27"/>
    </p:embeddedFont>
    <p:embeddedFont>
      <p:font typeface="Lato Black" panose="020B0604020202020204" charset="0"/>
      <p:bold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3" roundtripDataSignature="AMtx7mh4VrLQLvjXUsQeVJWWu9hsLYoG6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9" d="100"/>
          <a:sy n="119" d="100"/>
        </p:scale>
        <p:origin x="581" y="91"/>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font" Target="fonts/font10.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33"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font" Target="fonts/font17.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5"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8213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06613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7985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84539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90099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08175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09410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4" name="Google Shape;14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15"/>
        <p:cNvGrpSpPr/>
        <p:nvPr/>
      </p:nvGrpSpPr>
      <p:grpSpPr>
        <a:xfrm>
          <a:off x="0" y="0"/>
          <a:ext cx="0" cy="0"/>
          <a:chOff x="0" y="0"/>
          <a:chExt cx="0" cy="0"/>
        </a:xfrm>
      </p:grpSpPr>
      <p:pic>
        <p:nvPicPr>
          <p:cNvPr id="16" name="Google Shape;16;p10"/>
          <p:cNvPicPr preferRelativeResize="0"/>
          <p:nvPr/>
        </p:nvPicPr>
        <p:blipFill rotWithShape="1">
          <a:blip r:embed="rId2">
            <a:alphaModFix/>
          </a:blip>
          <a:srcRect r="16454"/>
          <a:stretch/>
        </p:blipFill>
        <p:spPr>
          <a:xfrm>
            <a:off x="1" y="880629"/>
            <a:ext cx="9174278" cy="6176876"/>
          </a:xfrm>
          <a:prstGeom prst="rect">
            <a:avLst/>
          </a:prstGeom>
          <a:noFill/>
          <a:ln>
            <a:noFill/>
          </a:ln>
        </p:spPr>
      </p:pic>
      <p:pic>
        <p:nvPicPr>
          <p:cNvPr id="17" name="Google Shape;17;p10"/>
          <p:cNvPicPr preferRelativeResize="0"/>
          <p:nvPr/>
        </p:nvPicPr>
        <p:blipFill rotWithShape="1">
          <a:blip r:embed="rId3">
            <a:alphaModFix/>
          </a:blip>
          <a:srcRect r="-3333" b="87407"/>
          <a:stretch/>
        </p:blipFill>
        <p:spPr>
          <a:xfrm>
            <a:off x="0" y="0"/>
            <a:ext cx="12598400" cy="431800"/>
          </a:xfrm>
          <a:prstGeom prst="rect">
            <a:avLst/>
          </a:prstGeom>
          <a:noFill/>
          <a:ln>
            <a:noFill/>
          </a:ln>
        </p:spPr>
      </p:pic>
      <p:sp>
        <p:nvSpPr>
          <p:cNvPr id="18" name="Google Shape;18;p10"/>
          <p:cNvSpPr txBox="1">
            <a:spLocks noGrp="1"/>
          </p:cNvSpPr>
          <p:nvPr>
            <p:ph type="title"/>
          </p:nvPr>
        </p:nvSpPr>
        <p:spPr>
          <a:xfrm>
            <a:off x="1595351" y="2187196"/>
            <a:ext cx="9001297" cy="778583"/>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44E8C"/>
              </a:buClr>
              <a:buSzPts val="4400"/>
              <a:buFont typeface="Lato Black"/>
              <a:buNone/>
              <a:defRPr sz="4400">
                <a:latin typeface="Lato Black"/>
                <a:ea typeface="Lato Black"/>
                <a:cs typeface="Lato Black"/>
                <a:sym typeface="Lato Black"/>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9" name="Google Shape;19;p10"/>
          <p:cNvPicPr preferRelativeResize="0"/>
          <p:nvPr/>
        </p:nvPicPr>
        <p:blipFill rotWithShape="1">
          <a:blip r:embed="rId4">
            <a:alphaModFix/>
          </a:blip>
          <a:srcRect/>
          <a:stretch/>
        </p:blipFill>
        <p:spPr>
          <a:xfrm>
            <a:off x="4847885" y="210692"/>
            <a:ext cx="2496230" cy="1015802"/>
          </a:xfrm>
          <a:prstGeom prst="rect">
            <a:avLst/>
          </a:prstGeom>
          <a:noFill/>
          <a:ln>
            <a:noFill/>
          </a:ln>
        </p:spPr>
      </p:pic>
      <p:sp>
        <p:nvSpPr>
          <p:cNvPr id="20" name="Google Shape;20;p10"/>
          <p:cNvSpPr txBox="1"/>
          <p:nvPr/>
        </p:nvSpPr>
        <p:spPr>
          <a:xfrm>
            <a:off x="1595350" y="1017973"/>
            <a:ext cx="9144000" cy="778583"/>
          </a:xfrm>
          <a:prstGeom prst="rect">
            <a:avLst/>
          </a:prstGeom>
          <a:noFill/>
          <a:ln>
            <a:noFill/>
          </a:ln>
        </p:spPr>
        <p:txBody>
          <a:bodyPr spcFirstLastPara="1" wrap="square" lIns="91425" tIns="45700" rIns="91425" bIns="45700" anchor="b" anchorCtr="0">
            <a:normAutofit lnSpcReduction="10000"/>
          </a:bodyPr>
          <a:lstStyle/>
          <a:p>
            <a:pPr marL="0" marR="0" lvl="0" indent="0" algn="ctr" rtl="0">
              <a:lnSpc>
                <a:spcPct val="120000"/>
              </a:lnSpc>
              <a:spcBef>
                <a:spcPts val="0"/>
              </a:spcBef>
              <a:spcAft>
                <a:spcPts val="0"/>
              </a:spcAft>
              <a:buClr>
                <a:srgbClr val="144E8C"/>
              </a:buClr>
              <a:buSzPts val="2000"/>
              <a:buFont typeface="Lato Black"/>
              <a:buNone/>
            </a:pPr>
            <a:r>
              <a:rPr lang="en-US" sz="2000" b="1" i="0" u="none" strike="noStrike" cap="none">
                <a:solidFill>
                  <a:srgbClr val="144E8C"/>
                </a:solidFill>
                <a:latin typeface="Lato Black"/>
                <a:ea typeface="Lato Black"/>
                <a:cs typeface="Lato Black"/>
                <a:sym typeface="Lato Black"/>
              </a:rPr>
              <a:t>ĐẠI HỌC QUỐC GIA THÀNH PHỐ HỒ CHÍ MINH</a:t>
            </a:r>
            <a:br>
              <a:rPr lang="en-US" sz="2000" b="1" i="0" u="none" strike="noStrike" cap="none">
                <a:solidFill>
                  <a:srgbClr val="144E8C"/>
                </a:solidFill>
                <a:latin typeface="Lato Black"/>
                <a:ea typeface="Lato Black"/>
                <a:cs typeface="Lato Black"/>
                <a:sym typeface="Lato Black"/>
              </a:rPr>
            </a:br>
            <a:r>
              <a:rPr lang="en-US" sz="2000" b="1" i="0" u="none" strike="noStrike" cap="none">
                <a:solidFill>
                  <a:srgbClr val="144E8C"/>
                </a:solidFill>
                <a:latin typeface="Lato Black"/>
                <a:ea typeface="Lato Black"/>
                <a:cs typeface="Lato Black"/>
                <a:sym typeface="Lato Black"/>
              </a:rPr>
              <a:t>TRƯỜNG ĐẠI HỌC KINH TẾ - LUẬT</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0"/>
        <p:cNvGrpSpPr/>
        <p:nvPr/>
      </p:nvGrpSpPr>
      <p:grpSpPr>
        <a:xfrm>
          <a:off x="0" y="0"/>
          <a:ext cx="0" cy="0"/>
          <a:chOff x="0" y="0"/>
          <a:chExt cx="0" cy="0"/>
        </a:xfrm>
      </p:grpSpPr>
      <p:sp>
        <p:nvSpPr>
          <p:cNvPr id="31" name="Google Shape;31;p12"/>
          <p:cNvSpPr txBox="1">
            <a:spLocks noGrp="1"/>
          </p:cNvSpPr>
          <p:nvPr>
            <p:ph type="title"/>
          </p:nvPr>
        </p:nvSpPr>
        <p:spPr>
          <a:xfrm>
            <a:off x="839788" y="659342"/>
            <a:ext cx="3932237" cy="10702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144E8C"/>
              </a:buClr>
              <a:buSzPts val="3200"/>
              <a:buFont typeface="Lato Blac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12"/>
          <p:cNvSpPr>
            <a:spLocks noGrp="1"/>
          </p:cNvSpPr>
          <p:nvPr>
            <p:ph type="pic" idx="2"/>
          </p:nvPr>
        </p:nvSpPr>
        <p:spPr>
          <a:xfrm>
            <a:off x="5183188" y="987425"/>
            <a:ext cx="6172200" cy="4873625"/>
          </a:xfrm>
          <a:prstGeom prst="rect">
            <a:avLst/>
          </a:prstGeom>
          <a:noFill/>
          <a:ln>
            <a:noFill/>
          </a:ln>
        </p:spPr>
      </p:sp>
      <p:sp>
        <p:nvSpPr>
          <p:cNvPr id="33" name="Google Shape;33;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pic>
        <p:nvPicPr>
          <p:cNvPr id="34" name="Google Shape;34;p12"/>
          <p:cNvPicPr preferRelativeResize="0"/>
          <p:nvPr/>
        </p:nvPicPr>
        <p:blipFill rotWithShape="1">
          <a:blip r:embed="rId2">
            <a:alphaModFix/>
          </a:blip>
          <a:srcRect r="-3333" b="87407"/>
          <a:stretch/>
        </p:blipFill>
        <p:spPr>
          <a:xfrm flipH="1">
            <a:off x="-406400" y="-1"/>
            <a:ext cx="12598400" cy="431800"/>
          </a:xfrm>
          <a:prstGeom prst="rect">
            <a:avLst/>
          </a:prstGeom>
          <a:noFill/>
          <a:ln>
            <a:noFill/>
          </a:ln>
        </p:spPr>
      </p:pic>
      <p:pic>
        <p:nvPicPr>
          <p:cNvPr id="35" name="Google Shape;35;p12"/>
          <p:cNvPicPr preferRelativeResize="0"/>
          <p:nvPr/>
        </p:nvPicPr>
        <p:blipFill rotWithShape="1">
          <a:blip r:embed="rId3">
            <a:alphaModFix/>
          </a:blip>
          <a:srcRect l="15000" t="43307" r="32291" b="37052"/>
          <a:stretch/>
        </p:blipFill>
        <p:spPr>
          <a:xfrm>
            <a:off x="211666" y="6201820"/>
            <a:ext cx="3590248" cy="656180"/>
          </a:xfrm>
          <a:prstGeom prst="rect">
            <a:avLst/>
          </a:prstGeom>
          <a:noFill/>
          <a:ln>
            <a:noFill/>
          </a:ln>
        </p:spPr>
      </p:pic>
      <p:sp>
        <p:nvSpPr>
          <p:cNvPr id="36" name="Google Shape;36;p12"/>
          <p:cNvSpPr txBox="1">
            <a:spLocks noGrp="1"/>
          </p:cNvSpPr>
          <p:nvPr>
            <p:ph type="ftr" idx="11"/>
          </p:nvPr>
        </p:nvSpPr>
        <p:spPr>
          <a:xfrm>
            <a:off x="728132" y="6429363"/>
            <a:ext cx="2370667" cy="26140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b="1" i="1">
                <a:solidFill>
                  <a:schemeClr val="lt2"/>
                </a:solidFill>
                <a:latin typeface="Lato"/>
                <a:ea typeface="Lato"/>
                <a:cs typeface="Lato"/>
                <a:sym typeface="Lato"/>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12"/>
          <p:cNvSpPr txBox="1">
            <a:spLocks noGrp="1"/>
          </p:cNvSpPr>
          <p:nvPr>
            <p:ph type="sldNum" idx="12"/>
          </p:nvPr>
        </p:nvSpPr>
        <p:spPr>
          <a:xfrm>
            <a:off x="3098799" y="6377505"/>
            <a:ext cx="3979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i="0" u="none" strike="noStrike" cap="none">
                <a:solidFill>
                  <a:schemeClr val="lt1"/>
                </a:solidFill>
                <a:latin typeface="Lato"/>
                <a:ea typeface="Lato"/>
                <a:cs typeface="Lato"/>
                <a:sym typeface="Lato"/>
              </a:defRPr>
            </a:lvl1pPr>
            <a:lvl2pPr marL="0" lvl="1" indent="0" algn="r">
              <a:spcBef>
                <a:spcPts val="0"/>
              </a:spcBef>
              <a:buNone/>
              <a:defRPr sz="1200" b="1" i="0" u="none" strike="noStrike" cap="none">
                <a:solidFill>
                  <a:schemeClr val="lt1"/>
                </a:solidFill>
                <a:latin typeface="Lato"/>
                <a:ea typeface="Lato"/>
                <a:cs typeface="Lato"/>
                <a:sym typeface="Lato"/>
              </a:defRPr>
            </a:lvl2pPr>
            <a:lvl3pPr marL="0" lvl="2" indent="0" algn="r">
              <a:spcBef>
                <a:spcPts val="0"/>
              </a:spcBef>
              <a:buNone/>
              <a:defRPr sz="1200" b="1" i="0" u="none" strike="noStrike" cap="none">
                <a:solidFill>
                  <a:schemeClr val="lt1"/>
                </a:solidFill>
                <a:latin typeface="Lato"/>
                <a:ea typeface="Lato"/>
                <a:cs typeface="Lato"/>
                <a:sym typeface="Lato"/>
              </a:defRPr>
            </a:lvl3pPr>
            <a:lvl4pPr marL="0" lvl="3" indent="0" algn="r">
              <a:spcBef>
                <a:spcPts val="0"/>
              </a:spcBef>
              <a:buNone/>
              <a:defRPr sz="1200" b="1" i="0" u="none" strike="noStrike" cap="none">
                <a:solidFill>
                  <a:schemeClr val="lt1"/>
                </a:solidFill>
                <a:latin typeface="Lato"/>
                <a:ea typeface="Lato"/>
                <a:cs typeface="Lato"/>
                <a:sym typeface="Lato"/>
              </a:defRPr>
            </a:lvl4pPr>
            <a:lvl5pPr marL="0" lvl="4" indent="0" algn="r">
              <a:spcBef>
                <a:spcPts val="0"/>
              </a:spcBef>
              <a:buNone/>
              <a:defRPr sz="1200" b="1" i="0" u="none" strike="noStrike" cap="none">
                <a:solidFill>
                  <a:schemeClr val="lt1"/>
                </a:solidFill>
                <a:latin typeface="Lato"/>
                <a:ea typeface="Lato"/>
                <a:cs typeface="Lato"/>
                <a:sym typeface="Lato"/>
              </a:defRPr>
            </a:lvl5pPr>
            <a:lvl6pPr marL="0" lvl="5" indent="0" algn="r">
              <a:spcBef>
                <a:spcPts val="0"/>
              </a:spcBef>
              <a:buNone/>
              <a:defRPr sz="1200" b="1" i="0" u="none" strike="noStrike" cap="none">
                <a:solidFill>
                  <a:schemeClr val="lt1"/>
                </a:solidFill>
                <a:latin typeface="Lato"/>
                <a:ea typeface="Lato"/>
                <a:cs typeface="Lato"/>
                <a:sym typeface="Lato"/>
              </a:defRPr>
            </a:lvl6pPr>
            <a:lvl7pPr marL="0" lvl="6" indent="0" algn="r">
              <a:spcBef>
                <a:spcPts val="0"/>
              </a:spcBef>
              <a:buNone/>
              <a:defRPr sz="1200" b="1" i="0" u="none" strike="noStrike" cap="none">
                <a:solidFill>
                  <a:schemeClr val="lt1"/>
                </a:solidFill>
                <a:latin typeface="Lato"/>
                <a:ea typeface="Lato"/>
                <a:cs typeface="Lato"/>
                <a:sym typeface="Lato"/>
              </a:defRPr>
            </a:lvl7pPr>
            <a:lvl8pPr marL="0" lvl="7" indent="0" algn="r">
              <a:spcBef>
                <a:spcPts val="0"/>
              </a:spcBef>
              <a:buNone/>
              <a:defRPr sz="1200" b="1" i="0" u="none" strike="noStrike" cap="none">
                <a:solidFill>
                  <a:schemeClr val="lt1"/>
                </a:solidFill>
                <a:latin typeface="Lato"/>
                <a:ea typeface="Lato"/>
                <a:cs typeface="Lato"/>
                <a:sym typeface="Lato"/>
              </a:defRPr>
            </a:lvl8pPr>
            <a:lvl9pPr marL="0" lvl="8" indent="0" algn="r">
              <a:spcBef>
                <a:spcPts val="0"/>
              </a:spcBef>
              <a:buNone/>
              <a:defRPr sz="1200" b="1"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0"/>
        <p:cNvGrpSpPr/>
        <p:nvPr/>
      </p:nvGrpSpPr>
      <p:grpSpPr>
        <a:xfrm>
          <a:off x="0" y="0"/>
          <a:ext cx="0" cy="0"/>
          <a:chOff x="0" y="0"/>
          <a:chExt cx="0" cy="0"/>
        </a:xfrm>
      </p:grpSpPr>
      <p:pic>
        <p:nvPicPr>
          <p:cNvPr id="71" name="Google Shape;71;p17"/>
          <p:cNvPicPr preferRelativeResize="0"/>
          <p:nvPr/>
        </p:nvPicPr>
        <p:blipFill rotWithShape="1">
          <a:blip r:embed="rId2">
            <a:alphaModFix/>
          </a:blip>
          <a:srcRect r="-3333" b="87407"/>
          <a:stretch/>
        </p:blipFill>
        <p:spPr>
          <a:xfrm>
            <a:off x="0" y="0"/>
            <a:ext cx="12598400" cy="431800"/>
          </a:xfrm>
          <a:prstGeom prst="rect">
            <a:avLst/>
          </a:prstGeom>
          <a:noFill/>
          <a:ln>
            <a:noFill/>
          </a:ln>
        </p:spPr>
      </p:pic>
      <p:pic>
        <p:nvPicPr>
          <p:cNvPr id="72" name="Google Shape;72;p17"/>
          <p:cNvPicPr preferRelativeResize="0"/>
          <p:nvPr/>
        </p:nvPicPr>
        <p:blipFill rotWithShape="1">
          <a:blip r:embed="rId3">
            <a:alphaModFix/>
          </a:blip>
          <a:srcRect/>
          <a:stretch/>
        </p:blipFill>
        <p:spPr>
          <a:xfrm>
            <a:off x="-85306" y="-330860"/>
            <a:ext cx="12192000" cy="6858000"/>
          </a:xfrm>
          <a:prstGeom prst="rect">
            <a:avLst/>
          </a:prstGeom>
          <a:noFill/>
          <a:ln>
            <a:noFill/>
          </a:ln>
        </p:spPr>
      </p:pic>
      <p:sp>
        <p:nvSpPr>
          <p:cNvPr id="73" name="Google Shape;73;p17"/>
          <p:cNvSpPr txBox="1">
            <a:spLocks noGrp="1"/>
          </p:cNvSpPr>
          <p:nvPr>
            <p:ph type="title"/>
          </p:nvPr>
        </p:nvSpPr>
        <p:spPr>
          <a:xfrm>
            <a:off x="838200" y="2581306"/>
            <a:ext cx="10515600" cy="1566745"/>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44E8C"/>
              </a:buClr>
              <a:buSzPts val="9600"/>
              <a:buFont typeface="Lato Black"/>
              <a:buNone/>
              <a:defRPr sz="9600">
                <a:latin typeface="Lato Black"/>
                <a:ea typeface="Lato Black"/>
                <a:cs typeface="Lato Black"/>
                <a:sym typeface="Lato Black"/>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4" name="Google Shape;74;p17"/>
          <p:cNvPicPr preferRelativeResize="0"/>
          <p:nvPr/>
        </p:nvPicPr>
        <p:blipFill rotWithShape="1">
          <a:blip r:embed="rId4">
            <a:alphaModFix/>
          </a:blip>
          <a:srcRect/>
          <a:stretch/>
        </p:blipFill>
        <p:spPr>
          <a:xfrm>
            <a:off x="4357944" y="330860"/>
            <a:ext cx="2890753" cy="1176347"/>
          </a:xfrm>
          <a:prstGeom prst="rect">
            <a:avLst/>
          </a:prstGeom>
          <a:noFill/>
          <a:ln>
            <a:noFill/>
          </a:ln>
        </p:spPr>
      </p:pic>
      <p:sp>
        <p:nvSpPr>
          <p:cNvPr id="75" name="Google Shape;75;p17"/>
          <p:cNvSpPr txBox="1"/>
          <p:nvPr/>
        </p:nvSpPr>
        <p:spPr>
          <a:xfrm>
            <a:off x="2805445" y="1354975"/>
            <a:ext cx="6410498" cy="688410"/>
          </a:xfrm>
          <a:prstGeom prst="rect">
            <a:avLst/>
          </a:prstGeom>
          <a:noFill/>
          <a:ln>
            <a:noFill/>
          </a:ln>
        </p:spPr>
        <p:txBody>
          <a:bodyPr spcFirstLastPara="1" wrap="square" lIns="91425" tIns="45700" rIns="91425" bIns="45700" anchor="ctr" anchorCtr="0">
            <a:noAutofit/>
          </a:bodyPr>
          <a:lstStyle/>
          <a:p>
            <a:pPr marL="0" marR="0" lvl="0" indent="0" algn="ctr" rtl="0">
              <a:lnSpc>
                <a:spcPct val="120000"/>
              </a:lnSpc>
              <a:spcBef>
                <a:spcPts val="0"/>
              </a:spcBef>
              <a:spcAft>
                <a:spcPts val="0"/>
              </a:spcAft>
              <a:buClr>
                <a:srgbClr val="144E8C"/>
              </a:buClr>
              <a:buSzPts val="2000"/>
              <a:buFont typeface="Lato Black"/>
              <a:buNone/>
            </a:pPr>
            <a:r>
              <a:rPr lang="en-US" sz="2000" b="1" i="0" u="none" strike="noStrike" cap="none">
                <a:solidFill>
                  <a:srgbClr val="144E8C"/>
                </a:solidFill>
                <a:latin typeface="Lato Black"/>
                <a:ea typeface="Lato Black"/>
                <a:cs typeface="Lato Black"/>
                <a:sym typeface="Lato Black"/>
              </a:rPr>
              <a:t>ĐẠI HỌC QUỐC GIA THÀNH PHỐ HỒ CHÍ MINH</a:t>
            </a:r>
            <a:br>
              <a:rPr lang="en-US" sz="2000" b="1" i="0" u="none" strike="noStrike" cap="none">
                <a:solidFill>
                  <a:srgbClr val="144E8C"/>
                </a:solidFill>
                <a:latin typeface="Lato Black"/>
                <a:ea typeface="Lato Black"/>
                <a:cs typeface="Lato Black"/>
                <a:sym typeface="Lato Black"/>
              </a:rPr>
            </a:br>
            <a:r>
              <a:rPr lang="en-US" sz="2000" b="1" i="0" u="none" strike="noStrike" cap="none">
                <a:solidFill>
                  <a:srgbClr val="144E8C"/>
                </a:solidFill>
                <a:latin typeface="Lato Black"/>
                <a:ea typeface="Lato Black"/>
                <a:cs typeface="Lato Black"/>
                <a:sym typeface="Lato Black"/>
              </a:rPr>
              <a:t>TRƯỜNG ĐẠI HỌC KINH TẾ - LUẬT</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6"/>
        <p:cNvGrpSpPr/>
        <p:nvPr/>
      </p:nvGrpSpPr>
      <p:grpSpPr>
        <a:xfrm>
          <a:off x="0" y="0"/>
          <a:ext cx="0" cy="0"/>
          <a:chOff x="0" y="0"/>
          <a:chExt cx="0" cy="0"/>
        </a:xfrm>
      </p:grpSpPr>
      <p:sp>
        <p:nvSpPr>
          <p:cNvPr id="77" name="Google Shape;77;p18"/>
          <p:cNvSpPr txBox="1">
            <a:spLocks noGrp="1"/>
          </p:cNvSpPr>
          <p:nvPr>
            <p:ph type="title"/>
          </p:nvPr>
        </p:nvSpPr>
        <p:spPr>
          <a:xfrm>
            <a:off x="839788" y="577547"/>
            <a:ext cx="3932237" cy="129225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144E8C"/>
              </a:buClr>
              <a:buSzPts val="3200"/>
              <a:buFont typeface="Lato Blac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9" name="Google Shape;79;p18"/>
          <p:cNvSpPr txBox="1">
            <a:spLocks noGrp="1"/>
          </p:cNvSpPr>
          <p:nvPr>
            <p:ph type="body" idx="2"/>
          </p:nvPr>
        </p:nvSpPr>
        <p:spPr>
          <a:xfrm>
            <a:off x="839788" y="2201630"/>
            <a:ext cx="3932237" cy="366735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pic>
        <p:nvPicPr>
          <p:cNvPr id="80" name="Google Shape;80;p18"/>
          <p:cNvPicPr preferRelativeResize="0"/>
          <p:nvPr/>
        </p:nvPicPr>
        <p:blipFill rotWithShape="1">
          <a:blip r:embed="rId2">
            <a:alphaModFix/>
          </a:blip>
          <a:srcRect r="-3333" b="87407"/>
          <a:stretch/>
        </p:blipFill>
        <p:spPr>
          <a:xfrm flipH="1">
            <a:off x="-406400" y="-1"/>
            <a:ext cx="12598400" cy="431800"/>
          </a:xfrm>
          <a:prstGeom prst="rect">
            <a:avLst/>
          </a:prstGeom>
          <a:noFill/>
          <a:ln>
            <a:noFill/>
          </a:ln>
        </p:spPr>
      </p:pic>
      <p:pic>
        <p:nvPicPr>
          <p:cNvPr id="81" name="Google Shape;81;p18"/>
          <p:cNvPicPr preferRelativeResize="0"/>
          <p:nvPr/>
        </p:nvPicPr>
        <p:blipFill rotWithShape="1">
          <a:blip r:embed="rId3">
            <a:alphaModFix/>
          </a:blip>
          <a:srcRect l="24127" t="66898" r="25919" b="25925"/>
          <a:stretch/>
        </p:blipFill>
        <p:spPr>
          <a:xfrm>
            <a:off x="810734" y="1911095"/>
            <a:ext cx="2855494" cy="115369"/>
          </a:xfrm>
          <a:prstGeom prst="rect">
            <a:avLst/>
          </a:prstGeom>
          <a:noFill/>
          <a:ln>
            <a:noFill/>
          </a:ln>
        </p:spPr>
      </p:pic>
      <p:pic>
        <p:nvPicPr>
          <p:cNvPr id="82" name="Google Shape;82;p18"/>
          <p:cNvPicPr preferRelativeResize="0"/>
          <p:nvPr/>
        </p:nvPicPr>
        <p:blipFill rotWithShape="1">
          <a:blip r:embed="rId4">
            <a:alphaModFix/>
          </a:blip>
          <a:srcRect l="15000" t="43307" r="32291" b="37052"/>
          <a:stretch/>
        </p:blipFill>
        <p:spPr>
          <a:xfrm>
            <a:off x="211666" y="6160255"/>
            <a:ext cx="3590248" cy="656180"/>
          </a:xfrm>
          <a:prstGeom prst="rect">
            <a:avLst/>
          </a:prstGeom>
          <a:noFill/>
          <a:ln>
            <a:noFill/>
          </a:ln>
        </p:spPr>
      </p:pic>
      <p:sp>
        <p:nvSpPr>
          <p:cNvPr id="83" name="Google Shape;83;p18"/>
          <p:cNvSpPr txBox="1">
            <a:spLocks noGrp="1"/>
          </p:cNvSpPr>
          <p:nvPr>
            <p:ph type="ftr" idx="11"/>
          </p:nvPr>
        </p:nvSpPr>
        <p:spPr>
          <a:xfrm>
            <a:off x="728132" y="6387798"/>
            <a:ext cx="2370667" cy="26140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b="1" i="1">
                <a:solidFill>
                  <a:schemeClr val="lt2"/>
                </a:solidFill>
                <a:latin typeface="Lato"/>
                <a:ea typeface="Lato"/>
                <a:cs typeface="Lato"/>
                <a:sym typeface="Lato"/>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8"/>
          <p:cNvSpPr txBox="1">
            <a:spLocks noGrp="1"/>
          </p:cNvSpPr>
          <p:nvPr>
            <p:ph type="sldNum" idx="12"/>
          </p:nvPr>
        </p:nvSpPr>
        <p:spPr>
          <a:xfrm>
            <a:off x="3098799" y="6335940"/>
            <a:ext cx="39793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i="0" u="none" strike="noStrike" cap="none">
                <a:solidFill>
                  <a:schemeClr val="lt1"/>
                </a:solidFill>
                <a:latin typeface="Lato"/>
                <a:ea typeface="Lato"/>
                <a:cs typeface="Lato"/>
                <a:sym typeface="Lato"/>
              </a:defRPr>
            </a:lvl1pPr>
            <a:lvl2pPr marL="0" lvl="1" indent="0" algn="r">
              <a:spcBef>
                <a:spcPts val="0"/>
              </a:spcBef>
              <a:buNone/>
              <a:defRPr sz="1200" b="1" i="0" u="none" strike="noStrike" cap="none">
                <a:solidFill>
                  <a:schemeClr val="lt1"/>
                </a:solidFill>
                <a:latin typeface="Lato"/>
                <a:ea typeface="Lato"/>
                <a:cs typeface="Lato"/>
                <a:sym typeface="Lato"/>
              </a:defRPr>
            </a:lvl2pPr>
            <a:lvl3pPr marL="0" lvl="2" indent="0" algn="r">
              <a:spcBef>
                <a:spcPts val="0"/>
              </a:spcBef>
              <a:buNone/>
              <a:defRPr sz="1200" b="1" i="0" u="none" strike="noStrike" cap="none">
                <a:solidFill>
                  <a:schemeClr val="lt1"/>
                </a:solidFill>
                <a:latin typeface="Lato"/>
                <a:ea typeface="Lato"/>
                <a:cs typeface="Lato"/>
                <a:sym typeface="Lato"/>
              </a:defRPr>
            </a:lvl3pPr>
            <a:lvl4pPr marL="0" lvl="3" indent="0" algn="r">
              <a:spcBef>
                <a:spcPts val="0"/>
              </a:spcBef>
              <a:buNone/>
              <a:defRPr sz="1200" b="1" i="0" u="none" strike="noStrike" cap="none">
                <a:solidFill>
                  <a:schemeClr val="lt1"/>
                </a:solidFill>
                <a:latin typeface="Lato"/>
                <a:ea typeface="Lato"/>
                <a:cs typeface="Lato"/>
                <a:sym typeface="Lato"/>
              </a:defRPr>
            </a:lvl4pPr>
            <a:lvl5pPr marL="0" lvl="4" indent="0" algn="r">
              <a:spcBef>
                <a:spcPts val="0"/>
              </a:spcBef>
              <a:buNone/>
              <a:defRPr sz="1200" b="1" i="0" u="none" strike="noStrike" cap="none">
                <a:solidFill>
                  <a:schemeClr val="lt1"/>
                </a:solidFill>
                <a:latin typeface="Lato"/>
                <a:ea typeface="Lato"/>
                <a:cs typeface="Lato"/>
                <a:sym typeface="Lato"/>
              </a:defRPr>
            </a:lvl5pPr>
            <a:lvl6pPr marL="0" lvl="5" indent="0" algn="r">
              <a:spcBef>
                <a:spcPts val="0"/>
              </a:spcBef>
              <a:buNone/>
              <a:defRPr sz="1200" b="1" i="0" u="none" strike="noStrike" cap="none">
                <a:solidFill>
                  <a:schemeClr val="lt1"/>
                </a:solidFill>
                <a:latin typeface="Lato"/>
                <a:ea typeface="Lato"/>
                <a:cs typeface="Lato"/>
                <a:sym typeface="Lato"/>
              </a:defRPr>
            </a:lvl6pPr>
            <a:lvl7pPr marL="0" lvl="6" indent="0" algn="r">
              <a:spcBef>
                <a:spcPts val="0"/>
              </a:spcBef>
              <a:buNone/>
              <a:defRPr sz="1200" b="1" i="0" u="none" strike="noStrike" cap="none">
                <a:solidFill>
                  <a:schemeClr val="lt1"/>
                </a:solidFill>
                <a:latin typeface="Lato"/>
                <a:ea typeface="Lato"/>
                <a:cs typeface="Lato"/>
                <a:sym typeface="Lato"/>
              </a:defRPr>
            </a:lvl7pPr>
            <a:lvl8pPr marL="0" lvl="7" indent="0" algn="r">
              <a:spcBef>
                <a:spcPts val="0"/>
              </a:spcBef>
              <a:buNone/>
              <a:defRPr sz="1200" b="1" i="0" u="none" strike="noStrike" cap="none">
                <a:solidFill>
                  <a:schemeClr val="lt1"/>
                </a:solidFill>
                <a:latin typeface="Lato"/>
                <a:ea typeface="Lato"/>
                <a:cs typeface="Lato"/>
                <a:sym typeface="Lato"/>
              </a:defRPr>
            </a:lvl8pPr>
            <a:lvl9pPr marL="0" lvl="8" indent="0" algn="r">
              <a:spcBef>
                <a:spcPts val="0"/>
              </a:spcBef>
              <a:buNone/>
              <a:defRPr sz="1200" b="1"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85"/>
        <p:cNvGrpSpPr/>
        <p:nvPr/>
      </p:nvGrpSpPr>
      <p:grpSpPr>
        <a:xfrm>
          <a:off x="0" y="0"/>
          <a:ext cx="0" cy="0"/>
          <a:chOff x="0" y="0"/>
          <a:chExt cx="0" cy="0"/>
        </a:xfrm>
      </p:grpSpPr>
      <p:sp>
        <p:nvSpPr>
          <p:cNvPr id="86" name="Google Shape;86;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9"/>
          <p:cNvSpPr txBox="1">
            <a:spLocks noGrp="1"/>
          </p:cNvSpPr>
          <p:nvPr>
            <p:ph type="ftr" idx="11"/>
          </p:nvPr>
        </p:nvSpPr>
        <p:spPr>
          <a:xfrm>
            <a:off x="3581400" y="6356350"/>
            <a:ext cx="50292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144E8C"/>
              </a:buClr>
              <a:buSzPts val="4400"/>
              <a:buFont typeface="Lato Black"/>
              <a:buNone/>
              <a:defRPr sz="4400" b="1" i="0" u="none" strike="noStrike" cap="none">
                <a:solidFill>
                  <a:srgbClr val="144E8C"/>
                </a:solidFill>
                <a:latin typeface="Lato Black"/>
                <a:ea typeface="Lato Black"/>
                <a:cs typeface="Lato Black"/>
                <a:sym typeface="Lato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1" i="0" u="none" strike="noStrike" cap="none">
                <a:solidFill>
                  <a:schemeClr val="dk1"/>
                </a:solidFill>
                <a:latin typeface="Lato"/>
                <a:ea typeface="Lato"/>
                <a:cs typeface="Lato"/>
                <a:sym typeface="Lato"/>
              </a:defRPr>
            </a:lvl1pPr>
            <a:lvl2pPr marL="914400" marR="0" lvl="1" indent="-381000" algn="l" rtl="0">
              <a:lnSpc>
                <a:spcPct val="90000"/>
              </a:lnSpc>
              <a:spcBef>
                <a:spcPts val="500"/>
              </a:spcBef>
              <a:spcAft>
                <a:spcPts val="0"/>
              </a:spcAft>
              <a:buClr>
                <a:schemeClr val="dk1"/>
              </a:buClr>
              <a:buSzPts val="2400"/>
              <a:buFont typeface="Arial"/>
              <a:buChar char="•"/>
              <a:defRPr sz="2400" b="1" i="0" u="none" strike="noStrike" cap="none">
                <a:solidFill>
                  <a:schemeClr val="dk1"/>
                </a:solidFill>
                <a:latin typeface="Lato"/>
                <a:ea typeface="Lato"/>
                <a:cs typeface="Lato"/>
                <a:sym typeface="Lato"/>
              </a:defRPr>
            </a:lvl2pPr>
            <a:lvl3pPr marL="1371600" marR="0" lvl="2" indent="-355600" algn="l" rtl="0">
              <a:lnSpc>
                <a:spcPct val="90000"/>
              </a:lnSpc>
              <a:spcBef>
                <a:spcPts val="500"/>
              </a:spcBef>
              <a:spcAft>
                <a:spcPts val="0"/>
              </a:spcAft>
              <a:buClr>
                <a:schemeClr val="dk1"/>
              </a:buClr>
              <a:buSzPts val="2000"/>
              <a:buFont typeface="Arial"/>
              <a:buChar char="•"/>
              <a:defRPr sz="2000" b="1" i="0" u="none" strike="noStrike" cap="none">
                <a:solidFill>
                  <a:schemeClr val="dk1"/>
                </a:solidFill>
                <a:latin typeface="Lato"/>
                <a:ea typeface="Lato"/>
                <a:cs typeface="Lato"/>
                <a:sym typeface="Lato"/>
              </a:defRPr>
            </a:lvl3pPr>
            <a:lvl4pPr marL="1828800" marR="0" lvl="3" indent="-342900" algn="l" rtl="0">
              <a:lnSpc>
                <a:spcPct val="90000"/>
              </a:lnSpc>
              <a:spcBef>
                <a:spcPts val="500"/>
              </a:spcBef>
              <a:spcAft>
                <a:spcPts val="0"/>
              </a:spcAft>
              <a:buClr>
                <a:schemeClr val="dk1"/>
              </a:buClr>
              <a:buSzPts val="1800"/>
              <a:buFont typeface="Arial"/>
              <a:buChar char="•"/>
              <a:defRPr sz="1800" b="1" i="0" u="none" strike="noStrike" cap="none">
                <a:solidFill>
                  <a:schemeClr val="dk1"/>
                </a:solidFill>
                <a:latin typeface="Lato"/>
                <a:ea typeface="Lato"/>
                <a:cs typeface="Lato"/>
                <a:sym typeface="Lato"/>
              </a:defRPr>
            </a:lvl4pPr>
            <a:lvl5pPr marL="2286000" marR="0" lvl="4" indent="-342900" algn="l" rtl="0">
              <a:lnSpc>
                <a:spcPct val="90000"/>
              </a:lnSpc>
              <a:spcBef>
                <a:spcPts val="500"/>
              </a:spcBef>
              <a:spcAft>
                <a:spcPts val="0"/>
              </a:spcAft>
              <a:buClr>
                <a:schemeClr val="dk1"/>
              </a:buClr>
              <a:buSzPts val="1800"/>
              <a:buFont typeface="Arial"/>
              <a:buChar char="•"/>
              <a:defRPr sz="1800" b="1" i="0" u="none" strike="noStrike" cap="none">
                <a:solidFill>
                  <a:schemeClr val="dk1"/>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9"/>
          <p:cNvSpPr txBox="1">
            <a:spLocks noGrp="1"/>
          </p:cNvSpPr>
          <p:nvPr>
            <p:ph type="ftr" idx="11"/>
          </p:nvPr>
        </p:nvSpPr>
        <p:spPr>
          <a:xfrm>
            <a:off x="3581400" y="6356350"/>
            <a:ext cx="50292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6" r:id="rId3"/>
    <p:sldLayoutId id="2147483657" r:id="rId4"/>
    <p:sldLayoutId id="2147483658"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hanhtd@uel.edu.v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randuythanh.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6" name="Title 1">
            <a:extLst>
              <a:ext uri="{FF2B5EF4-FFF2-40B4-BE49-F238E27FC236}">
                <a16:creationId xmlns:a16="http://schemas.microsoft.com/office/drawing/2014/main" id="{7F9BAC58-9AA6-A91A-085E-F1421DCCF43A}"/>
              </a:ext>
            </a:extLst>
          </p:cNvPr>
          <p:cNvSpPr txBox="1">
            <a:spLocks/>
          </p:cNvSpPr>
          <p:nvPr/>
        </p:nvSpPr>
        <p:spPr bwMode="auto">
          <a:xfrm>
            <a:off x="1416014" y="1780904"/>
            <a:ext cx="9849394" cy="1904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800" b="1">
                <a:solidFill>
                  <a:schemeClr val="bg2"/>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a:lstStyle>
          <a:p>
            <a:pPr>
              <a:defRPr/>
            </a:pPr>
            <a:r>
              <a:rPr lang="en-US" sz="3200" kern="0">
                <a:solidFill>
                  <a:srgbClr val="002060"/>
                </a:solidFill>
                <a:latin typeface="Times New Roman" panose="02020603050405020304" pitchFamily="18" charset="0"/>
                <a:cs typeface="Times New Roman" panose="02020603050405020304" pitchFamily="18" charset="0"/>
              </a:rPr>
              <a:t>Phát Triển Web Kinh Doanh</a:t>
            </a:r>
          </a:p>
          <a:p>
            <a:pPr>
              <a:defRPr/>
            </a:pPr>
            <a:r>
              <a:rPr lang="en-US" sz="3200" b="0" u="sng" kern="0">
                <a:solidFill>
                  <a:srgbClr val="002060"/>
                </a:solidFill>
                <a:latin typeface="Times New Roman" panose="02020603050405020304" pitchFamily="18" charset="0"/>
                <a:cs typeface="Times New Roman" panose="02020603050405020304" pitchFamily="18" charset="0"/>
              </a:rPr>
              <a:t>Bài Học</a:t>
            </a:r>
          </a:p>
          <a:p>
            <a:pPr>
              <a:defRPr/>
            </a:pPr>
            <a:r>
              <a:rPr lang="en-US" sz="3200" b="0">
                <a:solidFill>
                  <a:srgbClr val="002060"/>
                </a:solidFill>
                <a:latin typeface="Times New Roman" panose="02020603050405020304" pitchFamily="18" charset="0"/>
                <a:cs typeface="Times New Roman" panose="02020603050405020304" pitchFamily="18" charset="0"/>
              </a:rPr>
              <a:t>Pseudo Code trong Style Sheet</a:t>
            </a:r>
            <a:endParaRPr lang="en-US" sz="3200" kern="0">
              <a:solidFill>
                <a:srgbClr val="00206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82F97E3A-A23C-B018-8E45-86B8BF858946}"/>
              </a:ext>
            </a:extLst>
          </p:cNvPr>
          <p:cNvSpPr txBox="1"/>
          <p:nvPr/>
        </p:nvSpPr>
        <p:spPr>
          <a:xfrm>
            <a:off x="4863465" y="3442395"/>
            <a:ext cx="3781805" cy="1446550"/>
          </a:xfrm>
          <a:prstGeom prst="rect">
            <a:avLst/>
          </a:prstGeom>
          <a:noFill/>
        </p:spPr>
        <p:txBody>
          <a:bodyPr wrap="none" rtlCol="0">
            <a:spAutoFit/>
          </a:bodyPr>
          <a:lstStyle/>
          <a:p>
            <a:pPr algn="ctr"/>
            <a:r>
              <a:rPr lang="en-US" sz="2200" u="sng">
                <a:latin typeface="Times New Roman" panose="02020603050405020304" pitchFamily="18" charset="0"/>
                <a:cs typeface="Times New Roman" panose="02020603050405020304" pitchFamily="18" charset="0"/>
              </a:rPr>
              <a:t>Giảng viên:</a:t>
            </a:r>
          </a:p>
          <a:p>
            <a:pPr algn="ctr"/>
            <a:r>
              <a:rPr lang="en-US" sz="2200" b="1">
                <a:solidFill>
                  <a:srgbClr val="002060"/>
                </a:solidFill>
                <a:latin typeface="Times New Roman" panose="02020603050405020304" pitchFamily="18" charset="0"/>
                <a:cs typeface="Times New Roman" panose="02020603050405020304" pitchFamily="18" charset="0"/>
              </a:rPr>
              <a:t>TS. Trần Duy Thanh</a:t>
            </a:r>
          </a:p>
          <a:p>
            <a:r>
              <a:rPr lang="en-US" sz="2200">
                <a:latin typeface="Times New Roman" panose="02020603050405020304" pitchFamily="18" charset="0"/>
                <a:cs typeface="Times New Roman" panose="02020603050405020304" pitchFamily="18" charset="0"/>
              </a:rPr>
              <a:t>Email: </a:t>
            </a:r>
            <a:r>
              <a:rPr lang="en-US" sz="2200">
                <a:latin typeface="Times New Roman" panose="02020603050405020304" pitchFamily="18" charset="0"/>
                <a:cs typeface="Times New Roman" panose="02020603050405020304" pitchFamily="18" charset="0"/>
                <a:hlinkClick r:id="rId3"/>
              </a:rPr>
              <a:t>thanhtd@uel.edu.vn</a:t>
            </a:r>
            <a:endParaRPr lang="en-US" sz="2200">
              <a:latin typeface="Times New Roman" panose="02020603050405020304" pitchFamily="18" charset="0"/>
              <a:cs typeface="Times New Roman" panose="02020603050405020304" pitchFamily="18" charset="0"/>
            </a:endParaRPr>
          </a:p>
          <a:p>
            <a:r>
              <a:rPr lang="en-US" sz="2200">
                <a:latin typeface="Times New Roman" panose="02020603050405020304" pitchFamily="18" charset="0"/>
                <a:cs typeface="Times New Roman" panose="02020603050405020304" pitchFamily="18" charset="0"/>
              </a:rPr>
              <a:t>Blog: </a:t>
            </a:r>
            <a:r>
              <a:rPr lang="en-US" sz="2200">
                <a:latin typeface="Times New Roman" panose="02020603050405020304" pitchFamily="18" charset="0"/>
                <a:cs typeface="Times New Roman" panose="02020603050405020304" pitchFamily="18" charset="0"/>
                <a:hlinkClick r:id="rId4"/>
              </a:rPr>
              <a:t>https://tranduythanh.com</a:t>
            </a:r>
            <a:r>
              <a:rPr lang="en-US" sz="2200">
                <a:latin typeface="Times New Roman" panose="02020603050405020304" pitchFamily="18"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8" name="Google Shape;108;p3"/>
          <p:cNvSpPr txBox="1">
            <a:spLocks noGrp="1"/>
          </p:cNvSpPr>
          <p:nvPr>
            <p:ph type="ftr" idx="11"/>
          </p:nvPr>
        </p:nvSpPr>
        <p:spPr>
          <a:xfrm>
            <a:off x="728132" y="6429363"/>
            <a:ext cx="2370667" cy="26140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Khoa Hệ Thống Thông Tin</a:t>
            </a:r>
            <a:endParaRPr/>
          </a:p>
        </p:txBody>
      </p:sp>
      <p:sp>
        <p:nvSpPr>
          <p:cNvPr id="109" name="Google Shape;109;p3"/>
          <p:cNvSpPr txBox="1">
            <a:spLocks noGrp="1"/>
          </p:cNvSpPr>
          <p:nvPr>
            <p:ph type="sldNum" idx="12"/>
          </p:nvPr>
        </p:nvSpPr>
        <p:spPr>
          <a:xfrm>
            <a:off x="3098799" y="6377505"/>
            <a:ext cx="397933"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grpSp>
        <p:nvGrpSpPr>
          <p:cNvPr id="2" name="Group 1">
            <a:extLst>
              <a:ext uri="{FF2B5EF4-FFF2-40B4-BE49-F238E27FC236}">
                <a16:creationId xmlns:a16="http://schemas.microsoft.com/office/drawing/2014/main" id="{064DE7AC-7E06-0676-5ECD-FC6C1493BAE0}"/>
              </a:ext>
            </a:extLst>
          </p:cNvPr>
          <p:cNvGrpSpPr/>
          <p:nvPr/>
        </p:nvGrpSpPr>
        <p:grpSpPr>
          <a:xfrm>
            <a:off x="152400" y="482600"/>
            <a:ext cx="4620576" cy="508000"/>
            <a:chOff x="789624" y="1191463"/>
            <a:chExt cx="4620576" cy="508000"/>
          </a:xfrm>
        </p:grpSpPr>
        <p:sp>
          <p:nvSpPr>
            <p:cNvPr id="3" name="AutoShape 52">
              <a:extLst>
                <a:ext uri="{FF2B5EF4-FFF2-40B4-BE49-F238E27FC236}">
                  <a16:creationId xmlns:a16="http://schemas.microsoft.com/office/drawing/2014/main" id="{CE8F9F40-61DD-7346-4703-DCCB057B485F}"/>
                </a:ext>
              </a:extLst>
            </p:cNvPr>
            <p:cNvSpPr>
              <a:spLocks noChangeArrowheads="1"/>
            </p:cNvSpPr>
            <p:nvPr/>
          </p:nvSpPr>
          <p:spPr bwMode="gray">
            <a:xfrm>
              <a:off x="990600" y="1191463"/>
              <a:ext cx="4419600" cy="508000"/>
            </a:xfrm>
            <a:prstGeom prst="roundRect">
              <a:avLst>
                <a:gd name="adj" fmla="val 50000"/>
              </a:avLst>
            </a:prstGeom>
            <a:noFill/>
            <a:ln w="28575" algn="ctr">
              <a:solidFill>
                <a:srgbClr val="C0C0C0"/>
              </a:solidFill>
              <a:round/>
              <a:headEnd/>
              <a:tailEnd/>
            </a:ln>
            <a:effectLst/>
            <a:extLst>
              <a:ext uri="{909E8E84-426E-40DD-AFC4-6F175D3DCCD1}">
                <a14:hiddenFill xmlns:a14="http://schemas.microsoft.com/office/drawing/2010/main">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0" fontAlgn="base" hangingPunct="0">
                <a:spcBef>
                  <a:spcPct val="0"/>
                </a:spcBef>
                <a:spcAft>
                  <a:spcPct val="0"/>
                </a:spcAft>
              </a:pPr>
              <a:r>
                <a:rPr lang="en-US" sz="2800" b="1">
                  <a:latin typeface="Cambria" panose="02040503050406030204" pitchFamily="18" charset="0"/>
                </a:rPr>
                <a:t>Mục tiêu bài học</a:t>
              </a:r>
              <a:endParaRPr lang="en-US" sz="2800" b="1" kern="0">
                <a:solidFill>
                  <a:srgbClr val="000000"/>
                </a:solidFill>
                <a:latin typeface="Cambria" panose="02040503050406030204" pitchFamily="18" charset="0"/>
              </a:endParaRPr>
            </a:p>
          </p:txBody>
        </p:sp>
        <p:grpSp>
          <p:nvGrpSpPr>
            <p:cNvPr id="4" name="Group 17">
              <a:extLst>
                <a:ext uri="{FF2B5EF4-FFF2-40B4-BE49-F238E27FC236}">
                  <a16:creationId xmlns:a16="http://schemas.microsoft.com/office/drawing/2014/main" id="{44F3AC4A-5305-6F96-8C18-43C5D74712E2}"/>
                </a:ext>
              </a:extLst>
            </p:cNvPr>
            <p:cNvGrpSpPr>
              <a:grpSpLocks/>
            </p:cNvGrpSpPr>
            <p:nvPr/>
          </p:nvGrpSpPr>
          <p:grpSpPr bwMode="auto">
            <a:xfrm>
              <a:off x="789624" y="1295400"/>
              <a:ext cx="353376" cy="272472"/>
              <a:chOff x="1110" y="2656"/>
              <a:chExt cx="1549" cy="1351"/>
            </a:xfrm>
          </p:grpSpPr>
          <p:sp>
            <p:nvSpPr>
              <p:cNvPr id="5" name="AutoShape 18">
                <a:extLst>
                  <a:ext uri="{FF2B5EF4-FFF2-40B4-BE49-F238E27FC236}">
                    <a16:creationId xmlns:a16="http://schemas.microsoft.com/office/drawing/2014/main" id="{A357810E-BD83-454E-8106-65298F2614BD}"/>
                  </a:ext>
                </a:extLst>
              </p:cNvPr>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6" name="AutoShape 19">
                <a:extLst>
                  <a:ext uri="{FF2B5EF4-FFF2-40B4-BE49-F238E27FC236}">
                    <a16:creationId xmlns:a16="http://schemas.microsoft.com/office/drawing/2014/main" id="{840B8BB5-8211-291C-7847-C32187EE6339}"/>
                  </a:ext>
                </a:extLst>
              </p:cNvPr>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7" name="AutoShape 20">
                <a:extLst>
                  <a:ext uri="{FF2B5EF4-FFF2-40B4-BE49-F238E27FC236}">
                    <a16:creationId xmlns:a16="http://schemas.microsoft.com/office/drawing/2014/main" id="{4C26AE9A-9DD8-7E15-041C-437165D9822B}"/>
                  </a:ext>
                </a:extLst>
              </p:cNvPr>
              <p:cNvSpPr>
                <a:spLocks noChangeArrowheads="1"/>
              </p:cNvSpPr>
              <p:nvPr/>
            </p:nvSpPr>
            <p:spPr bwMode="gray">
              <a:xfrm>
                <a:off x="1200" y="2736"/>
                <a:ext cx="1350" cy="1168"/>
              </a:xfrm>
              <a:prstGeom prst="hexagon">
                <a:avLst>
                  <a:gd name="adj" fmla="val 28896"/>
                  <a:gd name="vf" fmla="val 115470"/>
                </a:avLst>
              </a:prstGeom>
              <a:gradFill rotWithShape="1">
                <a:gsLst>
                  <a:gs pos="0">
                    <a:srgbClr val="EFB049">
                      <a:gamma/>
                      <a:shade val="46275"/>
                      <a:invGamma/>
                    </a:srgbClr>
                  </a:gs>
                  <a:gs pos="100000">
                    <a:srgbClr val="EFB049"/>
                  </a:gs>
                </a:gsLst>
                <a:lin ang="27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grpSp>
      </p:grpSp>
      <p:sp>
        <p:nvSpPr>
          <p:cNvPr id="8" name="Content Placeholder 2">
            <a:extLst>
              <a:ext uri="{FF2B5EF4-FFF2-40B4-BE49-F238E27FC236}">
                <a16:creationId xmlns:a16="http://schemas.microsoft.com/office/drawing/2014/main" id="{8E6E6F45-0E21-2332-E20D-00463EF17E7E}"/>
              </a:ext>
            </a:extLst>
          </p:cNvPr>
          <p:cNvSpPr txBox="1">
            <a:spLocks/>
          </p:cNvSpPr>
          <p:nvPr/>
        </p:nvSpPr>
        <p:spPr>
          <a:xfrm>
            <a:off x="457200" y="1076325"/>
            <a:ext cx="11430000" cy="52482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ü"/>
            </a:pPr>
            <a:r>
              <a:rPr lang="en-US" sz="2800" smtClean="0">
                <a:latin typeface="Cambria" panose="02040503050406030204" pitchFamily="18" charset="0"/>
              </a:rPr>
              <a:t>Nhận thấy được lợi ích của Pseudo code trong Style Sheet</a:t>
            </a:r>
          </a:p>
          <a:p>
            <a:pPr algn="just">
              <a:buFont typeface="Wingdings" panose="05000000000000000000" pitchFamily="2" charset="2"/>
              <a:buChar char="ü"/>
            </a:pPr>
            <a:r>
              <a:rPr lang="en-US" sz="2800" smtClean="0">
                <a:latin typeface="Cambria" panose="02040503050406030204" pitchFamily="18" charset="0"/>
              </a:rPr>
              <a:t>Ứng dụng Pseudo code để viết các trạng thái cho thẻ a</a:t>
            </a:r>
          </a:p>
          <a:p>
            <a:pPr algn="just">
              <a:buFont typeface="Wingdings" panose="05000000000000000000" pitchFamily="2" charset="2"/>
              <a:buChar char="ü"/>
            </a:pPr>
            <a:r>
              <a:rPr lang="en-US" sz="2800">
                <a:latin typeface="Cambria" panose="02040503050406030204" pitchFamily="18" charset="0"/>
              </a:rPr>
              <a:t>Ứng dụng Pseudo code để viết các trạng thái cho </a:t>
            </a:r>
            <a:r>
              <a:rPr lang="en-US" sz="2800">
                <a:latin typeface="Cambria" panose="02040503050406030204" pitchFamily="18" charset="0"/>
              </a:rPr>
              <a:t>thẻ </a:t>
            </a:r>
            <a:r>
              <a:rPr lang="en-US" sz="2800" smtClean="0">
                <a:latin typeface="Cambria" panose="02040503050406030204" pitchFamily="18" charset="0"/>
              </a:rPr>
              <a:t>table</a:t>
            </a:r>
          </a:p>
          <a:p>
            <a:pPr algn="just">
              <a:buFont typeface="Wingdings" panose="05000000000000000000" pitchFamily="2" charset="2"/>
              <a:buChar char="ü"/>
            </a:pPr>
            <a:r>
              <a:rPr lang="en-US" sz="2800" smtClean="0">
                <a:latin typeface="Cambria" panose="02040503050406030204" pitchFamily="18" charset="0"/>
              </a:rPr>
              <a:t>Áp dụng được Pseudo code cho các thẻ bất kỳ</a:t>
            </a:r>
            <a:endParaRPr lang="en-US" sz="2800">
              <a:latin typeface="Cambria" panose="02040503050406030204" pitchFamily="18" charset="0"/>
            </a:endParaRPr>
          </a:p>
        </p:txBody>
      </p:sp>
    </p:spTree>
    <p:extLst>
      <p:ext uri="{BB962C8B-B14F-4D97-AF65-F5344CB8AC3E}">
        <p14:creationId xmlns:p14="http://schemas.microsoft.com/office/powerpoint/2010/main" val="37031455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8" name="Google Shape;108;p3"/>
          <p:cNvSpPr txBox="1">
            <a:spLocks noGrp="1"/>
          </p:cNvSpPr>
          <p:nvPr>
            <p:ph type="ftr" idx="11"/>
          </p:nvPr>
        </p:nvSpPr>
        <p:spPr>
          <a:xfrm>
            <a:off x="728132" y="6429363"/>
            <a:ext cx="2370667" cy="26140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Khoa Hệ Thống Thông Tin</a:t>
            </a:r>
            <a:endParaRPr/>
          </a:p>
        </p:txBody>
      </p:sp>
      <p:sp>
        <p:nvSpPr>
          <p:cNvPr id="109" name="Google Shape;109;p3"/>
          <p:cNvSpPr txBox="1">
            <a:spLocks noGrp="1"/>
          </p:cNvSpPr>
          <p:nvPr>
            <p:ph type="sldNum" idx="12"/>
          </p:nvPr>
        </p:nvSpPr>
        <p:spPr>
          <a:xfrm>
            <a:off x="3098799" y="6377505"/>
            <a:ext cx="397933"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grpSp>
        <p:nvGrpSpPr>
          <p:cNvPr id="11" name="Group 10"/>
          <p:cNvGrpSpPr/>
          <p:nvPr/>
        </p:nvGrpSpPr>
        <p:grpSpPr>
          <a:xfrm>
            <a:off x="152400" y="482600"/>
            <a:ext cx="8534400" cy="508000"/>
            <a:chOff x="789624" y="1191463"/>
            <a:chExt cx="8534400" cy="508000"/>
          </a:xfrm>
        </p:grpSpPr>
        <p:sp>
          <p:nvSpPr>
            <p:cNvPr id="12" name="AutoShape 52"/>
            <p:cNvSpPr>
              <a:spLocks noChangeArrowheads="1"/>
            </p:cNvSpPr>
            <p:nvPr/>
          </p:nvSpPr>
          <p:spPr bwMode="gray">
            <a:xfrm>
              <a:off x="990600" y="1191463"/>
              <a:ext cx="8333424" cy="508000"/>
            </a:xfrm>
            <a:prstGeom prst="roundRect">
              <a:avLst>
                <a:gd name="adj" fmla="val 50000"/>
              </a:avLst>
            </a:prstGeom>
            <a:noFill/>
            <a:ln w="28575" algn="ctr">
              <a:solidFill>
                <a:srgbClr val="C0C0C0"/>
              </a:solidFill>
              <a:round/>
              <a:headEnd/>
              <a:tailEnd/>
            </a:ln>
            <a:effectLst/>
            <a:extLst>
              <a:ext uri="{909E8E84-426E-40DD-AFC4-6F175D3DCCD1}">
                <a14:hiddenFill xmlns:a14="http://schemas.microsoft.com/office/drawing/2010/main">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a:lnSpc>
                  <a:spcPct val="80000"/>
                </a:lnSpc>
              </a:pPr>
              <a:r>
                <a:rPr lang="en-US" sz="2800" b="1">
                  <a:latin typeface="Cambria" panose="02040503050406030204" pitchFamily="18" charset="0"/>
                </a:rPr>
                <a:t>Pseudo Class &amp; Element</a:t>
              </a:r>
            </a:p>
          </p:txBody>
        </p:sp>
        <p:grpSp>
          <p:nvGrpSpPr>
            <p:cNvPr id="19" name="Group 17"/>
            <p:cNvGrpSpPr>
              <a:grpSpLocks/>
            </p:cNvGrpSpPr>
            <p:nvPr/>
          </p:nvGrpSpPr>
          <p:grpSpPr bwMode="auto">
            <a:xfrm>
              <a:off x="789624" y="1295400"/>
              <a:ext cx="353376" cy="272472"/>
              <a:chOff x="1110" y="2656"/>
              <a:chExt cx="1549" cy="1351"/>
            </a:xfrm>
          </p:grpSpPr>
          <p:sp>
            <p:nvSpPr>
              <p:cNvPr id="20"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21"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22" name="AutoShape 20"/>
              <p:cNvSpPr>
                <a:spLocks noChangeArrowheads="1"/>
              </p:cNvSpPr>
              <p:nvPr/>
            </p:nvSpPr>
            <p:spPr bwMode="gray">
              <a:xfrm>
                <a:off x="1200" y="2736"/>
                <a:ext cx="1350" cy="1168"/>
              </a:xfrm>
              <a:prstGeom prst="hexagon">
                <a:avLst>
                  <a:gd name="adj" fmla="val 28896"/>
                  <a:gd name="vf" fmla="val 115470"/>
                </a:avLst>
              </a:prstGeom>
              <a:gradFill rotWithShape="1">
                <a:gsLst>
                  <a:gs pos="0">
                    <a:srgbClr val="EFB049">
                      <a:gamma/>
                      <a:shade val="46275"/>
                      <a:invGamma/>
                    </a:srgbClr>
                  </a:gs>
                  <a:gs pos="100000">
                    <a:srgbClr val="EFB049"/>
                  </a:gs>
                </a:gsLst>
                <a:lin ang="27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grpSp>
      </p:grpSp>
      <p:sp>
        <p:nvSpPr>
          <p:cNvPr id="23" name="Content Placeholder 2"/>
          <p:cNvSpPr txBox="1">
            <a:spLocks/>
          </p:cNvSpPr>
          <p:nvPr/>
        </p:nvSpPr>
        <p:spPr>
          <a:xfrm>
            <a:off x="457200" y="1076325"/>
            <a:ext cx="11430000" cy="52482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r>
              <a:rPr lang="en-US" sz="2800">
                <a:latin typeface="Cambria" panose="02040503050406030204" pitchFamily="18" charset="0"/>
              </a:rPr>
              <a:t>Pseudo class: được xác định bởi dấu hai chấm</a:t>
            </a:r>
          </a:p>
          <a:p>
            <a:pPr lvl="1">
              <a:buNone/>
            </a:pPr>
            <a:r>
              <a:rPr lang="en-US">
                <a:latin typeface="Cambria" panose="02040503050406030204" pitchFamily="18" charset="0"/>
              </a:rPr>
              <a:t> p:first-line { font-size: larger}</a:t>
            </a:r>
          </a:p>
          <a:p>
            <a:pPr lvl="1">
              <a:buNone/>
            </a:pPr>
            <a:r>
              <a:rPr lang="en-US">
                <a:latin typeface="Cambria" panose="02040503050406030204" pitchFamily="18" charset="0"/>
              </a:rPr>
              <a:t> p:first-letter { font-size:24px;color:orange}</a:t>
            </a:r>
          </a:p>
          <a:p>
            <a:pPr>
              <a:buFont typeface="Wingdings" panose="05000000000000000000" pitchFamily="2" charset="2"/>
              <a:buChar char="ü"/>
            </a:pPr>
            <a:r>
              <a:rPr lang="en-US" sz="2800">
                <a:latin typeface="Cambria" panose="02040503050406030204" pitchFamily="18" charset="0"/>
              </a:rPr>
              <a:t>Định dạng dựa vào trạng thái của liên kết, sự kiện chuột.</a:t>
            </a:r>
          </a:p>
          <a:p>
            <a:pPr>
              <a:buFont typeface="Wingdings" panose="05000000000000000000" pitchFamily="2" charset="2"/>
              <a:buChar char="ü"/>
            </a:pPr>
            <a:r>
              <a:rPr lang="en-US" sz="2800">
                <a:latin typeface="Cambria" panose="02040503050406030204" pitchFamily="18" charset="0"/>
              </a:rPr>
              <a:t>Có thể kết hợp với Selector khác.Thường được dùng với các </a:t>
            </a:r>
            <a:r>
              <a:rPr lang="en-US" sz="2800" smtClean="0">
                <a:latin typeface="Cambria" panose="02040503050406030204" pitchFamily="18" charset="0"/>
              </a:rPr>
              <a:t>link</a:t>
            </a:r>
            <a:endParaRPr lang="en-US" sz="2800">
              <a:latin typeface="Cambria" panose="02040503050406030204" pitchFamily="18" charset="0"/>
            </a:endParaRPr>
          </a:p>
        </p:txBody>
      </p:sp>
    </p:spTree>
    <p:extLst>
      <p:ext uri="{BB962C8B-B14F-4D97-AF65-F5344CB8AC3E}">
        <p14:creationId xmlns:p14="http://schemas.microsoft.com/office/powerpoint/2010/main" val="21306408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8" name="Google Shape;108;p3"/>
          <p:cNvSpPr txBox="1">
            <a:spLocks noGrp="1"/>
          </p:cNvSpPr>
          <p:nvPr>
            <p:ph type="ftr" idx="11"/>
          </p:nvPr>
        </p:nvSpPr>
        <p:spPr>
          <a:xfrm>
            <a:off x="728132" y="6429363"/>
            <a:ext cx="2370667" cy="26140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Khoa Hệ Thống Thông Tin</a:t>
            </a:r>
            <a:endParaRPr/>
          </a:p>
        </p:txBody>
      </p:sp>
      <p:sp>
        <p:nvSpPr>
          <p:cNvPr id="109" name="Google Shape;109;p3"/>
          <p:cNvSpPr txBox="1">
            <a:spLocks noGrp="1"/>
          </p:cNvSpPr>
          <p:nvPr>
            <p:ph type="sldNum" idx="12"/>
          </p:nvPr>
        </p:nvSpPr>
        <p:spPr>
          <a:xfrm>
            <a:off x="3098799" y="6377505"/>
            <a:ext cx="397933"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grpSp>
        <p:nvGrpSpPr>
          <p:cNvPr id="4" name="Group 3"/>
          <p:cNvGrpSpPr/>
          <p:nvPr/>
        </p:nvGrpSpPr>
        <p:grpSpPr>
          <a:xfrm>
            <a:off x="152400" y="482600"/>
            <a:ext cx="8534400" cy="508000"/>
            <a:chOff x="789624" y="1191463"/>
            <a:chExt cx="8534400" cy="508000"/>
          </a:xfrm>
        </p:grpSpPr>
        <p:sp>
          <p:nvSpPr>
            <p:cNvPr id="5" name="AutoShape 52"/>
            <p:cNvSpPr>
              <a:spLocks noChangeArrowheads="1"/>
            </p:cNvSpPr>
            <p:nvPr/>
          </p:nvSpPr>
          <p:spPr bwMode="gray">
            <a:xfrm>
              <a:off x="990600" y="1191463"/>
              <a:ext cx="8333424" cy="508000"/>
            </a:xfrm>
            <a:prstGeom prst="roundRect">
              <a:avLst>
                <a:gd name="adj" fmla="val 50000"/>
              </a:avLst>
            </a:prstGeom>
            <a:noFill/>
            <a:ln w="28575" algn="ctr">
              <a:solidFill>
                <a:srgbClr val="C0C0C0"/>
              </a:solidFill>
              <a:round/>
              <a:headEnd/>
              <a:tailEnd/>
            </a:ln>
            <a:effectLst/>
            <a:extLst>
              <a:ext uri="{909E8E84-426E-40DD-AFC4-6F175D3DCCD1}">
                <a14:hiddenFill xmlns:a14="http://schemas.microsoft.com/office/drawing/2010/main">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a:lnSpc>
                  <a:spcPct val="80000"/>
                </a:lnSpc>
              </a:pPr>
              <a:r>
                <a:rPr lang="en-US" sz="2800" b="1" dirty="0">
                  <a:latin typeface="Cambria" panose="02040503050406030204" pitchFamily="18" charset="0"/>
                </a:rPr>
                <a:t>Pseudo Class &amp; Element</a:t>
              </a:r>
            </a:p>
          </p:txBody>
        </p:sp>
        <p:grpSp>
          <p:nvGrpSpPr>
            <p:cNvPr id="6" name="Group 17"/>
            <p:cNvGrpSpPr>
              <a:grpSpLocks/>
            </p:cNvGrpSpPr>
            <p:nvPr/>
          </p:nvGrpSpPr>
          <p:grpSpPr bwMode="auto">
            <a:xfrm>
              <a:off x="789624" y="1295400"/>
              <a:ext cx="353376" cy="272472"/>
              <a:chOff x="1110" y="2656"/>
              <a:chExt cx="1549" cy="1351"/>
            </a:xfrm>
          </p:grpSpPr>
          <p:sp>
            <p:nvSpPr>
              <p:cNvPr id="7"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8"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9" name="AutoShape 20"/>
              <p:cNvSpPr>
                <a:spLocks noChangeArrowheads="1"/>
              </p:cNvSpPr>
              <p:nvPr/>
            </p:nvSpPr>
            <p:spPr bwMode="gray">
              <a:xfrm>
                <a:off x="1200" y="2736"/>
                <a:ext cx="1350" cy="1168"/>
              </a:xfrm>
              <a:prstGeom prst="hexagon">
                <a:avLst>
                  <a:gd name="adj" fmla="val 28896"/>
                  <a:gd name="vf" fmla="val 115470"/>
                </a:avLst>
              </a:prstGeom>
              <a:gradFill rotWithShape="1">
                <a:gsLst>
                  <a:gs pos="0">
                    <a:srgbClr val="EFB049">
                      <a:gamma/>
                      <a:shade val="46275"/>
                      <a:invGamma/>
                    </a:srgbClr>
                  </a:gs>
                  <a:gs pos="100000">
                    <a:srgbClr val="EFB049"/>
                  </a:gs>
                </a:gsLst>
                <a:lin ang="27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grpSp>
      </p:grpSp>
      <p:sp>
        <p:nvSpPr>
          <p:cNvPr id="10" name="Content Placeholder 2"/>
          <p:cNvSpPr txBox="1">
            <a:spLocks/>
          </p:cNvSpPr>
          <p:nvPr/>
        </p:nvSpPr>
        <p:spPr>
          <a:xfrm>
            <a:off x="457200" y="1076325"/>
            <a:ext cx="11430000" cy="52482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b="1" smtClean="0">
                <a:latin typeface="Cambria" panose="02040503050406030204" pitchFamily="18" charset="0"/>
              </a:rPr>
              <a:t>a:link</a:t>
            </a:r>
          </a:p>
          <a:p>
            <a:pPr marL="457200" lvl="1" indent="0">
              <a:buNone/>
            </a:pPr>
            <a:r>
              <a:rPr lang="en-US" smtClean="0">
                <a:latin typeface="Cambria" panose="02040503050406030204" pitchFamily="18" charset="0"/>
              </a:rPr>
              <a:t>Liên kết mới mà chưa nhấn chuột vào link</a:t>
            </a:r>
            <a:endParaRPr lang="en-US">
              <a:latin typeface="Cambria" panose="02040503050406030204" pitchFamily="18" charset="0"/>
            </a:endParaRPr>
          </a:p>
          <a:p>
            <a:pPr lvl="1"/>
            <a:r>
              <a:rPr lang="en-US" b="1" smtClean="0">
                <a:latin typeface="Cambria" panose="02040503050406030204" pitchFamily="18" charset="0"/>
              </a:rPr>
              <a:t>a:visited</a:t>
            </a:r>
          </a:p>
          <a:p>
            <a:pPr marL="457200" lvl="1" indent="0">
              <a:buNone/>
            </a:pPr>
            <a:r>
              <a:rPr lang="en-US" smtClean="0">
                <a:latin typeface="Cambria" panose="02040503050406030204" pitchFamily="18" charset="0"/>
              </a:rPr>
              <a:t>Liên kết đã nhấn chuột vào link</a:t>
            </a:r>
            <a:endParaRPr lang="en-US">
              <a:latin typeface="Cambria" panose="02040503050406030204" pitchFamily="18" charset="0"/>
            </a:endParaRPr>
          </a:p>
          <a:p>
            <a:pPr lvl="1"/>
            <a:r>
              <a:rPr lang="en-US" b="1" smtClean="0">
                <a:latin typeface="Cambria" panose="02040503050406030204" pitchFamily="18" charset="0"/>
              </a:rPr>
              <a:t>a:hover</a:t>
            </a:r>
          </a:p>
          <a:p>
            <a:pPr marL="457200" lvl="1" indent="0">
              <a:buNone/>
            </a:pPr>
            <a:r>
              <a:rPr lang="en-US" smtClean="0">
                <a:latin typeface="Cambria" panose="02040503050406030204" pitchFamily="18" charset="0"/>
              </a:rPr>
              <a:t>Liên kết khi di chuyển chuột vào link</a:t>
            </a:r>
            <a:endParaRPr lang="en-US">
              <a:latin typeface="Cambria" panose="02040503050406030204" pitchFamily="18" charset="0"/>
            </a:endParaRPr>
          </a:p>
          <a:p>
            <a:pPr lvl="1"/>
            <a:r>
              <a:rPr lang="en-US" b="1" smtClean="0">
                <a:latin typeface="Cambria" panose="02040503050406030204" pitchFamily="18" charset="0"/>
              </a:rPr>
              <a:t>a:active</a:t>
            </a:r>
          </a:p>
          <a:p>
            <a:pPr marL="457200" lvl="1" indent="0">
              <a:buNone/>
            </a:pPr>
            <a:r>
              <a:rPr lang="en-US" smtClean="0">
                <a:latin typeface="Cambria" panose="02040503050406030204" pitchFamily="18" charset="0"/>
              </a:rPr>
              <a:t>Liên kết khi nhấn chuột vào link mà chưa nhà chuột</a:t>
            </a:r>
            <a:endParaRPr lang="vi-VN">
              <a:latin typeface="Cambria" panose="02040503050406030204" pitchFamily="18" charset="0"/>
            </a:endParaRPr>
          </a:p>
        </p:txBody>
      </p:sp>
    </p:spTree>
    <p:extLst>
      <p:ext uri="{BB962C8B-B14F-4D97-AF65-F5344CB8AC3E}">
        <p14:creationId xmlns:p14="http://schemas.microsoft.com/office/powerpoint/2010/main" val="7976567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8" name="Google Shape;108;p3"/>
          <p:cNvSpPr txBox="1">
            <a:spLocks noGrp="1"/>
          </p:cNvSpPr>
          <p:nvPr>
            <p:ph type="ftr" idx="11"/>
          </p:nvPr>
        </p:nvSpPr>
        <p:spPr>
          <a:xfrm>
            <a:off x="728132" y="6429363"/>
            <a:ext cx="2370667" cy="26140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Khoa Hệ Thống Thông Tin</a:t>
            </a:r>
            <a:endParaRPr/>
          </a:p>
        </p:txBody>
      </p:sp>
      <p:sp>
        <p:nvSpPr>
          <p:cNvPr id="109" name="Google Shape;109;p3"/>
          <p:cNvSpPr txBox="1">
            <a:spLocks noGrp="1"/>
          </p:cNvSpPr>
          <p:nvPr>
            <p:ph type="sldNum" idx="12"/>
          </p:nvPr>
        </p:nvSpPr>
        <p:spPr>
          <a:xfrm>
            <a:off x="3098799" y="6377505"/>
            <a:ext cx="397933"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4" name="Picture 3"/>
          <p:cNvPicPr/>
          <p:nvPr/>
        </p:nvPicPr>
        <p:blipFill>
          <a:blip r:embed="rId3"/>
          <a:stretch>
            <a:fillRect/>
          </a:stretch>
        </p:blipFill>
        <p:spPr>
          <a:xfrm>
            <a:off x="3297765" y="1079471"/>
            <a:ext cx="4983350" cy="1328878"/>
          </a:xfrm>
          <a:prstGeom prst="rect">
            <a:avLst/>
          </a:prstGeom>
        </p:spPr>
      </p:pic>
      <p:grpSp>
        <p:nvGrpSpPr>
          <p:cNvPr id="5" name="Group 4"/>
          <p:cNvGrpSpPr/>
          <p:nvPr/>
        </p:nvGrpSpPr>
        <p:grpSpPr>
          <a:xfrm>
            <a:off x="152400" y="482600"/>
            <a:ext cx="8534400" cy="508000"/>
            <a:chOff x="789624" y="1191463"/>
            <a:chExt cx="8534400" cy="508000"/>
          </a:xfrm>
        </p:grpSpPr>
        <p:sp>
          <p:nvSpPr>
            <p:cNvPr id="6" name="AutoShape 52"/>
            <p:cNvSpPr>
              <a:spLocks noChangeArrowheads="1"/>
            </p:cNvSpPr>
            <p:nvPr/>
          </p:nvSpPr>
          <p:spPr bwMode="gray">
            <a:xfrm>
              <a:off x="990600" y="1191463"/>
              <a:ext cx="8333424" cy="508000"/>
            </a:xfrm>
            <a:prstGeom prst="roundRect">
              <a:avLst>
                <a:gd name="adj" fmla="val 50000"/>
              </a:avLst>
            </a:prstGeom>
            <a:noFill/>
            <a:ln w="28575" algn="ctr">
              <a:solidFill>
                <a:srgbClr val="C0C0C0"/>
              </a:solidFill>
              <a:round/>
              <a:headEnd/>
              <a:tailEnd/>
            </a:ln>
            <a:effectLst/>
            <a:extLst>
              <a:ext uri="{909E8E84-426E-40DD-AFC4-6F175D3DCCD1}">
                <a14:hiddenFill xmlns:a14="http://schemas.microsoft.com/office/drawing/2010/main">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a:lnSpc>
                  <a:spcPct val="80000"/>
                </a:lnSpc>
              </a:pPr>
              <a:r>
                <a:rPr lang="en-US" sz="2800" b="1" dirty="0">
                  <a:latin typeface="Cambria" panose="02040503050406030204" pitchFamily="18" charset="0"/>
                </a:rPr>
                <a:t>Pseudo Class &amp; Element</a:t>
              </a:r>
            </a:p>
          </p:txBody>
        </p:sp>
        <p:grpSp>
          <p:nvGrpSpPr>
            <p:cNvPr id="7" name="Group 17"/>
            <p:cNvGrpSpPr>
              <a:grpSpLocks/>
            </p:cNvGrpSpPr>
            <p:nvPr/>
          </p:nvGrpSpPr>
          <p:grpSpPr bwMode="auto">
            <a:xfrm>
              <a:off x="789624" y="1295400"/>
              <a:ext cx="353376" cy="272472"/>
              <a:chOff x="1110" y="2656"/>
              <a:chExt cx="1549" cy="1351"/>
            </a:xfrm>
          </p:grpSpPr>
          <p:sp>
            <p:nvSpPr>
              <p:cNvPr id="8"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9"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10" name="AutoShape 20"/>
              <p:cNvSpPr>
                <a:spLocks noChangeArrowheads="1"/>
              </p:cNvSpPr>
              <p:nvPr/>
            </p:nvSpPr>
            <p:spPr bwMode="gray">
              <a:xfrm>
                <a:off x="1200" y="2736"/>
                <a:ext cx="1350" cy="1168"/>
              </a:xfrm>
              <a:prstGeom prst="hexagon">
                <a:avLst>
                  <a:gd name="adj" fmla="val 28896"/>
                  <a:gd name="vf" fmla="val 115470"/>
                </a:avLst>
              </a:prstGeom>
              <a:gradFill rotWithShape="1">
                <a:gsLst>
                  <a:gs pos="0">
                    <a:srgbClr val="EFB049">
                      <a:gamma/>
                      <a:shade val="46275"/>
                      <a:invGamma/>
                    </a:srgbClr>
                  </a:gs>
                  <a:gs pos="100000">
                    <a:srgbClr val="EFB049"/>
                  </a:gs>
                </a:gsLst>
                <a:lin ang="27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grpSp>
      </p:grpSp>
      <p:sp>
        <p:nvSpPr>
          <p:cNvPr id="2" name="Rectangle 1"/>
          <p:cNvSpPr/>
          <p:nvPr/>
        </p:nvSpPr>
        <p:spPr>
          <a:xfrm>
            <a:off x="250421" y="2420989"/>
            <a:ext cx="11398520" cy="3970318"/>
          </a:xfrm>
          <a:prstGeom prst="rect">
            <a:avLst/>
          </a:prstGeom>
        </p:spPr>
        <p:txBody>
          <a:bodyPr wrap="square">
            <a:spAutoFit/>
          </a:bodyPr>
          <a:lstStyle/>
          <a:p>
            <a:pPr marL="228600"/>
            <a:r>
              <a:rPr lang="en-US" sz="2800" smtClean="0">
                <a:latin typeface="Times New Roman" panose="02020603050405020304" pitchFamily="18" charset="0"/>
                <a:ea typeface="Times New Roman" panose="02020603050405020304" pitchFamily="18" charset="0"/>
              </a:rPr>
              <a:t>Yêu </a:t>
            </a:r>
            <a:r>
              <a:rPr lang="en-US" sz="2800">
                <a:latin typeface="Times New Roman" panose="02020603050405020304" pitchFamily="18" charset="0"/>
                <a:ea typeface="Times New Roman" panose="02020603050405020304" pitchFamily="18" charset="0"/>
              </a:rPr>
              <a:t>cầu tách cấu trúc của table ra làm 3 phần rõ rệt: thead, tbody, tfoot</a:t>
            </a:r>
          </a:p>
          <a:p>
            <a:pPr marL="685800" indent="-457200">
              <a:buFont typeface="Arial" panose="020B0604020202020204" pitchFamily="34" charset="0"/>
              <a:buChar char="•"/>
            </a:pPr>
            <a:r>
              <a:rPr lang="en-US" sz="2800">
                <a:latin typeface="Times New Roman" panose="02020603050405020304" pitchFamily="18" charset="0"/>
                <a:ea typeface="Times New Roman" panose="02020603050405020304" pitchFamily="18" charset="0"/>
              </a:rPr>
              <a:t>thead là dòng tiêu đề</a:t>
            </a:r>
          </a:p>
          <a:p>
            <a:pPr marL="685800" indent="-457200">
              <a:buFont typeface="Arial" panose="020B0604020202020204" pitchFamily="34" charset="0"/>
              <a:buChar char="•"/>
            </a:pPr>
            <a:r>
              <a:rPr lang="en-US" sz="2800">
                <a:latin typeface="Times New Roman" panose="02020603050405020304" pitchFamily="18" charset="0"/>
                <a:ea typeface="Times New Roman" panose="02020603050405020304" pitchFamily="18" charset="0"/>
              </a:rPr>
              <a:t>tbody là 5 dòng dữ liệu</a:t>
            </a:r>
          </a:p>
          <a:p>
            <a:pPr marL="685800" indent="-457200">
              <a:buFont typeface="Arial" panose="020B0604020202020204" pitchFamily="34" charset="0"/>
              <a:buChar char="•"/>
            </a:pPr>
            <a:r>
              <a:rPr lang="en-US" sz="2800">
                <a:latin typeface="Times New Roman" panose="02020603050405020304" pitchFamily="18" charset="0"/>
                <a:ea typeface="Times New Roman" panose="02020603050405020304" pitchFamily="18" charset="0"/>
              </a:rPr>
              <a:t>tfoot là dòng cuối cùng</a:t>
            </a:r>
          </a:p>
          <a:p>
            <a:pPr marL="228600"/>
            <a:r>
              <a:rPr lang="en-US" sz="2800">
                <a:latin typeface="Times New Roman" panose="02020603050405020304" pitchFamily="18" charset="0"/>
                <a:ea typeface="Times New Roman" panose="02020603050405020304" pitchFamily="18" charset="0"/>
              </a:rPr>
              <a:t>Định dạng CSS như trên.</a:t>
            </a:r>
          </a:p>
          <a:p>
            <a:pPr marL="685800" indent="-457200" algn="just">
              <a:buFont typeface="Arial" panose="020B0604020202020204" pitchFamily="34" charset="0"/>
              <a:buChar char="•"/>
            </a:pPr>
            <a:r>
              <a:rPr lang="en-US" sz="2800">
                <a:latin typeface="Times New Roman" panose="02020603050405020304" pitchFamily="18" charset="0"/>
                <a:ea typeface="Times New Roman" panose="02020603050405020304" pitchFamily="18" charset="0"/>
              </a:rPr>
              <a:t>Đồng thời lưu ý dòng lẻ tô màu whitesmoke, dòng chẵn tô màu pink (và phải tự động tô màu, khi có thêm dòng mới nó phải tự động nhận dạng đâu là dòng chẵn đâu là dòng lẻ để tô nền). Di chuyển chuột vào dòng nào thì dòng đó tô nền vàng và con trỏ chuột có hình ngón trỏ tay.</a:t>
            </a:r>
          </a:p>
        </p:txBody>
      </p:sp>
    </p:spTree>
    <p:extLst>
      <p:ext uri="{BB962C8B-B14F-4D97-AF65-F5344CB8AC3E}">
        <p14:creationId xmlns:p14="http://schemas.microsoft.com/office/powerpoint/2010/main" val="397519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8" name="Google Shape;108;p3"/>
          <p:cNvSpPr txBox="1">
            <a:spLocks noGrp="1"/>
          </p:cNvSpPr>
          <p:nvPr>
            <p:ph type="ftr" idx="11"/>
          </p:nvPr>
        </p:nvSpPr>
        <p:spPr>
          <a:xfrm>
            <a:off x="728132" y="6429363"/>
            <a:ext cx="2370667" cy="26140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Khoa Hệ Thống Thông Tin</a:t>
            </a:r>
            <a:endParaRPr/>
          </a:p>
        </p:txBody>
      </p:sp>
      <p:sp>
        <p:nvSpPr>
          <p:cNvPr id="109" name="Google Shape;109;p3"/>
          <p:cNvSpPr txBox="1">
            <a:spLocks noGrp="1"/>
          </p:cNvSpPr>
          <p:nvPr>
            <p:ph type="sldNum" idx="12"/>
          </p:nvPr>
        </p:nvSpPr>
        <p:spPr>
          <a:xfrm>
            <a:off x="3098799" y="6377505"/>
            <a:ext cx="397933"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grpSp>
        <p:nvGrpSpPr>
          <p:cNvPr id="5" name="Group 4"/>
          <p:cNvGrpSpPr/>
          <p:nvPr/>
        </p:nvGrpSpPr>
        <p:grpSpPr>
          <a:xfrm>
            <a:off x="152400" y="340941"/>
            <a:ext cx="6184006" cy="508000"/>
            <a:chOff x="789624" y="1191463"/>
            <a:chExt cx="6184006" cy="508000"/>
          </a:xfrm>
        </p:grpSpPr>
        <p:sp>
          <p:nvSpPr>
            <p:cNvPr id="6" name="AutoShape 52"/>
            <p:cNvSpPr>
              <a:spLocks noChangeArrowheads="1"/>
            </p:cNvSpPr>
            <p:nvPr/>
          </p:nvSpPr>
          <p:spPr bwMode="gray">
            <a:xfrm>
              <a:off x="990600" y="1191463"/>
              <a:ext cx="5983030" cy="508000"/>
            </a:xfrm>
            <a:prstGeom prst="roundRect">
              <a:avLst>
                <a:gd name="adj" fmla="val 50000"/>
              </a:avLst>
            </a:prstGeom>
            <a:noFill/>
            <a:ln w="28575" algn="ctr">
              <a:solidFill>
                <a:srgbClr val="C0C0C0"/>
              </a:solidFill>
              <a:round/>
              <a:headEnd/>
              <a:tailEnd/>
            </a:ln>
            <a:effectLst/>
            <a:extLst>
              <a:ext uri="{909E8E84-426E-40DD-AFC4-6F175D3DCCD1}">
                <a14:hiddenFill xmlns:a14="http://schemas.microsoft.com/office/drawing/2010/main">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a:lnSpc>
                  <a:spcPct val="80000"/>
                </a:lnSpc>
              </a:pPr>
              <a:r>
                <a:rPr lang="en-US" sz="2800" b="1" dirty="0">
                  <a:latin typeface="Cambria" panose="02040503050406030204" pitchFamily="18" charset="0"/>
                </a:rPr>
                <a:t>Pseudo Class &amp; Element</a:t>
              </a:r>
            </a:p>
          </p:txBody>
        </p:sp>
        <p:grpSp>
          <p:nvGrpSpPr>
            <p:cNvPr id="7" name="Group 17"/>
            <p:cNvGrpSpPr>
              <a:grpSpLocks/>
            </p:cNvGrpSpPr>
            <p:nvPr/>
          </p:nvGrpSpPr>
          <p:grpSpPr bwMode="auto">
            <a:xfrm>
              <a:off x="789624" y="1295400"/>
              <a:ext cx="353376" cy="272472"/>
              <a:chOff x="1110" y="2656"/>
              <a:chExt cx="1549" cy="1351"/>
            </a:xfrm>
          </p:grpSpPr>
          <p:sp>
            <p:nvSpPr>
              <p:cNvPr id="8"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9"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10" name="AutoShape 20"/>
              <p:cNvSpPr>
                <a:spLocks noChangeArrowheads="1"/>
              </p:cNvSpPr>
              <p:nvPr/>
            </p:nvSpPr>
            <p:spPr bwMode="gray">
              <a:xfrm>
                <a:off x="1200" y="2736"/>
                <a:ext cx="1350" cy="1168"/>
              </a:xfrm>
              <a:prstGeom prst="hexagon">
                <a:avLst>
                  <a:gd name="adj" fmla="val 28896"/>
                  <a:gd name="vf" fmla="val 115470"/>
                </a:avLst>
              </a:prstGeom>
              <a:gradFill rotWithShape="1">
                <a:gsLst>
                  <a:gs pos="0">
                    <a:srgbClr val="EFB049">
                      <a:gamma/>
                      <a:shade val="46275"/>
                      <a:invGamma/>
                    </a:srgbClr>
                  </a:gs>
                  <a:gs pos="100000">
                    <a:srgbClr val="EFB049"/>
                  </a:gs>
                </a:gsLst>
                <a:lin ang="27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grpSp>
      </p:grpSp>
      <p:sp>
        <p:nvSpPr>
          <p:cNvPr id="3" name="Rectangle 2"/>
          <p:cNvSpPr/>
          <p:nvPr/>
        </p:nvSpPr>
        <p:spPr>
          <a:xfrm>
            <a:off x="480910" y="848941"/>
            <a:ext cx="9719138" cy="5647700"/>
          </a:xfrm>
          <a:prstGeom prst="rect">
            <a:avLst/>
          </a:prstGeom>
        </p:spPr>
        <p:txBody>
          <a:bodyPr wrap="square">
            <a:spAutoFit/>
          </a:bodyPr>
          <a:lstStyle/>
          <a:p>
            <a:r>
              <a:rPr lang="en-US" sz="1900">
                <a:solidFill>
                  <a:srgbClr val="0000FF"/>
                </a:solidFill>
                <a:latin typeface="Consolas" panose="020B0609020204030204" pitchFamily="49" charset="0"/>
                <a:ea typeface="Times New Roman" panose="02020603050405020304" pitchFamily="18" charset="0"/>
                <a:cs typeface="Consolas" panose="020B0609020204030204" pitchFamily="49" charset="0"/>
              </a:rPr>
              <a:t>&lt;</a:t>
            </a:r>
            <a:r>
              <a:rPr lang="en-US" sz="1900">
                <a:solidFill>
                  <a:srgbClr val="800000"/>
                </a:solidFill>
                <a:latin typeface="Consolas" panose="020B0609020204030204" pitchFamily="49" charset="0"/>
                <a:ea typeface="Times New Roman" panose="02020603050405020304" pitchFamily="18" charset="0"/>
                <a:cs typeface="Consolas" panose="020B0609020204030204" pitchFamily="49" charset="0"/>
              </a:rPr>
              <a:t>style</a:t>
            </a:r>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FF0000"/>
                </a:solidFill>
                <a:latin typeface="Consolas" panose="020B0609020204030204" pitchFamily="49" charset="0"/>
                <a:ea typeface="Times New Roman" panose="02020603050405020304" pitchFamily="18" charset="0"/>
                <a:cs typeface="Consolas" panose="020B0609020204030204" pitchFamily="49" charset="0"/>
              </a:rPr>
              <a:t>type</a:t>
            </a:r>
            <a:r>
              <a:rPr lang="en-US" sz="1900">
                <a:solidFill>
                  <a:srgbClr val="0000FF"/>
                </a:solidFill>
                <a:latin typeface="Consolas" panose="020B0609020204030204" pitchFamily="49" charset="0"/>
                <a:ea typeface="Times New Roman" panose="02020603050405020304" pitchFamily="18" charset="0"/>
                <a:cs typeface="Consolas" panose="020B0609020204030204" pitchFamily="49" charset="0"/>
              </a:rPr>
              <a:t>="text/css"&gt;</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800000"/>
                </a:solidFill>
                <a:latin typeface="Consolas" panose="020B0609020204030204" pitchFamily="49" charset="0"/>
                <a:ea typeface="Times New Roman" panose="02020603050405020304" pitchFamily="18" charset="0"/>
                <a:cs typeface="Consolas" panose="020B0609020204030204" pitchFamily="49" charset="0"/>
              </a:rPr>
              <a:t>thead</a:t>
            </a:r>
            <a:r>
              <a:rPr lang="en-US" sz="1900">
                <a:latin typeface="Consolas" panose="020B0609020204030204" pitchFamily="49" charset="0"/>
                <a:ea typeface="Times New Roman" panose="02020603050405020304" pitchFamily="18" charset="0"/>
                <a:cs typeface="Consolas" panose="020B0609020204030204" pitchFamily="49" charset="0"/>
              </a:rPr>
              <a:t>,</a:t>
            </a:r>
            <a:r>
              <a:rPr lang="en-US" sz="1900">
                <a:solidFill>
                  <a:srgbClr val="800000"/>
                </a:solidFill>
                <a:latin typeface="Consolas" panose="020B0609020204030204" pitchFamily="49" charset="0"/>
                <a:ea typeface="Times New Roman" panose="02020603050405020304" pitchFamily="18" charset="0"/>
                <a:cs typeface="Consolas" panose="020B0609020204030204" pitchFamily="49" charset="0"/>
              </a:rPr>
              <a:t>tfoot</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FF0000"/>
                </a:solidFill>
                <a:latin typeface="Consolas" panose="020B0609020204030204" pitchFamily="49" charset="0"/>
                <a:ea typeface="Times New Roman" panose="02020603050405020304" pitchFamily="18" charset="0"/>
                <a:cs typeface="Consolas" panose="020B0609020204030204" pitchFamily="49" charset="0"/>
              </a:rPr>
              <a:t>background-color</a:t>
            </a:r>
            <a:r>
              <a:rPr lang="en-US" sz="1900">
                <a:latin typeface="Consolas" panose="020B0609020204030204" pitchFamily="49" charset="0"/>
                <a:ea typeface="Times New Roman" panose="02020603050405020304" pitchFamily="18" charset="0"/>
                <a:cs typeface="Consolas" panose="020B0609020204030204" pitchFamily="49" charset="0"/>
              </a:rPr>
              <a:t>:</a:t>
            </a:r>
            <a:r>
              <a:rPr lang="en-US" sz="1900">
                <a:solidFill>
                  <a:srgbClr val="0000FF"/>
                </a:solidFill>
                <a:latin typeface="Consolas" panose="020B0609020204030204" pitchFamily="49" charset="0"/>
                <a:ea typeface="Times New Roman" panose="02020603050405020304" pitchFamily="18" charset="0"/>
                <a:cs typeface="Consolas" panose="020B0609020204030204" pitchFamily="49" charset="0"/>
              </a:rPr>
              <a:t>blue</a:t>
            </a:r>
            <a:r>
              <a:rPr lang="en-US" sz="1900">
                <a:latin typeface="Consolas" panose="020B0609020204030204" pitchFamily="49" charset="0"/>
                <a:ea typeface="Times New Roman" panose="02020603050405020304" pitchFamily="18" charset="0"/>
                <a:cs typeface="Consolas" panose="020B0609020204030204" pitchFamily="49" charset="0"/>
              </a:rPr>
              <a:t>;</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FF0000"/>
                </a:solidFill>
                <a:latin typeface="Consolas" panose="020B0609020204030204" pitchFamily="49" charset="0"/>
                <a:ea typeface="Times New Roman" panose="02020603050405020304" pitchFamily="18" charset="0"/>
                <a:cs typeface="Consolas" panose="020B0609020204030204" pitchFamily="49" charset="0"/>
              </a:rPr>
              <a:t>color</a:t>
            </a:r>
            <a:r>
              <a:rPr lang="en-US" sz="1900">
                <a:latin typeface="Consolas" panose="020B0609020204030204" pitchFamily="49" charset="0"/>
                <a:ea typeface="Times New Roman" panose="02020603050405020304" pitchFamily="18" charset="0"/>
                <a:cs typeface="Consolas" panose="020B0609020204030204" pitchFamily="49" charset="0"/>
              </a:rPr>
              <a:t>:</a:t>
            </a:r>
            <a:r>
              <a:rPr lang="en-US" sz="1900">
                <a:solidFill>
                  <a:srgbClr val="0000FF"/>
                </a:solidFill>
                <a:latin typeface="Consolas" panose="020B0609020204030204" pitchFamily="49" charset="0"/>
                <a:ea typeface="Times New Roman" panose="02020603050405020304" pitchFamily="18" charset="0"/>
                <a:cs typeface="Consolas" panose="020B0609020204030204" pitchFamily="49" charset="0"/>
              </a:rPr>
              <a:t>white</a:t>
            </a:r>
            <a:r>
              <a:rPr lang="en-US" sz="1900">
                <a:latin typeface="Consolas" panose="020B0609020204030204" pitchFamily="49" charset="0"/>
                <a:ea typeface="Times New Roman" panose="02020603050405020304" pitchFamily="18" charset="0"/>
                <a:cs typeface="Consolas" panose="020B0609020204030204" pitchFamily="49" charset="0"/>
              </a:rPr>
              <a:t>;</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800000"/>
                </a:solidFill>
                <a:latin typeface="Consolas" panose="020B0609020204030204" pitchFamily="49" charset="0"/>
                <a:ea typeface="Times New Roman" panose="02020603050405020304" pitchFamily="18" charset="0"/>
                <a:cs typeface="Consolas" panose="020B0609020204030204" pitchFamily="49" charset="0"/>
              </a:rPr>
              <a:t>tbody</a:t>
            </a:r>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800000"/>
                </a:solidFill>
                <a:latin typeface="Consolas" panose="020B0609020204030204" pitchFamily="49" charset="0"/>
                <a:ea typeface="Times New Roman" panose="02020603050405020304" pitchFamily="18" charset="0"/>
                <a:cs typeface="Consolas" panose="020B0609020204030204" pitchFamily="49" charset="0"/>
              </a:rPr>
              <a:t>tr:nth-child(2n+1)</a:t>
            </a:r>
            <a:r>
              <a:rPr lang="en-US" sz="1900">
                <a:latin typeface="Consolas" panose="020B0609020204030204" pitchFamily="49" charset="0"/>
                <a:ea typeface="Times New Roman" panose="02020603050405020304" pitchFamily="18" charset="0"/>
                <a:cs typeface="Consolas" panose="020B0609020204030204" pitchFamily="49" charset="0"/>
              </a:rPr>
              <a:t> </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FF0000"/>
                </a:solidFill>
                <a:latin typeface="Consolas" panose="020B0609020204030204" pitchFamily="49" charset="0"/>
                <a:ea typeface="Times New Roman" panose="02020603050405020304" pitchFamily="18" charset="0"/>
                <a:cs typeface="Consolas" panose="020B0609020204030204" pitchFamily="49" charset="0"/>
              </a:rPr>
              <a:t>background-color</a:t>
            </a:r>
            <a:r>
              <a:rPr lang="en-US" sz="1900">
                <a:latin typeface="Consolas" panose="020B0609020204030204" pitchFamily="49" charset="0"/>
                <a:ea typeface="Times New Roman" panose="02020603050405020304" pitchFamily="18" charset="0"/>
                <a:cs typeface="Consolas" panose="020B0609020204030204" pitchFamily="49" charset="0"/>
              </a:rPr>
              <a:t>:</a:t>
            </a:r>
            <a:r>
              <a:rPr lang="en-US" sz="1900">
                <a:solidFill>
                  <a:srgbClr val="0000FF"/>
                </a:solidFill>
                <a:latin typeface="Consolas" panose="020B0609020204030204" pitchFamily="49" charset="0"/>
                <a:ea typeface="Times New Roman" panose="02020603050405020304" pitchFamily="18" charset="0"/>
                <a:cs typeface="Consolas" panose="020B0609020204030204" pitchFamily="49" charset="0"/>
              </a:rPr>
              <a:t>whitesmoke</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800000"/>
                </a:solidFill>
                <a:latin typeface="Consolas" panose="020B0609020204030204" pitchFamily="49" charset="0"/>
                <a:ea typeface="Times New Roman" panose="02020603050405020304" pitchFamily="18" charset="0"/>
                <a:cs typeface="Consolas" panose="020B0609020204030204" pitchFamily="49" charset="0"/>
              </a:rPr>
              <a:t>tbody</a:t>
            </a:r>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800000"/>
                </a:solidFill>
                <a:latin typeface="Consolas" panose="020B0609020204030204" pitchFamily="49" charset="0"/>
                <a:ea typeface="Times New Roman" panose="02020603050405020304" pitchFamily="18" charset="0"/>
                <a:cs typeface="Consolas" panose="020B0609020204030204" pitchFamily="49" charset="0"/>
              </a:rPr>
              <a:t>tr:nth-child(2n)</a:t>
            </a:r>
            <a:r>
              <a:rPr lang="en-US" sz="1900">
                <a:latin typeface="Consolas" panose="020B0609020204030204" pitchFamily="49" charset="0"/>
                <a:ea typeface="Times New Roman" panose="02020603050405020304" pitchFamily="18" charset="0"/>
                <a:cs typeface="Consolas" panose="020B0609020204030204" pitchFamily="49" charset="0"/>
              </a:rPr>
              <a:t> {</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FF0000"/>
                </a:solidFill>
                <a:latin typeface="Consolas" panose="020B0609020204030204" pitchFamily="49" charset="0"/>
                <a:ea typeface="Times New Roman" panose="02020603050405020304" pitchFamily="18" charset="0"/>
                <a:cs typeface="Consolas" panose="020B0609020204030204" pitchFamily="49" charset="0"/>
              </a:rPr>
              <a:t>background-color</a:t>
            </a:r>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0000FF"/>
                </a:solidFill>
                <a:latin typeface="Consolas" panose="020B0609020204030204" pitchFamily="49" charset="0"/>
                <a:ea typeface="Times New Roman" panose="02020603050405020304" pitchFamily="18" charset="0"/>
                <a:cs typeface="Consolas" panose="020B0609020204030204" pitchFamily="49" charset="0"/>
              </a:rPr>
              <a:t>pink</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800000"/>
                </a:solidFill>
                <a:latin typeface="Consolas" panose="020B0609020204030204" pitchFamily="49" charset="0"/>
                <a:ea typeface="Times New Roman" panose="02020603050405020304" pitchFamily="18" charset="0"/>
                <a:cs typeface="Consolas" panose="020B0609020204030204" pitchFamily="49" charset="0"/>
              </a:rPr>
              <a:t>tbody</a:t>
            </a:r>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800000"/>
                </a:solidFill>
                <a:latin typeface="Consolas" panose="020B0609020204030204" pitchFamily="49" charset="0"/>
                <a:ea typeface="Times New Roman" panose="02020603050405020304" pitchFamily="18" charset="0"/>
                <a:cs typeface="Consolas" panose="020B0609020204030204" pitchFamily="49" charset="0"/>
              </a:rPr>
              <a:t>tr:hover</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FF0000"/>
                </a:solidFill>
                <a:latin typeface="Consolas" panose="020B0609020204030204" pitchFamily="49" charset="0"/>
                <a:ea typeface="Times New Roman" panose="02020603050405020304" pitchFamily="18" charset="0"/>
                <a:cs typeface="Consolas" panose="020B0609020204030204" pitchFamily="49" charset="0"/>
              </a:rPr>
              <a:t>background-color</a:t>
            </a:r>
            <a:r>
              <a:rPr lang="en-US" sz="1900">
                <a:latin typeface="Consolas" panose="020B0609020204030204" pitchFamily="49" charset="0"/>
                <a:ea typeface="Times New Roman" panose="02020603050405020304" pitchFamily="18" charset="0"/>
                <a:cs typeface="Consolas" panose="020B0609020204030204" pitchFamily="49" charset="0"/>
              </a:rPr>
              <a:t>:</a:t>
            </a:r>
            <a:r>
              <a:rPr lang="en-US" sz="1900">
                <a:solidFill>
                  <a:srgbClr val="0000FF"/>
                </a:solidFill>
                <a:latin typeface="Consolas" panose="020B0609020204030204" pitchFamily="49" charset="0"/>
                <a:ea typeface="Times New Roman" panose="02020603050405020304" pitchFamily="18" charset="0"/>
                <a:cs typeface="Consolas" panose="020B0609020204030204" pitchFamily="49" charset="0"/>
              </a:rPr>
              <a:t>yellow</a:t>
            </a:r>
            <a:r>
              <a:rPr lang="en-US" sz="1900">
                <a:latin typeface="Consolas" panose="020B0609020204030204" pitchFamily="49" charset="0"/>
                <a:ea typeface="Times New Roman" panose="02020603050405020304" pitchFamily="18" charset="0"/>
                <a:cs typeface="Consolas" panose="020B0609020204030204" pitchFamily="49" charset="0"/>
              </a:rPr>
              <a:t>;</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r>
              <a:rPr lang="en-US" sz="1900">
                <a:solidFill>
                  <a:srgbClr val="FF0000"/>
                </a:solidFill>
                <a:latin typeface="Consolas" panose="020B0609020204030204" pitchFamily="49" charset="0"/>
                <a:ea typeface="Times New Roman" panose="02020603050405020304" pitchFamily="18" charset="0"/>
                <a:cs typeface="Consolas" panose="020B0609020204030204" pitchFamily="49" charset="0"/>
              </a:rPr>
              <a:t>cursor</a:t>
            </a:r>
            <a:r>
              <a:rPr lang="en-US" sz="1900">
                <a:latin typeface="Consolas" panose="020B0609020204030204" pitchFamily="49" charset="0"/>
                <a:ea typeface="Times New Roman" panose="02020603050405020304" pitchFamily="18" charset="0"/>
                <a:cs typeface="Consolas" panose="020B0609020204030204" pitchFamily="49" charset="0"/>
              </a:rPr>
              <a:t>:</a:t>
            </a:r>
            <a:r>
              <a:rPr lang="en-US" sz="1900">
                <a:solidFill>
                  <a:srgbClr val="0000FF"/>
                </a:solidFill>
                <a:latin typeface="Consolas" panose="020B0609020204030204" pitchFamily="49" charset="0"/>
                <a:ea typeface="Times New Roman" panose="02020603050405020304" pitchFamily="18" charset="0"/>
                <a:cs typeface="Consolas" panose="020B0609020204030204" pitchFamily="49" charset="0"/>
              </a:rPr>
              <a:t>pointer</a:t>
            </a:r>
            <a:endParaRPr lang="en-US" sz="1900">
              <a:latin typeface="Times New Roman" panose="02020603050405020304" pitchFamily="18" charset="0"/>
              <a:ea typeface="Times New Roman" panose="02020603050405020304" pitchFamily="18" charset="0"/>
            </a:endParaRPr>
          </a:p>
          <a:p>
            <a:r>
              <a:rPr lang="en-US" sz="1900">
                <a:latin typeface="Consolas" panose="020B0609020204030204" pitchFamily="49" charset="0"/>
                <a:ea typeface="Times New Roman" panose="02020603050405020304" pitchFamily="18" charset="0"/>
                <a:cs typeface="Consolas" panose="020B0609020204030204" pitchFamily="49" charset="0"/>
              </a:rPr>
              <a:t>        }</a:t>
            </a:r>
            <a:endParaRPr lang="en-US" sz="1900">
              <a:latin typeface="Times New Roman" panose="02020603050405020304" pitchFamily="18" charset="0"/>
              <a:ea typeface="Times New Roman" panose="02020603050405020304" pitchFamily="18" charset="0"/>
            </a:endParaRPr>
          </a:p>
          <a:p>
            <a:pPr algn="just"/>
            <a:r>
              <a:rPr lang="en-US" sz="1900">
                <a:solidFill>
                  <a:srgbClr val="0000FF"/>
                </a:solidFill>
                <a:latin typeface="Consolas" panose="020B0609020204030204" pitchFamily="49" charset="0"/>
                <a:ea typeface="Times New Roman" panose="02020603050405020304" pitchFamily="18" charset="0"/>
                <a:cs typeface="Consolas" panose="020B0609020204030204" pitchFamily="49" charset="0"/>
              </a:rPr>
              <a:t>&lt;/</a:t>
            </a:r>
            <a:r>
              <a:rPr lang="en-US" sz="1900">
                <a:solidFill>
                  <a:srgbClr val="800000"/>
                </a:solidFill>
                <a:latin typeface="Consolas" panose="020B0609020204030204" pitchFamily="49" charset="0"/>
                <a:ea typeface="Times New Roman" panose="02020603050405020304" pitchFamily="18" charset="0"/>
                <a:cs typeface="Consolas" panose="020B0609020204030204" pitchFamily="49" charset="0"/>
              </a:rPr>
              <a:t>style</a:t>
            </a:r>
            <a:r>
              <a:rPr lang="en-US" sz="1900">
                <a:solidFill>
                  <a:srgbClr val="0000FF"/>
                </a:solidFill>
                <a:latin typeface="Consolas" panose="020B0609020204030204" pitchFamily="49" charset="0"/>
                <a:ea typeface="Times New Roman" panose="02020603050405020304" pitchFamily="18" charset="0"/>
                <a:cs typeface="Consolas" panose="020B0609020204030204" pitchFamily="49" charset="0"/>
              </a:rPr>
              <a:t>&gt;</a:t>
            </a:r>
            <a:endParaRPr lang="en-US" sz="190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743686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8" name="Google Shape;108;p3"/>
          <p:cNvSpPr txBox="1">
            <a:spLocks noGrp="1"/>
          </p:cNvSpPr>
          <p:nvPr>
            <p:ph type="ftr" idx="11"/>
          </p:nvPr>
        </p:nvSpPr>
        <p:spPr>
          <a:xfrm>
            <a:off x="728132" y="6429363"/>
            <a:ext cx="2370667" cy="26140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Khoa Hệ Thống Thông Tin</a:t>
            </a:r>
            <a:endParaRPr/>
          </a:p>
        </p:txBody>
      </p:sp>
      <p:sp>
        <p:nvSpPr>
          <p:cNvPr id="109" name="Google Shape;109;p3"/>
          <p:cNvSpPr txBox="1">
            <a:spLocks noGrp="1"/>
          </p:cNvSpPr>
          <p:nvPr>
            <p:ph type="sldNum" idx="12"/>
          </p:nvPr>
        </p:nvSpPr>
        <p:spPr>
          <a:xfrm>
            <a:off x="3098799" y="6377505"/>
            <a:ext cx="397933"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grpSp>
        <p:nvGrpSpPr>
          <p:cNvPr id="2" name="Group 1">
            <a:extLst>
              <a:ext uri="{FF2B5EF4-FFF2-40B4-BE49-F238E27FC236}">
                <a16:creationId xmlns:a16="http://schemas.microsoft.com/office/drawing/2014/main" id="{AC27B0D8-B505-0A00-64F9-C9BD4799CAD8}"/>
              </a:ext>
            </a:extLst>
          </p:cNvPr>
          <p:cNvGrpSpPr/>
          <p:nvPr/>
        </p:nvGrpSpPr>
        <p:grpSpPr>
          <a:xfrm>
            <a:off x="152400" y="482600"/>
            <a:ext cx="4620576" cy="508000"/>
            <a:chOff x="789624" y="1191463"/>
            <a:chExt cx="4620576" cy="508000"/>
          </a:xfrm>
        </p:grpSpPr>
        <p:sp>
          <p:nvSpPr>
            <p:cNvPr id="3" name="AutoShape 52">
              <a:extLst>
                <a:ext uri="{FF2B5EF4-FFF2-40B4-BE49-F238E27FC236}">
                  <a16:creationId xmlns:a16="http://schemas.microsoft.com/office/drawing/2014/main" id="{3FF2827D-5884-34DA-3239-E2669FBE4475}"/>
                </a:ext>
              </a:extLst>
            </p:cNvPr>
            <p:cNvSpPr>
              <a:spLocks noChangeArrowheads="1"/>
            </p:cNvSpPr>
            <p:nvPr/>
          </p:nvSpPr>
          <p:spPr bwMode="gray">
            <a:xfrm>
              <a:off x="990600" y="1191463"/>
              <a:ext cx="4419600" cy="508000"/>
            </a:xfrm>
            <a:prstGeom prst="roundRect">
              <a:avLst>
                <a:gd name="adj" fmla="val 50000"/>
              </a:avLst>
            </a:prstGeom>
            <a:noFill/>
            <a:ln w="28575" algn="ctr">
              <a:solidFill>
                <a:srgbClr val="C0C0C0"/>
              </a:solidFill>
              <a:round/>
              <a:headEnd/>
              <a:tailEnd/>
            </a:ln>
            <a:effectLst/>
            <a:extLst>
              <a:ext uri="{909E8E84-426E-40DD-AFC4-6F175D3DCCD1}">
                <a14:hiddenFill xmlns:a14="http://schemas.microsoft.com/office/drawing/2010/main">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0" fontAlgn="base" hangingPunct="0">
                <a:spcBef>
                  <a:spcPct val="0"/>
                </a:spcBef>
                <a:spcAft>
                  <a:spcPct val="0"/>
                </a:spcAft>
              </a:pPr>
              <a:r>
                <a:rPr lang="en-US" sz="2800" b="1">
                  <a:latin typeface="Cambria" panose="02040503050406030204" pitchFamily="18" charset="0"/>
                </a:rPr>
                <a:t>Câu hỏi ôn tập</a:t>
              </a:r>
              <a:endParaRPr lang="en-US" sz="2800" b="1" kern="0">
                <a:solidFill>
                  <a:srgbClr val="000000"/>
                </a:solidFill>
                <a:latin typeface="Cambria" panose="02040503050406030204" pitchFamily="18" charset="0"/>
              </a:endParaRPr>
            </a:p>
          </p:txBody>
        </p:sp>
        <p:grpSp>
          <p:nvGrpSpPr>
            <p:cNvPr id="4" name="Group 17">
              <a:extLst>
                <a:ext uri="{FF2B5EF4-FFF2-40B4-BE49-F238E27FC236}">
                  <a16:creationId xmlns:a16="http://schemas.microsoft.com/office/drawing/2014/main" id="{447D38C0-EECF-3BBB-4F9A-E3ECD3E585BE}"/>
                </a:ext>
              </a:extLst>
            </p:cNvPr>
            <p:cNvGrpSpPr>
              <a:grpSpLocks/>
            </p:cNvGrpSpPr>
            <p:nvPr/>
          </p:nvGrpSpPr>
          <p:grpSpPr bwMode="auto">
            <a:xfrm>
              <a:off x="789624" y="1295400"/>
              <a:ext cx="353376" cy="272472"/>
              <a:chOff x="1110" y="2656"/>
              <a:chExt cx="1549" cy="1351"/>
            </a:xfrm>
          </p:grpSpPr>
          <p:sp>
            <p:nvSpPr>
              <p:cNvPr id="5" name="AutoShape 18">
                <a:extLst>
                  <a:ext uri="{FF2B5EF4-FFF2-40B4-BE49-F238E27FC236}">
                    <a16:creationId xmlns:a16="http://schemas.microsoft.com/office/drawing/2014/main" id="{C126B780-978A-9AA8-E14C-23E582A71103}"/>
                  </a:ext>
                </a:extLst>
              </p:cNvPr>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6" name="AutoShape 19">
                <a:extLst>
                  <a:ext uri="{FF2B5EF4-FFF2-40B4-BE49-F238E27FC236}">
                    <a16:creationId xmlns:a16="http://schemas.microsoft.com/office/drawing/2014/main" id="{66F9CBAC-100E-1F37-32A2-671A4A246319}"/>
                  </a:ext>
                </a:extLst>
              </p:cNvPr>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7" name="AutoShape 20">
                <a:extLst>
                  <a:ext uri="{FF2B5EF4-FFF2-40B4-BE49-F238E27FC236}">
                    <a16:creationId xmlns:a16="http://schemas.microsoft.com/office/drawing/2014/main" id="{AFA1B933-3B6D-F081-885D-10B63D0E0E56}"/>
                  </a:ext>
                </a:extLst>
              </p:cNvPr>
              <p:cNvSpPr>
                <a:spLocks noChangeArrowheads="1"/>
              </p:cNvSpPr>
              <p:nvPr/>
            </p:nvSpPr>
            <p:spPr bwMode="gray">
              <a:xfrm>
                <a:off x="1200" y="2736"/>
                <a:ext cx="1350" cy="1168"/>
              </a:xfrm>
              <a:prstGeom prst="hexagon">
                <a:avLst>
                  <a:gd name="adj" fmla="val 28896"/>
                  <a:gd name="vf" fmla="val 115470"/>
                </a:avLst>
              </a:prstGeom>
              <a:gradFill rotWithShape="1">
                <a:gsLst>
                  <a:gs pos="0">
                    <a:srgbClr val="EFB049">
                      <a:gamma/>
                      <a:shade val="46275"/>
                      <a:invGamma/>
                    </a:srgbClr>
                  </a:gs>
                  <a:gs pos="100000">
                    <a:srgbClr val="EFB049"/>
                  </a:gs>
                </a:gsLst>
                <a:lin ang="27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grpSp>
      </p:grpSp>
      <p:sp>
        <p:nvSpPr>
          <p:cNvPr id="14" name="TextBox 13">
            <a:extLst>
              <a:ext uri="{FF2B5EF4-FFF2-40B4-BE49-F238E27FC236}">
                <a16:creationId xmlns:a16="http://schemas.microsoft.com/office/drawing/2014/main" id="{2FC1FE93-CC5D-19B6-8B19-5376948B9341}"/>
              </a:ext>
            </a:extLst>
          </p:cNvPr>
          <p:cNvSpPr txBox="1"/>
          <p:nvPr/>
        </p:nvSpPr>
        <p:spPr>
          <a:xfrm>
            <a:off x="423774" y="1114526"/>
            <a:ext cx="11067898" cy="4616648"/>
          </a:xfrm>
          <a:prstGeom prst="rect">
            <a:avLst/>
          </a:prstGeom>
          <a:noFill/>
        </p:spPr>
        <p:txBody>
          <a:bodyPr wrap="square">
            <a:spAutoFit/>
          </a:bodyPr>
          <a:lstStyle/>
          <a:p>
            <a:pPr marL="457200" indent="-457200" algn="just">
              <a:lnSpc>
                <a:spcPct val="150000"/>
              </a:lnSpc>
              <a:buFont typeface="Arial" panose="020B0604020202020204" pitchFamily="34" charset="0"/>
              <a:buChar char="•"/>
            </a:pPr>
            <a:r>
              <a:rPr lang="en-US" sz="2800" b="1" u="sng">
                <a:latin typeface="Times New Roman" panose="02020603050405020304" pitchFamily="18" charset="0"/>
                <a:cs typeface="Times New Roman" panose="02020603050405020304" pitchFamily="18" charset="0"/>
              </a:rPr>
              <a:t>Câu 1:</a:t>
            </a:r>
            <a:r>
              <a:rPr lang="en-US" sz="2800" b="1">
                <a:latin typeface="Times New Roman" panose="02020603050405020304" pitchFamily="18" charset="0"/>
                <a:cs typeface="Times New Roman" panose="02020603050405020304" pitchFamily="18" charset="0"/>
              </a:rPr>
              <a:t> </a:t>
            </a:r>
            <a:r>
              <a:rPr lang="en-US" sz="2800" smtClean="0">
                <a:latin typeface="Times New Roman" panose="02020603050405020304" pitchFamily="18" charset="0"/>
                <a:cs typeface="Times New Roman" panose="02020603050405020304" pitchFamily="18" charset="0"/>
              </a:rPr>
              <a:t>Pseudo code là gì?</a:t>
            </a:r>
            <a:endParaRPr lang="en-US" sz="2800">
              <a:latin typeface="Times New Roman" panose="02020603050405020304" pitchFamily="18" charset="0"/>
              <a:cs typeface="Times New Roman" panose="02020603050405020304" pitchFamily="18" charset="0"/>
            </a:endParaRPr>
          </a:p>
          <a:p>
            <a:pPr marL="457200" indent="-457200" algn="just">
              <a:lnSpc>
                <a:spcPct val="150000"/>
              </a:lnSpc>
              <a:buFont typeface="Arial" panose="020B0604020202020204" pitchFamily="34" charset="0"/>
              <a:buChar char="•"/>
            </a:pPr>
            <a:r>
              <a:rPr lang="en-US" sz="2800" b="1" u="sng">
                <a:latin typeface="Times New Roman" panose="02020603050405020304" pitchFamily="18" charset="0"/>
                <a:cs typeface="Times New Roman" panose="02020603050405020304" pitchFamily="18" charset="0"/>
              </a:rPr>
              <a:t>Câu 2:</a:t>
            </a:r>
            <a:r>
              <a:rPr lang="en-US" sz="2800" b="1">
                <a:latin typeface="Times New Roman" panose="02020603050405020304" pitchFamily="18" charset="0"/>
                <a:cs typeface="Times New Roman" panose="02020603050405020304" pitchFamily="18" charset="0"/>
              </a:rPr>
              <a:t> </a:t>
            </a:r>
            <a:r>
              <a:rPr lang="en-US" sz="2800" smtClean="0">
                <a:latin typeface="Times New Roman" panose="02020603050405020304" pitchFamily="18" charset="0"/>
                <a:cs typeface="Times New Roman" panose="02020603050405020304" pitchFamily="18" charset="0"/>
              </a:rPr>
              <a:t>Trình bày ý nghĩa của link, visited, hover và active</a:t>
            </a:r>
            <a:endParaRPr lang="en-US" sz="2800">
              <a:latin typeface="Times New Roman" panose="02020603050405020304" pitchFamily="18" charset="0"/>
              <a:cs typeface="Times New Roman" panose="02020603050405020304" pitchFamily="18" charset="0"/>
            </a:endParaRPr>
          </a:p>
          <a:p>
            <a:pPr marL="457200" indent="-457200" algn="just">
              <a:lnSpc>
                <a:spcPct val="150000"/>
              </a:lnSpc>
              <a:buFont typeface="Arial" panose="020B0604020202020204" pitchFamily="34" charset="0"/>
              <a:buChar char="•"/>
            </a:pPr>
            <a:r>
              <a:rPr lang="en-US" sz="2800" b="1" u="sng">
                <a:latin typeface="Times New Roman" panose="02020603050405020304" pitchFamily="18" charset="0"/>
                <a:cs typeface="Times New Roman" panose="02020603050405020304" pitchFamily="18" charset="0"/>
              </a:rPr>
              <a:t>Câu 3:</a:t>
            </a:r>
            <a:r>
              <a:rPr lang="en-US" sz="2800" b="1">
                <a:latin typeface="Times New Roman" panose="02020603050405020304" pitchFamily="18" charset="0"/>
                <a:cs typeface="Times New Roman" panose="02020603050405020304" pitchFamily="18" charset="0"/>
              </a:rPr>
              <a:t> </a:t>
            </a:r>
            <a:r>
              <a:rPr lang="en-US" sz="2800" smtClean="0">
                <a:latin typeface="Times New Roman" panose="02020603050405020304" pitchFamily="18" charset="0"/>
                <a:cs typeface="Times New Roman" panose="02020603050405020304" pitchFamily="18" charset="0"/>
              </a:rPr>
              <a:t>Áp dụng pseudo code cho thẻ a</a:t>
            </a:r>
            <a:endParaRPr lang="en-US" sz="2800">
              <a:latin typeface="Times New Roman" panose="02020603050405020304" pitchFamily="18" charset="0"/>
              <a:cs typeface="Times New Roman" panose="02020603050405020304" pitchFamily="18" charset="0"/>
            </a:endParaRPr>
          </a:p>
          <a:p>
            <a:pPr marL="457200" indent="-457200" algn="just">
              <a:lnSpc>
                <a:spcPct val="150000"/>
              </a:lnSpc>
              <a:buFont typeface="Arial" panose="020B0604020202020204" pitchFamily="34" charset="0"/>
              <a:buChar char="•"/>
            </a:pPr>
            <a:r>
              <a:rPr lang="en-US" sz="2800" b="1" u="sng">
                <a:latin typeface="Times New Roman" panose="02020603050405020304" pitchFamily="18" charset="0"/>
                <a:cs typeface="Times New Roman" panose="02020603050405020304" pitchFamily="18" charset="0"/>
              </a:rPr>
              <a:t>Câu </a:t>
            </a:r>
            <a:r>
              <a:rPr lang="en-US" sz="2800" b="1" u="sng" smtClean="0">
                <a:latin typeface="Times New Roman" panose="02020603050405020304" pitchFamily="18" charset="0"/>
                <a:cs typeface="Times New Roman" panose="02020603050405020304" pitchFamily="18" charset="0"/>
              </a:rPr>
              <a:t>4:</a:t>
            </a:r>
            <a:r>
              <a:rPr lang="en-US" sz="2800" smtClean="0">
                <a:latin typeface="Times New Roman" panose="02020603050405020304" pitchFamily="18" charset="0"/>
                <a:cs typeface="Times New Roman" panose="02020603050405020304" pitchFamily="18" charset="0"/>
              </a:rPr>
              <a:t> </a:t>
            </a:r>
            <a:r>
              <a:rPr lang="en-US" sz="2800">
                <a:latin typeface="Times New Roman" panose="02020603050405020304" pitchFamily="18" charset="0"/>
                <a:cs typeface="Times New Roman" panose="02020603050405020304" pitchFamily="18" charset="0"/>
              </a:rPr>
              <a:t>Áp dụng pseudo code cho </a:t>
            </a:r>
            <a:r>
              <a:rPr lang="en-US" sz="2800">
                <a:latin typeface="Times New Roman" panose="02020603050405020304" pitchFamily="18" charset="0"/>
                <a:cs typeface="Times New Roman" panose="02020603050405020304" pitchFamily="18" charset="0"/>
              </a:rPr>
              <a:t>thẻ </a:t>
            </a:r>
            <a:r>
              <a:rPr lang="en-US" sz="2800" smtClean="0">
                <a:latin typeface="Times New Roman" panose="02020603050405020304" pitchFamily="18" charset="0"/>
                <a:cs typeface="Times New Roman" panose="02020603050405020304" pitchFamily="18" charset="0"/>
              </a:rPr>
              <a:t>table</a:t>
            </a:r>
            <a:endParaRPr lang="en-US" sz="2800" smtClean="0">
              <a:latin typeface="Times New Roman" panose="02020603050405020304" pitchFamily="18" charset="0"/>
              <a:cs typeface="Times New Roman" panose="02020603050405020304" pitchFamily="18" charset="0"/>
            </a:endParaRPr>
          </a:p>
          <a:p>
            <a:pPr marL="457200" indent="-457200" algn="just">
              <a:lnSpc>
                <a:spcPct val="150000"/>
              </a:lnSpc>
              <a:buFont typeface="Arial" panose="020B0604020202020204" pitchFamily="34" charset="0"/>
              <a:buChar char="•"/>
            </a:pPr>
            <a:r>
              <a:rPr lang="en-US" sz="2800" b="1" u="sng" smtClean="0">
                <a:latin typeface="Times New Roman" panose="02020603050405020304" pitchFamily="18" charset="0"/>
                <a:cs typeface="Times New Roman" panose="02020603050405020304" pitchFamily="18" charset="0"/>
              </a:rPr>
              <a:t>Câu </a:t>
            </a:r>
            <a:r>
              <a:rPr lang="en-US" sz="2800" b="1" u="sng" smtClean="0">
                <a:latin typeface="Times New Roman" panose="02020603050405020304" pitchFamily="18" charset="0"/>
                <a:cs typeface="Times New Roman" panose="02020603050405020304" pitchFamily="18" charset="0"/>
              </a:rPr>
              <a:t>5(*):</a:t>
            </a:r>
            <a:r>
              <a:rPr lang="en-US" sz="2800" smtClean="0">
                <a:latin typeface="Times New Roman" panose="02020603050405020304" pitchFamily="18" charset="0"/>
                <a:cs typeface="Times New Roman" panose="02020603050405020304" pitchFamily="18" charset="0"/>
              </a:rPr>
              <a:t> </a:t>
            </a:r>
            <a:r>
              <a:rPr lang="en-US" sz="2800">
                <a:latin typeface="Times New Roman" panose="02020603050405020304" pitchFamily="18" charset="0"/>
                <a:cs typeface="Times New Roman" panose="02020603050405020304" pitchFamily="18" charset="0"/>
              </a:rPr>
              <a:t>Áp dụng pseudo code cho </a:t>
            </a:r>
            <a:r>
              <a:rPr lang="en-US" sz="2800">
                <a:latin typeface="Times New Roman" panose="02020603050405020304" pitchFamily="18" charset="0"/>
                <a:cs typeface="Times New Roman" panose="02020603050405020304" pitchFamily="18" charset="0"/>
              </a:rPr>
              <a:t>thẻ </a:t>
            </a:r>
            <a:r>
              <a:rPr lang="en-US" sz="2800" smtClean="0">
                <a:latin typeface="Times New Roman" panose="02020603050405020304" pitchFamily="18" charset="0"/>
                <a:cs typeface="Times New Roman" panose="02020603050405020304" pitchFamily="18" charset="0"/>
              </a:rPr>
              <a:t>img: Khi di chuyển chuột vào hình thì đổi hình khác, khi di chuyển chuột ra khỏi hình thì đổi hình khác.</a:t>
            </a:r>
            <a:endParaRPr lang="en-US" sz="280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13711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8" name="Google Shape;108;p3"/>
          <p:cNvSpPr txBox="1">
            <a:spLocks noGrp="1"/>
          </p:cNvSpPr>
          <p:nvPr>
            <p:ph type="ftr" idx="11"/>
          </p:nvPr>
        </p:nvSpPr>
        <p:spPr>
          <a:xfrm>
            <a:off x="728132" y="6429363"/>
            <a:ext cx="2370667" cy="26140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Khoa Hệ Thống Thông Tin</a:t>
            </a:r>
            <a:endParaRPr/>
          </a:p>
        </p:txBody>
      </p:sp>
      <p:sp>
        <p:nvSpPr>
          <p:cNvPr id="109" name="Google Shape;109;p3"/>
          <p:cNvSpPr txBox="1">
            <a:spLocks noGrp="1"/>
          </p:cNvSpPr>
          <p:nvPr>
            <p:ph type="sldNum" idx="12"/>
          </p:nvPr>
        </p:nvSpPr>
        <p:spPr>
          <a:xfrm>
            <a:off x="3098799" y="6377505"/>
            <a:ext cx="397933"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grpSp>
        <p:nvGrpSpPr>
          <p:cNvPr id="2" name="Group 1">
            <a:extLst>
              <a:ext uri="{FF2B5EF4-FFF2-40B4-BE49-F238E27FC236}">
                <a16:creationId xmlns:a16="http://schemas.microsoft.com/office/drawing/2014/main" id="{AC27B0D8-B505-0A00-64F9-C9BD4799CAD8}"/>
              </a:ext>
            </a:extLst>
          </p:cNvPr>
          <p:cNvGrpSpPr/>
          <p:nvPr/>
        </p:nvGrpSpPr>
        <p:grpSpPr>
          <a:xfrm>
            <a:off x="152400" y="482600"/>
            <a:ext cx="4620576" cy="508000"/>
            <a:chOff x="789624" y="1191463"/>
            <a:chExt cx="4620576" cy="508000"/>
          </a:xfrm>
        </p:grpSpPr>
        <p:sp>
          <p:nvSpPr>
            <p:cNvPr id="3" name="AutoShape 52">
              <a:extLst>
                <a:ext uri="{FF2B5EF4-FFF2-40B4-BE49-F238E27FC236}">
                  <a16:creationId xmlns:a16="http://schemas.microsoft.com/office/drawing/2014/main" id="{3FF2827D-5884-34DA-3239-E2669FBE4475}"/>
                </a:ext>
              </a:extLst>
            </p:cNvPr>
            <p:cNvSpPr>
              <a:spLocks noChangeArrowheads="1"/>
            </p:cNvSpPr>
            <p:nvPr/>
          </p:nvSpPr>
          <p:spPr bwMode="gray">
            <a:xfrm>
              <a:off x="990600" y="1191463"/>
              <a:ext cx="4419600" cy="508000"/>
            </a:xfrm>
            <a:prstGeom prst="roundRect">
              <a:avLst>
                <a:gd name="adj" fmla="val 50000"/>
              </a:avLst>
            </a:prstGeom>
            <a:noFill/>
            <a:ln w="28575" algn="ctr">
              <a:solidFill>
                <a:srgbClr val="C0C0C0"/>
              </a:solidFill>
              <a:round/>
              <a:headEnd/>
              <a:tailEnd/>
            </a:ln>
            <a:effectLst/>
            <a:extLst>
              <a:ext uri="{909E8E84-426E-40DD-AFC4-6F175D3DCCD1}">
                <a14:hiddenFill xmlns:a14="http://schemas.microsoft.com/office/drawing/2010/main">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0" fontAlgn="base" hangingPunct="0">
                <a:spcBef>
                  <a:spcPct val="0"/>
                </a:spcBef>
                <a:spcAft>
                  <a:spcPct val="0"/>
                </a:spcAft>
              </a:pPr>
              <a:r>
                <a:rPr lang="en-US" sz="2800" b="1">
                  <a:latin typeface="Cambria" panose="02040503050406030204" pitchFamily="18" charset="0"/>
                </a:rPr>
                <a:t>Bài học tiếp theo</a:t>
              </a:r>
              <a:endParaRPr lang="en-US" sz="2800" b="1" kern="0">
                <a:solidFill>
                  <a:srgbClr val="000000"/>
                </a:solidFill>
                <a:latin typeface="Cambria" panose="02040503050406030204" pitchFamily="18" charset="0"/>
              </a:endParaRPr>
            </a:p>
          </p:txBody>
        </p:sp>
        <p:grpSp>
          <p:nvGrpSpPr>
            <p:cNvPr id="4" name="Group 17">
              <a:extLst>
                <a:ext uri="{FF2B5EF4-FFF2-40B4-BE49-F238E27FC236}">
                  <a16:creationId xmlns:a16="http://schemas.microsoft.com/office/drawing/2014/main" id="{447D38C0-EECF-3BBB-4F9A-E3ECD3E585BE}"/>
                </a:ext>
              </a:extLst>
            </p:cNvPr>
            <p:cNvGrpSpPr>
              <a:grpSpLocks/>
            </p:cNvGrpSpPr>
            <p:nvPr/>
          </p:nvGrpSpPr>
          <p:grpSpPr bwMode="auto">
            <a:xfrm>
              <a:off x="789624" y="1295400"/>
              <a:ext cx="353376" cy="272472"/>
              <a:chOff x="1110" y="2656"/>
              <a:chExt cx="1549" cy="1351"/>
            </a:xfrm>
          </p:grpSpPr>
          <p:sp>
            <p:nvSpPr>
              <p:cNvPr id="5" name="AutoShape 18">
                <a:extLst>
                  <a:ext uri="{FF2B5EF4-FFF2-40B4-BE49-F238E27FC236}">
                    <a16:creationId xmlns:a16="http://schemas.microsoft.com/office/drawing/2014/main" id="{C126B780-978A-9AA8-E14C-23E582A71103}"/>
                  </a:ext>
                </a:extLst>
              </p:cNvPr>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6" name="AutoShape 19">
                <a:extLst>
                  <a:ext uri="{FF2B5EF4-FFF2-40B4-BE49-F238E27FC236}">
                    <a16:creationId xmlns:a16="http://schemas.microsoft.com/office/drawing/2014/main" id="{66F9CBAC-100E-1F37-32A2-671A4A246319}"/>
                  </a:ext>
                </a:extLst>
              </p:cNvPr>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sp>
            <p:nvSpPr>
              <p:cNvPr id="7" name="AutoShape 20">
                <a:extLst>
                  <a:ext uri="{FF2B5EF4-FFF2-40B4-BE49-F238E27FC236}">
                    <a16:creationId xmlns:a16="http://schemas.microsoft.com/office/drawing/2014/main" id="{AFA1B933-3B6D-F081-885D-10B63D0E0E56}"/>
                  </a:ext>
                </a:extLst>
              </p:cNvPr>
              <p:cNvSpPr>
                <a:spLocks noChangeArrowheads="1"/>
              </p:cNvSpPr>
              <p:nvPr/>
            </p:nvSpPr>
            <p:spPr bwMode="gray">
              <a:xfrm>
                <a:off x="1200" y="2736"/>
                <a:ext cx="1350" cy="1168"/>
              </a:xfrm>
              <a:prstGeom prst="hexagon">
                <a:avLst>
                  <a:gd name="adj" fmla="val 28896"/>
                  <a:gd name="vf" fmla="val 115470"/>
                </a:avLst>
              </a:prstGeom>
              <a:gradFill rotWithShape="1">
                <a:gsLst>
                  <a:gs pos="0">
                    <a:srgbClr val="EFB049">
                      <a:gamma/>
                      <a:shade val="46275"/>
                      <a:invGamma/>
                    </a:srgbClr>
                  </a:gs>
                  <a:gs pos="100000">
                    <a:srgbClr val="EFB049"/>
                  </a:gs>
                </a:gsLst>
                <a:lin ang="27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b="1" kern="0">
                  <a:solidFill>
                    <a:srgbClr val="000000"/>
                  </a:solidFill>
                  <a:latin typeface="Arial" panose="020B0604020202020204" pitchFamily="34" charset="0"/>
                </a:endParaRPr>
              </a:p>
            </p:txBody>
          </p:sp>
        </p:grpSp>
      </p:grpSp>
      <p:sp>
        <p:nvSpPr>
          <p:cNvPr id="11" name="Rectangle 10">
            <a:extLst>
              <a:ext uri="{FF2B5EF4-FFF2-40B4-BE49-F238E27FC236}">
                <a16:creationId xmlns:a16="http://schemas.microsoft.com/office/drawing/2014/main" id="{60A82686-C648-5F3E-67A5-A79D3042FD96}"/>
              </a:ext>
            </a:extLst>
          </p:cNvPr>
          <p:cNvSpPr/>
          <p:nvPr/>
        </p:nvSpPr>
        <p:spPr>
          <a:xfrm>
            <a:off x="480910" y="1230534"/>
            <a:ext cx="11341948" cy="954107"/>
          </a:xfrm>
          <a:prstGeom prst="rect">
            <a:avLst/>
          </a:prstGeom>
        </p:spPr>
        <p:txBody>
          <a:bodyPr wrap="square">
            <a:spAutoFit/>
          </a:bodyPr>
          <a:lstStyle/>
          <a:p>
            <a:pPr marL="457200" lvl="1" indent="-457200" algn="just" fontAlgn="base">
              <a:spcBef>
                <a:spcPct val="0"/>
              </a:spcBef>
              <a:spcAft>
                <a:spcPct val="0"/>
              </a:spcAft>
              <a:buFont typeface="Wingdings" panose="05000000000000000000" pitchFamily="2" charset="2"/>
              <a:buChar char="v"/>
            </a:pPr>
            <a:r>
              <a:rPr lang="en-US" sz="2800">
                <a:latin typeface="Cambria" panose="02040503050406030204" pitchFamily="18" charset="0"/>
              </a:rPr>
              <a:t>Bài học tiếp theo chúng ta sẽ học về </a:t>
            </a:r>
            <a:r>
              <a:rPr lang="en-US" sz="2800" b="1" smtClean="0">
                <a:latin typeface="Cambria" panose="02040503050406030204" pitchFamily="18" charset="0"/>
              </a:rPr>
              <a:t>child &amp; descendent selectors</a:t>
            </a:r>
            <a:r>
              <a:rPr lang="en-US" sz="2800" smtClean="0">
                <a:latin typeface="Cambria" panose="02040503050406030204" pitchFamily="18" charset="0"/>
              </a:rPr>
              <a:t> trong Style sheet</a:t>
            </a:r>
            <a:endParaRPr lang="en-US" sz="2800" b="1">
              <a:latin typeface="Cambria" panose="02040503050406030204" pitchFamily="18" charset="0"/>
            </a:endParaRPr>
          </a:p>
        </p:txBody>
      </p:sp>
    </p:spTree>
    <p:extLst>
      <p:ext uri="{BB962C8B-B14F-4D97-AF65-F5344CB8AC3E}">
        <p14:creationId xmlns:p14="http://schemas.microsoft.com/office/powerpoint/2010/main" val="33298982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8"/>
          <p:cNvSpPr txBox="1">
            <a:spLocks noGrp="1"/>
          </p:cNvSpPr>
          <p:nvPr>
            <p:ph type="title"/>
          </p:nvPr>
        </p:nvSpPr>
        <p:spPr>
          <a:xfrm>
            <a:off x="838200" y="2581306"/>
            <a:ext cx="10515600" cy="1566745"/>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144E8C"/>
              </a:buClr>
              <a:buSzPts val="9600"/>
              <a:buFont typeface="Lato Black"/>
              <a:buNone/>
            </a:pPr>
            <a:r>
              <a:rPr lang="en-US"/>
              <a:t>THANK YOU!</a:t>
            </a:r>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774</TotalTime>
  <Words>489</Words>
  <Application>Microsoft Office PowerPoint</Application>
  <PresentationFormat>Widescreen</PresentationFormat>
  <Paragraphs>77</Paragraphs>
  <Slides>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Cambria</vt:lpstr>
      <vt:lpstr>Calibri</vt:lpstr>
      <vt:lpstr>Wingdings</vt:lpstr>
      <vt:lpstr>Consolas</vt:lpstr>
      <vt:lpstr>Lato</vt:lpstr>
      <vt:lpstr>Times New Roman</vt:lpstr>
      <vt:lpstr>Lato Black</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Pí Yeah</dc:creator>
  <cp:lastModifiedBy>thanhtd</cp:lastModifiedBy>
  <cp:revision>187</cp:revision>
  <dcterms:created xsi:type="dcterms:W3CDTF">2022-12-02T04:21:00Z</dcterms:created>
  <dcterms:modified xsi:type="dcterms:W3CDTF">2023-11-13T18:25:18Z</dcterms:modified>
</cp:coreProperties>
</file>