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56" r:id="rId2"/>
    <p:sldId id="257" r:id="rId3"/>
    <p:sldId id="318" r:id="rId4"/>
    <p:sldId id="319" r:id="rId5"/>
    <p:sldId id="321" r:id="rId6"/>
    <p:sldId id="262" r:id="rId7"/>
    <p:sldId id="264" r:id="rId8"/>
    <p:sldId id="259" r:id="rId9"/>
    <p:sldId id="260" r:id="rId10"/>
    <p:sldId id="312" r:id="rId11"/>
    <p:sldId id="270" r:id="rId12"/>
    <p:sldId id="283" r:id="rId13"/>
    <p:sldId id="271" r:id="rId14"/>
    <p:sldId id="265" r:id="rId15"/>
    <p:sldId id="273" r:id="rId16"/>
    <p:sldId id="281" r:id="rId17"/>
    <p:sldId id="284" r:id="rId18"/>
    <p:sldId id="285" r:id="rId19"/>
    <p:sldId id="286" r:id="rId20"/>
    <p:sldId id="309" r:id="rId21"/>
    <p:sldId id="322" r:id="rId22"/>
    <p:sldId id="287" r:id="rId23"/>
    <p:sldId id="288" r:id="rId24"/>
    <p:sldId id="289" r:id="rId25"/>
    <p:sldId id="290" r:id="rId26"/>
    <p:sldId id="307" r:id="rId27"/>
    <p:sldId id="308" r:id="rId28"/>
    <p:sldId id="291" r:id="rId29"/>
    <p:sldId id="292" r:id="rId30"/>
    <p:sldId id="314" r:id="rId31"/>
    <p:sldId id="294" r:id="rId32"/>
    <p:sldId id="325" r:id="rId33"/>
    <p:sldId id="324" r:id="rId34"/>
    <p:sldId id="326" r:id="rId35"/>
    <p:sldId id="295" r:id="rId36"/>
    <p:sldId id="315" r:id="rId37"/>
    <p:sldId id="316" r:id="rId38"/>
    <p:sldId id="297" r:id="rId39"/>
    <p:sldId id="298" r:id="rId40"/>
    <p:sldId id="299" r:id="rId41"/>
    <p:sldId id="300" r:id="rId42"/>
    <p:sldId id="301" r:id="rId43"/>
    <p:sldId id="302" r:id="rId44"/>
    <p:sldId id="303" r:id="rId45"/>
    <p:sldId id="304" r:id="rId46"/>
    <p:sldId id="305" r:id="rId47"/>
    <p:sldId id="306" r:id="rId48"/>
    <p:sldId id="311" r:id="rId49"/>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3399"/>
    <a:srgbClr val="0033CC"/>
    <a:srgbClr val="FFCCFF"/>
    <a:srgbClr val="66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699" autoAdjust="0"/>
    <p:restoredTop sz="79930" autoAdjust="0"/>
  </p:normalViewPr>
  <p:slideViewPr>
    <p:cSldViewPr>
      <p:cViewPr varScale="1">
        <p:scale>
          <a:sx n="74" d="100"/>
          <a:sy n="74" d="100"/>
        </p:scale>
        <p:origin x="-3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A5FC84-17AD-4EA7-BBDD-3460C1B8F3B9}"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id-ID"/>
        </a:p>
      </dgm:t>
    </dgm:pt>
    <dgm:pt modelId="{23DDEE46-7B44-41C8-A4DE-17557D64FE28}">
      <dgm:prSet phldrT="[Text]"/>
      <dgm:spPr/>
      <dgm:t>
        <a:bodyPr/>
        <a:lstStyle/>
        <a:p>
          <a:r>
            <a:rPr lang="id-ID" b="1" dirty="0" smtClean="0">
              <a:solidFill>
                <a:srgbClr val="FFFF00"/>
              </a:solidFill>
            </a:rPr>
            <a:t>Problem</a:t>
          </a:r>
          <a:endParaRPr lang="id-ID" b="1" dirty="0">
            <a:solidFill>
              <a:srgbClr val="FFFF00"/>
            </a:solidFill>
          </a:endParaRPr>
        </a:p>
      </dgm:t>
    </dgm:pt>
    <dgm:pt modelId="{F7755933-50B2-4C09-A8AC-699247CBA7CF}" type="parTrans" cxnId="{599403CF-137B-4571-B0A3-19DACEE48454}">
      <dgm:prSet/>
      <dgm:spPr/>
      <dgm:t>
        <a:bodyPr/>
        <a:lstStyle/>
        <a:p>
          <a:endParaRPr lang="id-ID"/>
        </a:p>
      </dgm:t>
    </dgm:pt>
    <dgm:pt modelId="{1D137408-B678-4885-8653-70139F1D2037}" type="sibTrans" cxnId="{599403CF-137B-4571-B0A3-19DACEE48454}">
      <dgm:prSet/>
      <dgm:spPr>
        <a:ln>
          <a:solidFill>
            <a:schemeClr val="accent1"/>
          </a:solidFill>
        </a:ln>
      </dgm:spPr>
      <dgm:t>
        <a:bodyPr/>
        <a:lstStyle/>
        <a:p>
          <a:endParaRPr lang="id-ID"/>
        </a:p>
      </dgm:t>
    </dgm:pt>
    <dgm:pt modelId="{127B410D-75E9-46BC-BE4B-0AC2065F442E}">
      <dgm:prSet phldrT="[Text]"/>
      <dgm:spPr/>
      <dgm:t>
        <a:bodyPr/>
        <a:lstStyle/>
        <a:p>
          <a:r>
            <a:rPr lang="id-ID" b="1" dirty="0" smtClean="0">
              <a:solidFill>
                <a:srgbClr val="FFFF00"/>
              </a:solidFill>
            </a:rPr>
            <a:t>Hypothesis</a:t>
          </a:r>
          <a:endParaRPr lang="id-ID" b="1" dirty="0">
            <a:solidFill>
              <a:srgbClr val="FFFF00"/>
            </a:solidFill>
          </a:endParaRPr>
        </a:p>
      </dgm:t>
    </dgm:pt>
    <dgm:pt modelId="{A9705FF0-EEDC-437D-9484-29F56F656FBA}" type="parTrans" cxnId="{839101F8-FAE6-40AB-95C8-C716AE034F69}">
      <dgm:prSet/>
      <dgm:spPr/>
      <dgm:t>
        <a:bodyPr/>
        <a:lstStyle/>
        <a:p>
          <a:endParaRPr lang="id-ID"/>
        </a:p>
      </dgm:t>
    </dgm:pt>
    <dgm:pt modelId="{E192FE65-2AE4-4913-90C3-06466642CD2D}" type="sibTrans" cxnId="{839101F8-FAE6-40AB-95C8-C716AE034F69}">
      <dgm:prSet/>
      <dgm:spPr>
        <a:ln>
          <a:solidFill>
            <a:schemeClr val="accent1"/>
          </a:solidFill>
        </a:ln>
      </dgm:spPr>
      <dgm:t>
        <a:bodyPr/>
        <a:lstStyle/>
        <a:p>
          <a:endParaRPr lang="id-ID"/>
        </a:p>
      </dgm:t>
    </dgm:pt>
    <dgm:pt modelId="{15BA5238-9639-40EB-9090-9FEC7E1DF6FF}">
      <dgm:prSet phldrT="[Text]"/>
      <dgm:spPr/>
      <dgm:t>
        <a:bodyPr/>
        <a:lstStyle/>
        <a:p>
          <a:r>
            <a:rPr lang="id-ID" b="1" dirty="0" smtClean="0">
              <a:solidFill>
                <a:srgbClr val="FFFF00"/>
              </a:solidFill>
            </a:rPr>
            <a:t>Experiment</a:t>
          </a:r>
          <a:endParaRPr lang="id-ID" b="1" dirty="0">
            <a:solidFill>
              <a:srgbClr val="FFFF00"/>
            </a:solidFill>
          </a:endParaRPr>
        </a:p>
      </dgm:t>
    </dgm:pt>
    <dgm:pt modelId="{49DB82C2-2F14-47FD-A06D-6CC36BF18A29}" type="parTrans" cxnId="{4011663F-0ED9-4E1F-892D-91529D7EEDC9}">
      <dgm:prSet/>
      <dgm:spPr/>
      <dgm:t>
        <a:bodyPr/>
        <a:lstStyle/>
        <a:p>
          <a:endParaRPr lang="id-ID"/>
        </a:p>
      </dgm:t>
    </dgm:pt>
    <dgm:pt modelId="{0E4A2164-50AF-4861-9846-308B32EA98C0}" type="sibTrans" cxnId="{4011663F-0ED9-4E1F-892D-91529D7EEDC9}">
      <dgm:prSet/>
      <dgm:spPr>
        <a:ln>
          <a:solidFill>
            <a:schemeClr val="accent1"/>
          </a:solidFill>
        </a:ln>
      </dgm:spPr>
      <dgm:t>
        <a:bodyPr/>
        <a:lstStyle/>
        <a:p>
          <a:endParaRPr lang="id-ID"/>
        </a:p>
      </dgm:t>
    </dgm:pt>
    <dgm:pt modelId="{CEA48977-6825-42E6-9630-1647D0C9B86B}">
      <dgm:prSet phldrT="[Text]"/>
      <dgm:spPr/>
      <dgm:t>
        <a:bodyPr/>
        <a:lstStyle/>
        <a:p>
          <a:r>
            <a:rPr lang="id-ID" b="1" dirty="0" smtClean="0">
              <a:solidFill>
                <a:srgbClr val="FFFF00"/>
              </a:solidFill>
            </a:rPr>
            <a:t>Answer</a:t>
          </a:r>
          <a:endParaRPr lang="id-ID" b="1" dirty="0">
            <a:solidFill>
              <a:srgbClr val="FFFF00"/>
            </a:solidFill>
          </a:endParaRPr>
        </a:p>
      </dgm:t>
    </dgm:pt>
    <dgm:pt modelId="{2A08ECA3-6DFD-4860-B582-654685B6C624}" type="parTrans" cxnId="{7ADB7B70-C1FE-4050-8F4B-6F1EEF2FD8D0}">
      <dgm:prSet/>
      <dgm:spPr/>
      <dgm:t>
        <a:bodyPr/>
        <a:lstStyle/>
        <a:p>
          <a:endParaRPr lang="id-ID"/>
        </a:p>
      </dgm:t>
    </dgm:pt>
    <dgm:pt modelId="{10DDA16A-FA3C-4B86-B586-85CAEF4663F6}" type="sibTrans" cxnId="{7ADB7B70-C1FE-4050-8F4B-6F1EEF2FD8D0}">
      <dgm:prSet/>
      <dgm:spPr>
        <a:ln>
          <a:solidFill>
            <a:schemeClr val="accent1"/>
          </a:solidFill>
        </a:ln>
      </dgm:spPr>
      <dgm:t>
        <a:bodyPr/>
        <a:lstStyle/>
        <a:p>
          <a:endParaRPr lang="id-ID"/>
        </a:p>
      </dgm:t>
    </dgm:pt>
    <dgm:pt modelId="{0F3455DB-E8D0-4F5B-BCC3-4D21E8551770}">
      <dgm:prSet phldrT="[Text]"/>
      <dgm:spPr/>
      <dgm:t>
        <a:bodyPr/>
        <a:lstStyle/>
        <a:p>
          <a:r>
            <a:rPr lang="id-ID" b="1" dirty="0" smtClean="0">
              <a:solidFill>
                <a:srgbClr val="FFFF00"/>
              </a:solidFill>
            </a:rPr>
            <a:t>New problem</a:t>
          </a:r>
          <a:endParaRPr lang="id-ID" b="1" dirty="0"/>
        </a:p>
      </dgm:t>
    </dgm:pt>
    <dgm:pt modelId="{C5CE848D-66F5-4040-AABA-92B15D58A569}" type="parTrans" cxnId="{994529B7-BD22-435D-808D-BA464FAC6C08}">
      <dgm:prSet/>
      <dgm:spPr/>
      <dgm:t>
        <a:bodyPr/>
        <a:lstStyle/>
        <a:p>
          <a:endParaRPr lang="id-ID"/>
        </a:p>
      </dgm:t>
    </dgm:pt>
    <dgm:pt modelId="{43BE464D-7611-4C95-B9BC-9206349C21AF}" type="sibTrans" cxnId="{994529B7-BD22-435D-808D-BA464FAC6C08}">
      <dgm:prSet/>
      <dgm:spPr>
        <a:ln>
          <a:solidFill>
            <a:schemeClr val="accent1"/>
          </a:solidFill>
        </a:ln>
      </dgm:spPr>
      <dgm:t>
        <a:bodyPr/>
        <a:lstStyle/>
        <a:p>
          <a:endParaRPr lang="id-ID"/>
        </a:p>
      </dgm:t>
    </dgm:pt>
    <dgm:pt modelId="{09791BCC-1406-437F-877F-0360D0D1F010}" type="pres">
      <dgm:prSet presAssocID="{7CA5FC84-17AD-4EA7-BBDD-3460C1B8F3B9}" presName="cycle" presStyleCnt="0">
        <dgm:presLayoutVars>
          <dgm:dir/>
          <dgm:resizeHandles val="exact"/>
        </dgm:presLayoutVars>
      </dgm:prSet>
      <dgm:spPr/>
      <dgm:t>
        <a:bodyPr/>
        <a:lstStyle/>
        <a:p>
          <a:endParaRPr lang="id-ID"/>
        </a:p>
      </dgm:t>
    </dgm:pt>
    <dgm:pt modelId="{5630D0F6-DC34-46F4-8959-FDFF2ED1CBF6}" type="pres">
      <dgm:prSet presAssocID="{23DDEE46-7B44-41C8-A4DE-17557D64FE28}" presName="node" presStyleLbl="node1" presStyleIdx="0" presStyleCnt="5" custScaleX="122815" custRadScaleRad="100144" custRadScaleInc="9505">
        <dgm:presLayoutVars>
          <dgm:bulletEnabled val="1"/>
        </dgm:presLayoutVars>
      </dgm:prSet>
      <dgm:spPr/>
      <dgm:t>
        <a:bodyPr/>
        <a:lstStyle/>
        <a:p>
          <a:endParaRPr lang="id-ID"/>
        </a:p>
      </dgm:t>
    </dgm:pt>
    <dgm:pt modelId="{C53D40E2-AA9D-4078-908C-69FB1C38029F}" type="pres">
      <dgm:prSet presAssocID="{23DDEE46-7B44-41C8-A4DE-17557D64FE28}" presName="spNode" presStyleCnt="0"/>
      <dgm:spPr/>
    </dgm:pt>
    <dgm:pt modelId="{18B64BC6-703B-489D-ADF9-5A194C069BC0}" type="pres">
      <dgm:prSet presAssocID="{1D137408-B678-4885-8653-70139F1D2037}" presName="sibTrans" presStyleLbl="sibTrans1D1" presStyleIdx="0" presStyleCnt="5"/>
      <dgm:spPr/>
      <dgm:t>
        <a:bodyPr/>
        <a:lstStyle/>
        <a:p>
          <a:endParaRPr lang="id-ID"/>
        </a:p>
      </dgm:t>
    </dgm:pt>
    <dgm:pt modelId="{2BB2CDB0-5154-425E-AF3B-51E2F2A0DAC4}" type="pres">
      <dgm:prSet presAssocID="{127B410D-75E9-46BC-BE4B-0AC2065F442E}" presName="node" presStyleLbl="node1" presStyleIdx="1" presStyleCnt="5" custScaleX="153231" custRadScaleRad="106077" custRadScaleInc="3272">
        <dgm:presLayoutVars>
          <dgm:bulletEnabled val="1"/>
        </dgm:presLayoutVars>
      </dgm:prSet>
      <dgm:spPr/>
      <dgm:t>
        <a:bodyPr/>
        <a:lstStyle/>
        <a:p>
          <a:endParaRPr lang="id-ID"/>
        </a:p>
      </dgm:t>
    </dgm:pt>
    <dgm:pt modelId="{D0EB95CB-9A83-44C7-A2B5-C9006010FCBA}" type="pres">
      <dgm:prSet presAssocID="{127B410D-75E9-46BC-BE4B-0AC2065F442E}" presName="spNode" presStyleCnt="0"/>
      <dgm:spPr/>
    </dgm:pt>
    <dgm:pt modelId="{38CC2A6C-E5B0-4646-89ED-7AD43ED49665}" type="pres">
      <dgm:prSet presAssocID="{E192FE65-2AE4-4913-90C3-06466642CD2D}" presName="sibTrans" presStyleLbl="sibTrans1D1" presStyleIdx="1" presStyleCnt="5"/>
      <dgm:spPr/>
      <dgm:t>
        <a:bodyPr/>
        <a:lstStyle/>
        <a:p>
          <a:endParaRPr lang="id-ID"/>
        </a:p>
      </dgm:t>
    </dgm:pt>
    <dgm:pt modelId="{86118D0E-CF19-4CDB-A4A3-E1B2A21B6518}" type="pres">
      <dgm:prSet presAssocID="{15BA5238-9639-40EB-9090-9FEC7E1DF6FF}" presName="node" presStyleLbl="node1" presStyleIdx="2" presStyleCnt="5" custScaleX="155304" custRadScaleRad="110275" custRadScaleInc="-78139">
        <dgm:presLayoutVars>
          <dgm:bulletEnabled val="1"/>
        </dgm:presLayoutVars>
      </dgm:prSet>
      <dgm:spPr/>
      <dgm:t>
        <a:bodyPr/>
        <a:lstStyle/>
        <a:p>
          <a:endParaRPr lang="id-ID"/>
        </a:p>
      </dgm:t>
    </dgm:pt>
    <dgm:pt modelId="{FCCB9A92-6F18-4443-A0AA-4712D5DC50C8}" type="pres">
      <dgm:prSet presAssocID="{15BA5238-9639-40EB-9090-9FEC7E1DF6FF}" presName="spNode" presStyleCnt="0"/>
      <dgm:spPr/>
    </dgm:pt>
    <dgm:pt modelId="{76B74D59-6630-4885-98EC-2F2F2A5BBBC2}" type="pres">
      <dgm:prSet presAssocID="{0E4A2164-50AF-4861-9846-308B32EA98C0}" presName="sibTrans" presStyleLbl="sibTrans1D1" presStyleIdx="2" presStyleCnt="5"/>
      <dgm:spPr/>
      <dgm:t>
        <a:bodyPr/>
        <a:lstStyle/>
        <a:p>
          <a:endParaRPr lang="id-ID"/>
        </a:p>
      </dgm:t>
    </dgm:pt>
    <dgm:pt modelId="{34F11DE3-48F2-4124-B7A5-E88C3170A6CF}" type="pres">
      <dgm:prSet presAssocID="{CEA48977-6825-42E6-9630-1647D0C9B86B}" presName="node" presStyleLbl="node1" presStyleIdx="3" presStyleCnt="5" custScaleX="126627" custRadScaleRad="102356" custRadScaleInc="42269">
        <dgm:presLayoutVars>
          <dgm:bulletEnabled val="1"/>
        </dgm:presLayoutVars>
      </dgm:prSet>
      <dgm:spPr/>
      <dgm:t>
        <a:bodyPr/>
        <a:lstStyle/>
        <a:p>
          <a:endParaRPr lang="id-ID"/>
        </a:p>
      </dgm:t>
    </dgm:pt>
    <dgm:pt modelId="{14B774EF-8949-4089-A80B-3212EE2699A5}" type="pres">
      <dgm:prSet presAssocID="{CEA48977-6825-42E6-9630-1647D0C9B86B}" presName="spNode" presStyleCnt="0"/>
      <dgm:spPr/>
    </dgm:pt>
    <dgm:pt modelId="{C109A965-1DD0-4FBE-A8B6-49FFD3FDA03D}" type="pres">
      <dgm:prSet presAssocID="{10DDA16A-FA3C-4B86-B586-85CAEF4663F6}" presName="sibTrans" presStyleLbl="sibTrans1D1" presStyleIdx="3" presStyleCnt="5"/>
      <dgm:spPr/>
      <dgm:t>
        <a:bodyPr/>
        <a:lstStyle/>
        <a:p>
          <a:endParaRPr lang="id-ID"/>
        </a:p>
      </dgm:t>
    </dgm:pt>
    <dgm:pt modelId="{BF6E30A3-CD35-4F11-8561-5FFE0570ACEE}" type="pres">
      <dgm:prSet presAssocID="{0F3455DB-E8D0-4F5B-BCC3-4D21E8551770}" presName="node" presStyleLbl="node1" presStyleIdx="4" presStyleCnt="5" custScaleX="128588">
        <dgm:presLayoutVars>
          <dgm:bulletEnabled val="1"/>
        </dgm:presLayoutVars>
      </dgm:prSet>
      <dgm:spPr/>
      <dgm:t>
        <a:bodyPr/>
        <a:lstStyle/>
        <a:p>
          <a:endParaRPr lang="id-ID"/>
        </a:p>
      </dgm:t>
    </dgm:pt>
    <dgm:pt modelId="{F0A7353D-51B3-4AA1-B391-66D4FA44624F}" type="pres">
      <dgm:prSet presAssocID="{0F3455DB-E8D0-4F5B-BCC3-4D21E8551770}" presName="spNode" presStyleCnt="0"/>
      <dgm:spPr/>
    </dgm:pt>
    <dgm:pt modelId="{A16E5D75-F35B-4871-96CB-9BBD1A32B65C}" type="pres">
      <dgm:prSet presAssocID="{43BE464D-7611-4C95-B9BC-9206349C21AF}" presName="sibTrans" presStyleLbl="sibTrans1D1" presStyleIdx="4" presStyleCnt="5"/>
      <dgm:spPr/>
      <dgm:t>
        <a:bodyPr/>
        <a:lstStyle/>
        <a:p>
          <a:endParaRPr lang="id-ID"/>
        </a:p>
      </dgm:t>
    </dgm:pt>
  </dgm:ptLst>
  <dgm:cxnLst>
    <dgm:cxn modelId="{C4B044C0-C250-4E38-84D0-B003595A6863}" type="presOf" srcId="{CEA48977-6825-42E6-9630-1647D0C9B86B}" destId="{34F11DE3-48F2-4124-B7A5-E88C3170A6CF}" srcOrd="0" destOrd="0" presId="urn:microsoft.com/office/officeart/2005/8/layout/cycle5"/>
    <dgm:cxn modelId="{839101F8-FAE6-40AB-95C8-C716AE034F69}" srcId="{7CA5FC84-17AD-4EA7-BBDD-3460C1B8F3B9}" destId="{127B410D-75E9-46BC-BE4B-0AC2065F442E}" srcOrd="1" destOrd="0" parTransId="{A9705FF0-EEDC-437D-9484-29F56F656FBA}" sibTransId="{E192FE65-2AE4-4913-90C3-06466642CD2D}"/>
    <dgm:cxn modelId="{73D1BFF7-A960-4D97-A208-5DA178DCC55B}" type="presOf" srcId="{1D137408-B678-4885-8653-70139F1D2037}" destId="{18B64BC6-703B-489D-ADF9-5A194C069BC0}" srcOrd="0" destOrd="0" presId="urn:microsoft.com/office/officeart/2005/8/layout/cycle5"/>
    <dgm:cxn modelId="{89A296F9-DDB4-42BB-A03B-22DB7DCCC9D0}" type="presOf" srcId="{43BE464D-7611-4C95-B9BC-9206349C21AF}" destId="{A16E5D75-F35B-4871-96CB-9BBD1A32B65C}" srcOrd="0" destOrd="0" presId="urn:microsoft.com/office/officeart/2005/8/layout/cycle5"/>
    <dgm:cxn modelId="{0780563D-2FE1-49ED-89ED-42FE920DC55B}" type="presOf" srcId="{15BA5238-9639-40EB-9090-9FEC7E1DF6FF}" destId="{86118D0E-CF19-4CDB-A4A3-E1B2A21B6518}" srcOrd="0" destOrd="0" presId="urn:microsoft.com/office/officeart/2005/8/layout/cycle5"/>
    <dgm:cxn modelId="{994529B7-BD22-435D-808D-BA464FAC6C08}" srcId="{7CA5FC84-17AD-4EA7-BBDD-3460C1B8F3B9}" destId="{0F3455DB-E8D0-4F5B-BCC3-4D21E8551770}" srcOrd="4" destOrd="0" parTransId="{C5CE848D-66F5-4040-AABA-92B15D58A569}" sibTransId="{43BE464D-7611-4C95-B9BC-9206349C21AF}"/>
    <dgm:cxn modelId="{599403CF-137B-4571-B0A3-19DACEE48454}" srcId="{7CA5FC84-17AD-4EA7-BBDD-3460C1B8F3B9}" destId="{23DDEE46-7B44-41C8-A4DE-17557D64FE28}" srcOrd="0" destOrd="0" parTransId="{F7755933-50B2-4C09-A8AC-699247CBA7CF}" sibTransId="{1D137408-B678-4885-8653-70139F1D2037}"/>
    <dgm:cxn modelId="{7ADB7B70-C1FE-4050-8F4B-6F1EEF2FD8D0}" srcId="{7CA5FC84-17AD-4EA7-BBDD-3460C1B8F3B9}" destId="{CEA48977-6825-42E6-9630-1647D0C9B86B}" srcOrd="3" destOrd="0" parTransId="{2A08ECA3-6DFD-4860-B582-654685B6C624}" sibTransId="{10DDA16A-FA3C-4B86-B586-85CAEF4663F6}"/>
    <dgm:cxn modelId="{16A25103-EC22-4BA9-A3EF-9A7041F7EE8D}" type="presOf" srcId="{E192FE65-2AE4-4913-90C3-06466642CD2D}" destId="{38CC2A6C-E5B0-4646-89ED-7AD43ED49665}" srcOrd="0" destOrd="0" presId="urn:microsoft.com/office/officeart/2005/8/layout/cycle5"/>
    <dgm:cxn modelId="{91B04F65-4773-40D5-9607-82934C836CD9}" type="presOf" srcId="{7CA5FC84-17AD-4EA7-BBDD-3460C1B8F3B9}" destId="{09791BCC-1406-437F-877F-0360D0D1F010}" srcOrd="0" destOrd="0" presId="urn:microsoft.com/office/officeart/2005/8/layout/cycle5"/>
    <dgm:cxn modelId="{A4110FE1-BB7C-4E4C-A641-CC1E4B76D642}" type="presOf" srcId="{10DDA16A-FA3C-4B86-B586-85CAEF4663F6}" destId="{C109A965-1DD0-4FBE-A8B6-49FFD3FDA03D}" srcOrd="0" destOrd="0" presId="urn:microsoft.com/office/officeart/2005/8/layout/cycle5"/>
    <dgm:cxn modelId="{7FC99301-ED82-4FCD-96BA-A5018ADF6D15}" type="presOf" srcId="{0E4A2164-50AF-4861-9846-308B32EA98C0}" destId="{76B74D59-6630-4885-98EC-2F2F2A5BBBC2}" srcOrd="0" destOrd="0" presId="urn:microsoft.com/office/officeart/2005/8/layout/cycle5"/>
    <dgm:cxn modelId="{F702B90D-8FA6-4F4C-AB3F-3848FC42F295}" type="presOf" srcId="{23DDEE46-7B44-41C8-A4DE-17557D64FE28}" destId="{5630D0F6-DC34-46F4-8959-FDFF2ED1CBF6}" srcOrd="0" destOrd="0" presId="urn:microsoft.com/office/officeart/2005/8/layout/cycle5"/>
    <dgm:cxn modelId="{4011663F-0ED9-4E1F-892D-91529D7EEDC9}" srcId="{7CA5FC84-17AD-4EA7-BBDD-3460C1B8F3B9}" destId="{15BA5238-9639-40EB-9090-9FEC7E1DF6FF}" srcOrd="2" destOrd="0" parTransId="{49DB82C2-2F14-47FD-A06D-6CC36BF18A29}" sibTransId="{0E4A2164-50AF-4861-9846-308B32EA98C0}"/>
    <dgm:cxn modelId="{87AEC575-596C-496C-A3E9-A667C7295FCA}" type="presOf" srcId="{127B410D-75E9-46BC-BE4B-0AC2065F442E}" destId="{2BB2CDB0-5154-425E-AF3B-51E2F2A0DAC4}" srcOrd="0" destOrd="0" presId="urn:microsoft.com/office/officeart/2005/8/layout/cycle5"/>
    <dgm:cxn modelId="{27584817-6CB7-40FE-A449-D5E1BD59A659}" type="presOf" srcId="{0F3455DB-E8D0-4F5B-BCC3-4D21E8551770}" destId="{BF6E30A3-CD35-4F11-8561-5FFE0570ACEE}" srcOrd="0" destOrd="0" presId="urn:microsoft.com/office/officeart/2005/8/layout/cycle5"/>
    <dgm:cxn modelId="{CE1254D9-17C5-4525-81EC-E598C83428CA}" type="presParOf" srcId="{09791BCC-1406-437F-877F-0360D0D1F010}" destId="{5630D0F6-DC34-46F4-8959-FDFF2ED1CBF6}" srcOrd="0" destOrd="0" presId="urn:microsoft.com/office/officeart/2005/8/layout/cycle5"/>
    <dgm:cxn modelId="{18656B1D-B4A9-480F-85F4-7DEEBE5B0FE7}" type="presParOf" srcId="{09791BCC-1406-437F-877F-0360D0D1F010}" destId="{C53D40E2-AA9D-4078-908C-69FB1C38029F}" srcOrd="1" destOrd="0" presId="urn:microsoft.com/office/officeart/2005/8/layout/cycle5"/>
    <dgm:cxn modelId="{6031694A-6241-4A20-BF8A-99AEE027F61E}" type="presParOf" srcId="{09791BCC-1406-437F-877F-0360D0D1F010}" destId="{18B64BC6-703B-489D-ADF9-5A194C069BC0}" srcOrd="2" destOrd="0" presId="urn:microsoft.com/office/officeart/2005/8/layout/cycle5"/>
    <dgm:cxn modelId="{EA042F87-6139-47D3-911B-41BDA4B972B7}" type="presParOf" srcId="{09791BCC-1406-437F-877F-0360D0D1F010}" destId="{2BB2CDB0-5154-425E-AF3B-51E2F2A0DAC4}" srcOrd="3" destOrd="0" presId="urn:microsoft.com/office/officeart/2005/8/layout/cycle5"/>
    <dgm:cxn modelId="{178D516B-E3BF-4DC9-BD30-6E3380373F43}" type="presParOf" srcId="{09791BCC-1406-437F-877F-0360D0D1F010}" destId="{D0EB95CB-9A83-44C7-A2B5-C9006010FCBA}" srcOrd="4" destOrd="0" presId="urn:microsoft.com/office/officeart/2005/8/layout/cycle5"/>
    <dgm:cxn modelId="{7249090B-110D-43F6-819A-FEF06F06BB62}" type="presParOf" srcId="{09791BCC-1406-437F-877F-0360D0D1F010}" destId="{38CC2A6C-E5B0-4646-89ED-7AD43ED49665}" srcOrd="5" destOrd="0" presId="urn:microsoft.com/office/officeart/2005/8/layout/cycle5"/>
    <dgm:cxn modelId="{200F990D-97C3-43F7-B430-E948EADBFA15}" type="presParOf" srcId="{09791BCC-1406-437F-877F-0360D0D1F010}" destId="{86118D0E-CF19-4CDB-A4A3-E1B2A21B6518}" srcOrd="6" destOrd="0" presId="urn:microsoft.com/office/officeart/2005/8/layout/cycle5"/>
    <dgm:cxn modelId="{74C26D36-5BA6-4B71-B53A-C7E859DE9A39}" type="presParOf" srcId="{09791BCC-1406-437F-877F-0360D0D1F010}" destId="{FCCB9A92-6F18-4443-A0AA-4712D5DC50C8}" srcOrd="7" destOrd="0" presId="urn:microsoft.com/office/officeart/2005/8/layout/cycle5"/>
    <dgm:cxn modelId="{0ADEFEEF-7CAF-418A-9F82-02BB39824CC3}" type="presParOf" srcId="{09791BCC-1406-437F-877F-0360D0D1F010}" destId="{76B74D59-6630-4885-98EC-2F2F2A5BBBC2}" srcOrd="8" destOrd="0" presId="urn:microsoft.com/office/officeart/2005/8/layout/cycle5"/>
    <dgm:cxn modelId="{2D31857B-FC09-4466-AF1C-5B1962BC7ABE}" type="presParOf" srcId="{09791BCC-1406-437F-877F-0360D0D1F010}" destId="{34F11DE3-48F2-4124-B7A5-E88C3170A6CF}" srcOrd="9" destOrd="0" presId="urn:microsoft.com/office/officeart/2005/8/layout/cycle5"/>
    <dgm:cxn modelId="{11205617-CD64-4A72-99E2-F4DD0E87D37C}" type="presParOf" srcId="{09791BCC-1406-437F-877F-0360D0D1F010}" destId="{14B774EF-8949-4089-A80B-3212EE2699A5}" srcOrd="10" destOrd="0" presId="urn:microsoft.com/office/officeart/2005/8/layout/cycle5"/>
    <dgm:cxn modelId="{86EAF098-20A1-4626-8957-44EA189D7077}" type="presParOf" srcId="{09791BCC-1406-437F-877F-0360D0D1F010}" destId="{C109A965-1DD0-4FBE-A8B6-49FFD3FDA03D}" srcOrd="11" destOrd="0" presId="urn:microsoft.com/office/officeart/2005/8/layout/cycle5"/>
    <dgm:cxn modelId="{6A7DD3AF-F641-4906-9A8F-815F64004A10}" type="presParOf" srcId="{09791BCC-1406-437F-877F-0360D0D1F010}" destId="{BF6E30A3-CD35-4F11-8561-5FFE0570ACEE}" srcOrd="12" destOrd="0" presId="urn:microsoft.com/office/officeart/2005/8/layout/cycle5"/>
    <dgm:cxn modelId="{1CEBB9E0-A0FF-44D5-BCA5-4A29534F953F}" type="presParOf" srcId="{09791BCC-1406-437F-877F-0360D0D1F010}" destId="{F0A7353D-51B3-4AA1-B391-66D4FA44624F}" srcOrd="13" destOrd="0" presId="urn:microsoft.com/office/officeart/2005/8/layout/cycle5"/>
    <dgm:cxn modelId="{14824BE9-9C8E-4EC7-A49A-9C144AA92E2F}" type="presParOf" srcId="{09791BCC-1406-437F-877F-0360D0D1F010}" destId="{A16E5D75-F35B-4871-96CB-9BBD1A32B65C}" srcOrd="14" destOrd="0" presId="urn:microsoft.com/office/officeart/2005/8/layout/cycle5"/>
  </dgm:cxnLst>
  <dgm:bg>
    <a:solidFill>
      <a:srgbClr val="FFCCFF"/>
    </a:solidFill>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C8F53D-2D0D-4A7E-981C-AB9637D33399}" type="datetimeFigureOut">
              <a:rPr lang="id-ID" smtClean="0"/>
              <a:pPr/>
              <a:t>30/11/2012</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17FDB4-756E-4043-90C1-9A2185F706AB}" type="slidenum">
              <a:rPr lang="id-ID" smtClean="0"/>
              <a:pPr/>
              <a:t>‹#›</a:t>
            </a:fld>
            <a:endParaRPr lang="id-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CA38B83-6EEA-4C65-8C7D-EF07E59F24BD}" type="slidenum">
              <a:rPr lang="en-US" smtClean="0">
                <a:latin typeface="Arial" charset="0"/>
              </a:rPr>
              <a:pPr/>
              <a:t>3</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16</a:t>
            </a:fld>
            <a:endParaRPr lang="id-ID"/>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18</a:t>
            </a:fld>
            <a:endParaRPr lang="id-ID"/>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20</a:t>
            </a:fld>
            <a:endParaRPr lang="id-ID"/>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id-ID" dirty="0"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E50AD1-626E-41C9-8573-76567BB06459}" type="slidenum">
              <a:rPr lang="id-ID" smtClean="0"/>
              <a:pPr/>
              <a:t>23</a:t>
            </a:fld>
            <a:endParaRPr lang="id-ID"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24</a:t>
            </a:fld>
            <a:endParaRPr lang="id-ID"/>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27</a:t>
            </a:fld>
            <a:endParaRPr lang="id-ID"/>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id-ID"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5552F0-7C70-49A7-8B08-D17C59B44B19}" type="slidenum">
              <a:rPr lang="id-ID" smtClean="0"/>
              <a:pPr/>
              <a:t>28</a:t>
            </a:fld>
            <a:endParaRPr lang="id-ID"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31</a:t>
            </a:fld>
            <a:endParaRPr lang="id-ID"/>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4346A4-5259-406E-8339-F80DFA1E2894}" type="slidenum">
              <a:rPr lang="en-US" smtClean="0">
                <a:latin typeface="Arial" charset="0"/>
              </a:rPr>
              <a:pPr/>
              <a:t>32</a:t>
            </a:fld>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35</a:t>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5</a:t>
            </a:fld>
            <a:endParaRPr lang="id-ID"/>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38</a:t>
            </a:fld>
            <a:endParaRPr lang="id-ID"/>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41</a:t>
            </a:fld>
            <a:endParaRPr lang="id-ID"/>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42</a:t>
            </a:fld>
            <a:endParaRPr lang="id-ID"/>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44</a:t>
            </a:fld>
            <a:endParaRPr lang="id-ID"/>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47</a:t>
            </a:fld>
            <a:endParaRPr lang="id-I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6</a:t>
            </a:fld>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7</a:t>
            </a:fld>
            <a:endParaRPr lang="id-I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8</a:t>
            </a:fld>
            <a:endParaRPr lang="id-ID"/>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9</a:t>
            </a:fld>
            <a:endParaRPr lang="id-ID"/>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10</a:t>
            </a:fld>
            <a:endParaRPr lang="id-ID"/>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7FDB4-756E-4043-90C1-9A2185F706AB}" type="slidenum">
              <a:rPr lang="id-ID" smtClean="0"/>
              <a:pPr/>
              <a:t>12</a:t>
            </a:fld>
            <a:endParaRPr lang="id-ID"/>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id-ID"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B86B70F-AF87-4C43-AF25-503271BF3155}" type="slidenum">
              <a:rPr lang="id-ID" smtClean="0"/>
              <a:pPr/>
              <a:t>15</a:t>
            </a:fld>
            <a:endParaRPr lang="id-ID"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19" name="Footer Placeholder 18"/>
          <p:cNvSpPr>
            <a:spLocks noGrp="1"/>
          </p:cNvSpPr>
          <p:nvPr>
            <p:ph type="ftr" sz="quarter" idx="11"/>
          </p:nvPr>
        </p:nvSpPr>
        <p:spPr/>
        <p:txBody>
          <a:bodyPr/>
          <a:lstStyle/>
          <a:p>
            <a:endParaRPr lang="id-ID"/>
          </a:p>
        </p:txBody>
      </p:sp>
      <p:sp>
        <p:nvSpPr>
          <p:cNvPr id="27" name="Slide Number Placeholder 26"/>
          <p:cNvSpPr>
            <a:spLocks noGrp="1"/>
          </p:cNvSpPr>
          <p:nvPr>
            <p:ph type="sldNum" sz="quarter" idx="12"/>
          </p:nvPr>
        </p:nvSpPr>
        <p:spPr/>
        <p:txBody>
          <a:bodyPr/>
          <a:lstStyle/>
          <a:p>
            <a:fld id="{A756F9A8-69E1-42CB-BD70-D7ABA9F352BD}" type="slidenum">
              <a:rPr lang="id-ID" smtClean="0"/>
              <a:pPr/>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756F9A8-69E1-42CB-BD70-D7ABA9F352BD}" type="slidenum">
              <a:rPr lang="id-ID" smtClean="0"/>
              <a:pPr/>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756F9A8-69E1-42CB-BD70-D7ABA9F352BD}"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DB32A1C-0974-4607-B4D0-CA0ED370BDFA}" type="datetimeFigureOut">
              <a:rPr lang="id-ID" smtClean="0"/>
              <a:pPr/>
              <a:t>30/11/2012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a:xfrm>
            <a:off x="8077200" y="6356350"/>
            <a:ext cx="609600" cy="365125"/>
          </a:xfrm>
        </p:spPr>
        <p:txBody>
          <a:bodyPr/>
          <a:lstStyle/>
          <a:p>
            <a:fld id="{A756F9A8-69E1-42CB-BD70-D7ABA9F352BD}" type="slidenum">
              <a:rPr lang="id-ID" smtClean="0"/>
              <a:pPr/>
              <a:t>‹#›</a:t>
            </a:fld>
            <a:endParaRPr lang="id-ID"/>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DB32A1C-0974-4607-B4D0-CA0ED370BDFA}" type="datetimeFigureOut">
              <a:rPr lang="id-ID" smtClean="0"/>
              <a:pPr/>
              <a:t>30/11/2012</a:t>
            </a:fld>
            <a:endParaRPr lang="id-ID"/>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d-ID"/>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756F9A8-69E1-42CB-BD70-D7ABA9F352BD}" type="slidenum">
              <a:rPr lang="id-ID" smtClean="0"/>
              <a:pPr/>
              <a:t>‹#›</a:t>
            </a:fld>
            <a:endParaRPr lang="id-ID"/>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audio" Target="../media/audio1.wav"/></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id-ID" sz="6600" dirty="0" smtClean="0"/>
              <a:t>Scientific </a:t>
            </a:r>
            <a:r>
              <a:rPr lang="en-US" sz="6600" dirty="0" smtClean="0"/>
              <a:t>paper</a:t>
            </a:r>
            <a:endParaRPr lang="id-ID" sz="6600" dirty="0"/>
          </a:p>
        </p:txBody>
      </p:sp>
      <p:sp>
        <p:nvSpPr>
          <p:cNvPr id="3" name="Subtitle 2"/>
          <p:cNvSpPr>
            <a:spLocks noGrp="1"/>
          </p:cNvSpPr>
          <p:nvPr>
            <p:ph type="subTitle" idx="1"/>
          </p:nvPr>
        </p:nvSpPr>
        <p:spPr>
          <a:xfrm>
            <a:off x="6357950" y="6072206"/>
            <a:ext cx="2458774" cy="557654"/>
          </a:xfrm>
        </p:spPr>
        <p:txBody>
          <a:bodyPr>
            <a:normAutofit/>
          </a:bodyPr>
          <a:lstStyle/>
          <a:p>
            <a:r>
              <a:rPr lang="id-ID" sz="1800" dirty="0" smtClean="0"/>
              <a:t>wien-</a:t>
            </a:r>
            <a:r>
              <a:rPr lang="en-US" sz="1800" dirty="0" smtClean="0"/>
              <a:t>2012</a:t>
            </a:r>
            <a:r>
              <a:rPr lang="id-ID" sz="1800" dirty="0" smtClean="0"/>
              <a:t> </a:t>
            </a:r>
            <a:endParaRPr lang="id-ID"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1670" y="1428736"/>
            <a:ext cx="5165966" cy="584775"/>
          </a:xfrm>
          <a:prstGeom prst="rect">
            <a:avLst/>
          </a:prstGeom>
          <a:noFill/>
        </p:spPr>
        <p:txBody>
          <a:bodyPr wrap="none" rtlCol="0">
            <a:spAutoFit/>
          </a:bodyPr>
          <a:lstStyle/>
          <a:p>
            <a:r>
              <a:rPr lang="en-US" sz="3200" dirty="0" smtClean="0"/>
              <a:t>SCIENTIFIC PAPER FORM:</a:t>
            </a:r>
            <a:endParaRPr lang="en-US" sz="3200" dirty="0"/>
          </a:p>
        </p:txBody>
      </p:sp>
      <p:sp>
        <p:nvSpPr>
          <p:cNvPr id="3" name="TextBox 2"/>
          <p:cNvSpPr txBox="1"/>
          <p:nvPr/>
        </p:nvSpPr>
        <p:spPr>
          <a:xfrm>
            <a:off x="714348" y="2357430"/>
            <a:ext cx="7858180" cy="2554545"/>
          </a:xfrm>
          <a:prstGeom prst="rect">
            <a:avLst/>
          </a:prstGeom>
          <a:solidFill>
            <a:srgbClr val="FFCCFF"/>
          </a:solidFill>
          <a:ln>
            <a:solidFill>
              <a:schemeClr val="accent1"/>
            </a:solidFill>
          </a:ln>
        </p:spPr>
        <p:txBody>
          <a:bodyPr wrap="square" rtlCol="0">
            <a:spAutoFit/>
          </a:bodyPr>
          <a:lstStyle/>
          <a:p>
            <a:pPr marL="342900" indent="-342900">
              <a:buAutoNum type="arabicPeriod"/>
            </a:pPr>
            <a:endParaRPr lang="en-US" sz="3200" dirty="0" smtClean="0"/>
          </a:p>
          <a:p>
            <a:pPr marL="342900" indent="-342900">
              <a:buAutoNum type="arabicPeriod"/>
            </a:pPr>
            <a:r>
              <a:rPr lang="en-US" sz="3200" dirty="0" smtClean="0"/>
              <a:t>PROPOSAL</a:t>
            </a:r>
          </a:p>
          <a:p>
            <a:pPr marL="342900" indent="-342900">
              <a:buAutoNum type="arabicPeriod"/>
            </a:pPr>
            <a:r>
              <a:rPr lang="en-US" sz="3200" dirty="0" smtClean="0"/>
              <a:t>FINAL ASSIGNMENT/thesis/dissertation</a:t>
            </a:r>
          </a:p>
          <a:p>
            <a:pPr marL="342900" indent="-342900">
              <a:buAutoNum type="arabicPeriod"/>
            </a:pPr>
            <a:r>
              <a:rPr lang="en-US" sz="3200" dirty="0" smtClean="0"/>
              <a:t>PUBLICATION</a:t>
            </a:r>
          </a:p>
          <a:p>
            <a:pPr marL="342900" indent="-342900"/>
            <a:endParaRPr lang="en-US"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685800" y="1019175"/>
            <a:ext cx="7958166" cy="646331"/>
          </a:xfrm>
          <a:prstGeom prst="rect">
            <a:avLst/>
          </a:prstGeom>
          <a:noFill/>
          <a:ln w="9525">
            <a:solidFill>
              <a:srgbClr val="000000"/>
            </a:solidFill>
            <a:miter lim="800000"/>
            <a:headEnd/>
            <a:tailEnd/>
          </a:ln>
        </p:spPr>
        <p:txBody>
          <a:bodyPr wrap="square">
            <a:spAutoFit/>
          </a:bodyPr>
          <a:lstStyle/>
          <a:p>
            <a:pPr algn="ctr"/>
            <a:r>
              <a:rPr lang="id-ID" sz="3600" dirty="0" smtClean="0"/>
              <a:t>RESEARCH</a:t>
            </a:r>
            <a:r>
              <a:rPr lang="en-US" sz="3600" dirty="0" smtClean="0"/>
              <a:t> STEPS</a:t>
            </a:r>
            <a:endParaRPr lang="en-US" sz="3600" dirty="0"/>
          </a:p>
        </p:txBody>
      </p:sp>
      <p:sp>
        <p:nvSpPr>
          <p:cNvPr id="7171" name="Text Box 5"/>
          <p:cNvSpPr txBox="1">
            <a:spLocks noChangeArrowheads="1"/>
          </p:cNvSpPr>
          <p:nvPr/>
        </p:nvSpPr>
        <p:spPr bwMode="auto">
          <a:xfrm>
            <a:off x="1214414" y="2285992"/>
            <a:ext cx="5710922" cy="3306033"/>
          </a:xfrm>
          <a:prstGeom prst="rect">
            <a:avLst/>
          </a:prstGeom>
          <a:noFill/>
          <a:ln w="9525">
            <a:noFill/>
            <a:miter lim="800000"/>
            <a:headEnd/>
            <a:tailEnd/>
          </a:ln>
        </p:spPr>
        <p:txBody>
          <a:bodyPr wrap="none">
            <a:spAutoFit/>
          </a:bodyPr>
          <a:lstStyle/>
          <a:p>
            <a:pPr marL="342900" indent="-342900"/>
            <a:r>
              <a:rPr lang="id-ID" sz="2800" dirty="0" smtClean="0">
                <a:latin typeface="Arial" charset="0"/>
              </a:rPr>
              <a:t>Consists </a:t>
            </a:r>
            <a:r>
              <a:rPr lang="id-ID" sz="2800" dirty="0">
                <a:latin typeface="Arial" charset="0"/>
              </a:rPr>
              <a:t>of 5</a:t>
            </a:r>
            <a:r>
              <a:rPr lang="en-US" sz="2800" dirty="0">
                <a:latin typeface="Arial" charset="0"/>
              </a:rPr>
              <a:t> </a:t>
            </a:r>
            <a:r>
              <a:rPr lang="id-ID" sz="2800" dirty="0">
                <a:latin typeface="Arial" charset="0"/>
              </a:rPr>
              <a:t>stages</a:t>
            </a:r>
            <a:r>
              <a:rPr lang="en-US" sz="2800" dirty="0" smtClean="0">
                <a:latin typeface="Arial" charset="0"/>
              </a:rPr>
              <a:t>:</a:t>
            </a:r>
            <a:endParaRPr lang="id-ID" sz="2800" dirty="0" smtClean="0">
              <a:latin typeface="Arial" charset="0"/>
            </a:endParaRPr>
          </a:p>
          <a:p>
            <a:pPr marL="342900" indent="-342900">
              <a:lnSpc>
                <a:spcPts val="1700"/>
              </a:lnSpc>
            </a:pPr>
            <a:endParaRPr lang="en-US" sz="2800" dirty="0">
              <a:latin typeface="Arial" charset="0"/>
            </a:endParaRPr>
          </a:p>
          <a:p>
            <a:pPr marL="539750" indent="-90488">
              <a:lnSpc>
                <a:spcPts val="4000"/>
              </a:lnSpc>
              <a:buFontTx/>
              <a:buAutoNum type="arabicPeriod"/>
            </a:pPr>
            <a:r>
              <a:rPr lang="id-ID" sz="2800" dirty="0" smtClean="0">
                <a:latin typeface="Arial" charset="0"/>
              </a:rPr>
              <a:t> Research </a:t>
            </a:r>
            <a:r>
              <a:rPr lang="id-ID" sz="2800" dirty="0">
                <a:latin typeface="Arial" charset="0"/>
              </a:rPr>
              <a:t>Planning</a:t>
            </a:r>
            <a:endParaRPr lang="en-US" sz="2800" dirty="0">
              <a:latin typeface="Arial" charset="0"/>
            </a:endParaRPr>
          </a:p>
          <a:p>
            <a:pPr marL="539750" indent="-90488">
              <a:lnSpc>
                <a:spcPts val="4000"/>
              </a:lnSpc>
              <a:buFontTx/>
              <a:buAutoNum type="arabicPeriod"/>
            </a:pPr>
            <a:r>
              <a:rPr lang="id-ID" sz="2800" dirty="0" smtClean="0">
                <a:latin typeface="Arial" charset="0"/>
              </a:rPr>
              <a:t> Data </a:t>
            </a:r>
            <a:r>
              <a:rPr lang="id-ID" sz="2800" dirty="0">
                <a:latin typeface="Arial" charset="0"/>
              </a:rPr>
              <a:t>Collection</a:t>
            </a:r>
            <a:endParaRPr lang="en-US" sz="2800" dirty="0">
              <a:latin typeface="Arial" charset="0"/>
            </a:endParaRPr>
          </a:p>
          <a:p>
            <a:pPr marL="539750" indent="-90488">
              <a:lnSpc>
                <a:spcPts val="4000"/>
              </a:lnSpc>
              <a:buFontTx/>
              <a:buAutoNum type="arabicPeriod"/>
            </a:pPr>
            <a:r>
              <a:rPr lang="id-ID" sz="2800" dirty="0" smtClean="0">
                <a:latin typeface="Arial" charset="0"/>
              </a:rPr>
              <a:t> Data Editing </a:t>
            </a:r>
            <a:r>
              <a:rPr lang="en-US" sz="2800" dirty="0">
                <a:latin typeface="Arial" charset="0"/>
              </a:rPr>
              <a:t>&amp; Data</a:t>
            </a:r>
            <a:r>
              <a:rPr lang="id-ID" sz="2800" dirty="0">
                <a:latin typeface="Arial" charset="0"/>
              </a:rPr>
              <a:t> Analysis</a:t>
            </a:r>
            <a:r>
              <a:rPr lang="en-US" sz="2800" dirty="0">
                <a:latin typeface="Arial" charset="0"/>
              </a:rPr>
              <a:t> </a:t>
            </a:r>
          </a:p>
          <a:p>
            <a:pPr marL="539750" indent="-90488">
              <a:lnSpc>
                <a:spcPts val="4000"/>
              </a:lnSpc>
              <a:buFontTx/>
              <a:buAutoNum type="arabicPeriod"/>
            </a:pPr>
            <a:r>
              <a:rPr lang="id-ID" sz="2800" dirty="0" smtClean="0">
                <a:latin typeface="Arial" charset="0"/>
              </a:rPr>
              <a:t> Research </a:t>
            </a:r>
            <a:r>
              <a:rPr lang="id-ID" sz="2800" dirty="0">
                <a:latin typeface="Arial" charset="0"/>
              </a:rPr>
              <a:t>Report</a:t>
            </a:r>
            <a:endParaRPr lang="en-US" sz="2800" dirty="0">
              <a:latin typeface="Arial" charset="0"/>
            </a:endParaRPr>
          </a:p>
          <a:p>
            <a:pPr marL="539750" indent="-90488">
              <a:lnSpc>
                <a:spcPts val="4000"/>
              </a:lnSpc>
              <a:buFontTx/>
              <a:buAutoNum type="arabicPeriod"/>
            </a:pPr>
            <a:r>
              <a:rPr lang="id-ID" sz="2800" dirty="0" smtClean="0">
                <a:latin typeface="Arial" charset="0"/>
              </a:rPr>
              <a:t> </a:t>
            </a:r>
            <a:r>
              <a:rPr lang="en-US" sz="2800" dirty="0" err="1" smtClean="0">
                <a:latin typeface="Arial" charset="0"/>
              </a:rPr>
              <a:t>Publi</a:t>
            </a:r>
            <a:r>
              <a:rPr lang="id-ID" sz="2800" dirty="0">
                <a:latin typeface="Arial" charset="0"/>
              </a:rPr>
              <a:t>c</a:t>
            </a:r>
            <a:r>
              <a:rPr lang="en-US" sz="2800" dirty="0">
                <a:latin typeface="Arial" charset="0"/>
              </a:rPr>
              <a:t>a</a:t>
            </a:r>
            <a:r>
              <a:rPr lang="id-ID" sz="2800" dirty="0">
                <a:latin typeface="Arial" charset="0"/>
              </a:rPr>
              <a:t>t</a:t>
            </a:r>
            <a:r>
              <a:rPr lang="en-US" sz="2800" dirty="0" err="1">
                <a:latin typeface="Arial" charset="0"/>
              </a:rPr>
              <a:t>i</a:t>
            </a:r>
            <a:r>
              <a:rPr lang="id-ID" sz="2800" dirty="0">
                <a:latin typeface="Arial" charset="0"/>
              </a:rPr>
              <a:t>on</a:t>
            </a:r>
            <a:endParaRPr lang="en-US" sz="2800" dirty="0">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WordArt 5"/>
          <p:cNvSpPr>
            <a:spLocks noChangeArrowheads="1" noChangeShapeType="1" noTextEdit="1"/>
          </p:cNvSpPr>
          <p:nvPr/>
        </p:nvSpPr>
        <p:spPr bwMode="auto">
          <a:xfrm>
            <a:off x="2000232" y="2357430"/>
            <a:ext cx="5072098" cy="571504"/>
          </a:xfrm>
          <a:prstGeom prst="rect">
            <a:avLst/>
          </a:prstGeom>
        </p:spPr>
        <p:txBody>
          <a:bodyPr wrap="none" fromWordArt="1">
            <a:prstTxWarp prst="textPlain">
              <a:avLst>
                <a:gd name="adj" fmla="val 50000"/>
              </a:avLst>
            </a:prstTxWarp>
          </a:bodyPr>
          <a:lstStyle/>
          <a:p>
            <a:pPr algn="ctr"/>
            <a:r>
              <a:rPr lang="id-ID" sz="3200" kern="10" dirty="0" smtClean="0">
                <a:ln w="19050">
                  <a:solidFill>
                    <a:srgbClr val="99CCFF"/>
                  </a:solidFill>
                  <a:round/>
                  <a:headEnd/>
                  <a:tailEnd/>
                </a:ln>
                <a:solidFill>
                  <a:srgbClr val="711928"/>
                </a:solidFill>
                <a:effectLst>
                  <a:outerShdw dist="35921" dir="2700000" algn="ctr" rotWithShape="0">
                    <a:srgbClr val="990000"/>
                  </a:outerShdw>
                </a:effectLst>
                <a:latin typeface="Algerian" pitchFamily="82" charset="0"/>
              </a:rPr>
              <a:t>PROPOSAL</a:t>
            </a:r>
            <a:endParaRPr lang="id-ID" sz="3200" kern="10" dirty="0">
              <a:ln w="19050">
                <a:solidFill>
                  <a:srgbClr val="99CCFF"/>
                </a:solidFill>
                <a:round/>
                <a:headEnd/>
                <a:tailEnd/>
              </a:ln>
              <a:solidFill>
                <a:srgbClr val="711928"/>
              </a:solidFill>
              <a:effectLst>
                <a:outerShdw dist="35921" dir="2700000" algn="ctr" rotWithShape="0">
                  <a:srgbClr val="990000"/>
                </a:outerShdw>
              </a:effectLst>
              <a:latin typeface="Algerian" pitchFamily="8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0" y="642918"/>
            <a:ext cx="9144000" cy="584200"/>
          </a:xfrm>
          <a:prstGeom prst="rect">
            <a:avLst/>
          </a:prstGeom>
          <a:solidFill>
            <a:schemeClr val="accent1">
              <a:lumMod val="50000"/>
            </a:schemeClr>
          </a:solidFill>
          <a:ln w="9525">
            <a:solidFill>
              <a:schemeClr val="bg2"/>
            </a:solidFill>
            <a:miter lim="800000"/>
            <a:headEnd/>
            <a:tailEnd/>
          </a:ln>
        </p:spPr>
        <p:txBody>
          <a:bodyPr wrap="square">
            <a:spAutoFit/>
          </a:bodyPr>
          <a:lstStyle/>
          <a:p>
            <a:pPr algn="ctr"/>
            <a:r>
              <a:rPr lang="id-ID" sz="3200" b="1" dirty="0">
                <a:solidFill>
                  <a:schemeClr val="bg1"/>
                </a:solidFill>
              </a:rPr>
              <a:t>RESEARCH PLANNING</a:t>
            </a:r>
            <a:endParaRPr lang="en-US" sz="3200" b="1" dirty="0">
              <a:solidFill>
                <a:schemeClr val="bg1"/>
              </a:solidFill>
            </a:endParaRPr>
          </a:p>
        </p:txBody>
      </p:sp>
      <p:sp>
        <p:nvSpPr>
          <p:cNvPr id="8195" name="Text Box 5"/>
          <p:cNvSpPr txBox="1">
            <a:spLocks noChangeArrowheads="1"/>
          </p:cNvSpPr>
          <p:nvPr/>
        </p:nvSpPr>
        <p:spPr bwMode="auto">
          <a:xfrm>
            <a:off x="381000" y="1981200"/>
            <a:ext cx="7673896" cy="523220"/>
          </a:xfrm>
          <a:prstGeom prst="rect">
            <a:avLst/>
          </a:prstGeom>
          <a:noFill/>
          <a:ln w="9525">
            <a:noFill/>
            <a:miter lim="800000"/>
            <a:headEnd/>
            <a:tailEnd/>
          </a:ln>
        </p:spPr>
        <p:txBody>
          <a:bodyPr wrap="none">
            <a:spAutoFit/>
          </a:bodyPr>
          <a:lstStyle/>
          <a:p>
            <a:r>
              <a:rPr lang="id-ID" sz="2400" dirty="0">
                <a:latin typeface="Arial" charset="0"/>
              </a:rPr>
              <a:t> </a:t>
            </a:r>
            <a:r>
              <a:rPr lang="id-ID" sz="2400" dirty="0" smtClean="0">
                <a:latin typeface="Arial" charset="0"/>
              </a:rPr>
              <a:t> </a:t>
            </a:r>
            <a:r>
              <a:rPr lang="en-US" sz="2800" dirty="0" smtClean="0">
                <a:latin typeface="Arial" charset="0"/>
              </a:rPr>
              <a:t>P</a:t>
            </a:r>
            <a:r>
              <a:rPr lang="id-ID" sz="2800" dirty="0">
                <a:latin typeface="Arial" charset="0"/>
              </a:rPr>
              <a:t>roblem </a:t>
            </a:r>
            <a:r>
              <a:rPr lang="en-US" sz="2800" dirty="0" smtClean="0">
                <a:latin typeface="Arial" charset="0"/>
              </a:rPr>
              <a:t>s</a:t>
            </a:r>
            <a:r>
              <a:rPr lang="id-ID" sz="2800" dirty="0" smtClean="0">
                <a:latin typeface="Arial" charset="0"/>
              </a:rPr>
              <a:t>election until</a:t>
            </a:r>
            <a:r>
              <a:rPr lang="en-US" sz="2800" dirty="0" smtClean="0">
                <a:latin typeface="Arial" charset="0"/>
              </a:rPr>
              <a:t> </a:t>
            </a:r>
            <a:r>
              <a:rPr lang="en-US" sz="2800" dirty="0" err="1">
                <a:latin typeface="Arial" charset="0"/>
              </a:rPr>
              <a:t>instrumen</a:t>
            </a:r>
            <a:r>
              <a:rPr lang="id-ID" sz="2800" dirty="0">
                <a:latin typeface="Arial" charset="0"/>
              </a:rPr>
              <a:t>t compilation</a:t>
            </a:r>
            <a:endParaRPr lang="en-US" sz="2800" dirty="0">
              <a:latin typeface="Arial" charset="0"/>
            </a:endParaRPr>
          </a:p>
        </p:txBody>
      </p:sp>
      <p:sp>
        <p:nvSpPr>
          <p:cNvPr id="8196" name="Text Box 6"/>
          <p:cNvSpPr txBox="1">
            <a:spLocks noChangeArrowheads="1"/>
          </p:cNvSpPr>
          <p:nvPr/>
        </p:nvSpPr>
        <p:spPr bwMode="auto">
          <a:xfrm>
            <a:off x="1142976" y="2714620"/>
            <a:ext cx="6397625" cy="523875"/>
          </a:xfrm>
          <a:prstGeom prst="rect">
            <a:avLst/>
          </a:prstGeom>
          <a:noFill/>
          <a:ln w="9525">
            <a:solidFill>
              <a:schemeClr val="tx2"/>
            </a:solidFill>
            <a:miter lim="800000"/>
            <a:headEnd/>
            <a:tailEnd/>
          </a:ln>
        </p:spPr>
        <p:txBody>
          <a:bodyPr wrap="none">
            <a:spAutoFit/>
          </a:bodyPr>
          <a:lstStyle/>
          <a:p>
            <a:pPr>
              <a:buFontTx/>
              <a:buChar char="-"/>
            </a:pPr>
            <a:r>
              <a:rPr lang="id-ID" sz="2400" dirty="0">
                <a:solidFill>
                  <a:schemeClr val="bg1"/>
                </a:solidFill>
                <a:latin typeface="Arial" charset="0"/>
              </a:rPr>
              <a:t>  </a:t>
            </a:r>
            <a:r>
              <a:rPr lang="id-ID" sz="2800" dirty="0">
                <a:latin typeface="Arial" charset="0"/>
              </a:rPr>
              <a:t>Formulated as </a:t>
            </a:r>
            <a:r>
              <a:rPr lang="id-ID" sz="2400" b="1" dirty="0">
                <a:solidFill>
                  <a:srgbClr val="0033CC"/>
                </a:solidFill>
                <a:latin typeface="Arial" charset="0"/>
              </a:rPr>
              <a:t>RE</a:t>
            </a:r>
            <a:r>
              <a:rPr lang="en-US" sz="2400" b="1" dirty="0">
                <a:solidFill>
                  <a:srgbClr val="0033CC"/>
                </a:solidFill>
                <a:latin typeface="Arial" charset="0"/>
              </a:rPr>
              <a:t>S</a:t>
            </a:r>
            <a:r>
              <a:rPr lang="id-ID" sz="2400" b="1" dirty="0">
                <a:solidFill>
                  <a:srgbClr val="0033CC"/>
                </a:solidFill>
                <a:latin typeface="Arial" charset="0"/>
              </a:rPr>
              <a:t>EARCH PROPOSAL</a:t>
            </a:r>
            <a:endParaRPr lang="en-US" sz="2400" dirty="0">
              <a:solidFill>
                <a:schemeClr val="bg1"/>
              </a:solidFill>
              <a:latin typeface="Comic Sans MS" pitchFamily="66" charset="0"/>
            </a:endParaRPr>
          </a:p>
        </p:txBody>
      </p:sp>
      <p:sp>
        <p:nvSpPr>
          <p:cNvPr id="8197" name="Rectangle 9"/>
          <p:cNvSpPr>
            <a:spLocks noChangeArrowheads="1"/>
          </p:cNvSpPr>
          <p:nvPr/>
        </p:nvSpPr>
        <p:spPr bwMode="auto">
          <a:xfrm>
            <a:off x="762000" y="3886200"/>
            <a:ext cx="7848600" cy="1524000"/>
          </a:xfrm>
          <a:prstGeom prst="rect">
            <a:avLst/>
          </a:prstGeom>
          <a:noFill/>
          <a:ln w="9525">
            <a:solidFill>
              <a:schemeClr val="bg2"/>
            </a:solidFill>
            <a:miter lim="800000"/>
            <a:headEnd/>
            <a:tailEnd/>
          </a:ln>
        </p:spPr>
        <p:txBody>
          <a:bodyPr wrap="none" anchor="ctr"/>
          <a:lstStyle/>
          <a:p>
            <a:endParaRPr lang="id-ID"/>
          </a:p>
        </p:txBody>
      </p:sp>
      <p:sp>
        <p:nvSpPr>
          <p:cNvPr id="8198" name="Text Box 7"/>
          <p:cNvSpPr txBox="1">
            <a:spLocks noChangeArrowheads="1"/>
          </p:cNvSpPr>
          <p:nvPr/>
        </p:nvSpPr>
        <p:spPr bwMode="auto">
          <a:xfrm>
            <a:off x="2308249" y="4143380"/>
            <a:ext cx="5764213" cy="461963"/>
          </a:xfrm>
          <a:prstGeom prst="rect">
            <a:avLst/>
          </a:prstGeom>
          <a:noFill/>
          <a:ln w="9525">
            <a:noFill/>
            <a:miter lim="800000"/>
            <a:headEnd/>
            <a:tailEnd/>
          </a:ln>
        </p:spPr>
        <p:txBody>
          <a:bodyPr wrap="none">
            <a:spAutoFit/>
          </a:bodyPr>
          <a:lstStyle/>
          <a:p>
            <a:r>
              <a:rPr lang="en-US" sz="2400" dirty="0">
                <a:latin typeface="Arial" charset="0"/>
              </a:rPr>
              <a:t>1. </a:t>
            </a:r>
            <a:r>
              <a:rPr lang="id-ID" sz="2400" dirty="0">
                <a:latin typeface="Arial" charset="0"/>
              </a:rPr>
              <a:t>Problem solving for a certain program</a:t>
            </a:r>
            <a:endParaRPr lang="en-US" sz="2400" dirty="0">
              <a:latin typeface="Arial" charset="0"/>
            </a:endParaRPr>
          </a:p>
        </p:txBody>
      </p:sp>
      <p:sp>
        <p:nvSpPr>
          <p:cNvPr id="8199" name="Text Box 8"/>
          <p:cNvSpPr txBox="1">
            <a:spLocks noChangeArrowheads="1"/>
          </p:cNvSpPr>
          <p:nvPr/>
        </p:nvSpPr>
        <p:spPr bwMode="auto">
          <a:xfrm>
            <a:off x="2311424" y="4643446"/>
            <a:ext cx="5761038" cy="830263"/>
          </a:xfrm>
          <a:prstGeom prst="rect">
            <a:avLst/>
          </a:prstGeom>
          <a:noFill/>
          <a:ln w="9525">
            <a:noFill/>
            <a:miter lim="800000"/>
            <a:headEnd/>
            <a:tailEnd/>
          </a:ln>
        </p:spPr>
        <p:txBody>
          <a:bodyPr wrap="none">
            <a:spAutoFit/>
          </a:bodyPr>
          <a:lstStyle/>
          <a:p>
            <a:r>
              <a:rPr lang="en-US" sz="2400" dirty="0">
                <a:latin typeface="Arial" charset="0"/>
              </a:rPr>
              <a:t>2. </a:t>
            </a:r>
            <a:r>
              <a:rPr lang="id-ID" sz="2400" dirty="0">
                <a:latin typeface="Arial" charset="0"/>
              </a:rPr>
              <a:t>For science /scientific  work interest</a:t>
            </a:r>
            <a:endParaRPr lang="en-US" sz="2400" dirty="0">
              <a:latin typeface="Arial" charset="0"/>
            </a:endParaRPr>
          </a:p>
          <a:p>
            <a:r>
              <a:rPr lang="en-US" sz="2400" dirty="0">
                <a:latin typeface="Arial" charset="0"/>
              </a:rPr>
              <a:t>     (</a:t>
            </a:r>
            <a:r>
              <a:rPr lang="id-ID" sz="2400" dirty="0">
                <a:latin typeface="Arial" charset="0"/>
              </a:rPr>
              <a:t>final assignment,</a:t>
            </a:r>
            <a:r>
              <a:rPr lang="en-US" sz="2400" dirty="0">
                <a:latin typeface="Arial" charset="0"/>
              </a:rPr>
              <a:t> t</a:t>
            </a:r>
            <a:r>
              <a:rPr lang="id-ID" sz="2400" dirty="0">
                <a:latin typeface="Arial" charset="0"/>
              </a:rPr>
              <a:t>h</a:t>
            </a:r>
            <a:r>
              <a:rPr lang="en-US" sz="2400" dirty="0" err="1">
                <a:latin typeface="Arial" charset="0"/>
              </a:rPr>
              <a:t>esis</a:t>
            </a:r>
            <a:r>
              <a:rPr lang="en-US" sz="2400" dirty="0">
                <a:latin typeface="Arial" charset="0"/>
              </a:rPr>
              <a:t>, </a:t>
            </a:r>
            <a:r>
              <a:rPr lang="en-US" sz="2400" dirty="0" err="1">
                <a:latin typeface="Arial" charset="0"/>
              </a:rPr>
              <a:t>dis</a:t>
            </a:r>
            <a:r>
              <a:rPr lang="id-ID" sz="2400" dirty="0">
                <a:latin typeface="Arial" charset="0"/>
              </a:rPr>
              <a:t>s</a:t>
            </a:r>
            <a:r>
              <a:rPr lang="en-US" sz="2400" dirty="0" err="1">
                <a:latin typeface="Arial" charset="0"/>
              </a:rPr>
              <a:t>erta</a:t>
            </a:r>
            <a:r>
              <a:rPr lang="id-ID" sz="2400" dirty="0">
                <a:latin typeface="Arial" charset="0"/>
              </a:rPr>
              <a:t>t</a:t>
            </a:r>
            <a:r>
              <a:rPr lang="en-US" sz="2400" dirty="0" err="1">
                <a:latin typeface="Arial" charset="0"/>
              </a:rPr>
              <a:t>i</a:t>
            </a:r>
            <a:r>
              <a:rPr lang="id-ID" sz="2400" dirty="0">
                <a:latin typeface="Arial" charset="0"/>
              </a:rPr>
              <a:t>on</a:t>
            </a:r>
            <a:r>
              <a:rPr lang="en-US" sz="2400" dirty="0">
                <a:latin typeface="Arial" charset="0"/>
              </a:rPr>
              <a:t>)</a:t>
            </a:r>
          </a:p>
        </p:txBody>
      </p:sp>
      <p:sp>
        <p:nvSpPr>
          <p:cNvPr id="8200" name="AutoShape 10"/>
          <p:cNvSpPr>
            <a:spLocks noChangeArrowheads="1"/>
          </p:cNvSpPr>
          <p:nvPr/>
        </p:nvSpPr>
        <p:spPr bwMode="auto">
          <a:xfrm>
            <a:off x="4857752" y="3429000"/>
            <a:ext cx="762000" cy="533400"/>
          </a:xfrm>
          <a:prstGeom prst="downArrow">
            <a:avLst>
              <a:gd name="adj1" fmla="val 50000"/>
              <a:gd name="adj2" fmla="val 25000"/>
            </a:avLst>
          </a:prstGeom>
          <a:solidFill>
            <a:srgbClr val="0033CC"/>
          </a:solidFill>
          <a:ln w="9525">
            <a:solidFill>
              <a:schemeClr val="tx1"/>
            </a:solidFill>
            <a:miter lim="800000"/>
            <a:headEnd/>
            <a:tailEnd/>
          </a:ln>
        </p:spPr>
        <p:txBody>
          <a:bodyPr wrap="none" anchor="ctr"/>
          <a:lstStyle/>
          <a:p>
            <a:endParaRPr lang="id-ID"/>
          </a:p>
        </p:txBody>
      </p:sp>
      <p:sp>
        <p:nvSpPr>
          <p:cNvPr id="11" name="Curved Right Arrow 10"/>
          <p:cNvSpPr/>
          <p:nvPr/>
        </p:nvSpPr>
        <p:spPr>
          <a:xfrm>
            <a:off x="785786" y="2500306"/>
            <a:ext cx="285752" cy="35719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500034" y="571480"/>
            <a:ext cx="8153400" cy="779463"/>
          </a:xfrm>
        </p:spPr>
        <p:txBody>
          <a:bodyPr>
            <a:normAutofit/>
          </a:bodyPr>
          <a:lstStyle/>
          <a:p>
            <a:pPr algn="ctr"/>
            <a:r>
              <a:rPr lang="en-US" sz="4000" b="1" dirty="0">
                <a:solidFill>
                  <a:srgbClr val="0033CC"/>
                </a:solidFill>
                <a:latin typeface="Arial" charset="0"/>
              </a:rPr>
              <a:t>Research Proposal</a:t>
            </a:r>
          </a:p>
        </p:txBody>
      </p:sp>
      <p:sp>
        <p:nvSpPr>
          <p:cNvPr id="57347" name="Rectangle 3"/>
          <p:cNvSpPr>
            <a:spLocks noGrp="1" noChangeArrowheads="1"/>
          </p:cNvSpPr>
          <p:nvPr>
            <p:ph type="body" idx="1"/>
          </p:nvPr>
        </p:nvSpPr>
        <p:spPr>
          <a:xfrm>
            <a:off x="500034" y="1928802"/>
            <a:ext cx="8353425" cy="3656026"/>
          </a:xfrm>
          <a:noFill/>
        </p:spPr>
        <p:txBody>
          <a:bodyPr>
            <a:normAutofit/>
          </a:bodyPr>
          <a:lstStyle/>
          <a:p>
            <a:r>
              <a:rPr lang="en-US" sz="2800" b="1" dirty="0" smtClean="0">
                <a:solidFill>
                  <a:srgbClr val="0033CC"/>
                </a:solidFill>
              </a:rPr>
              <a:t>Is </a:t>
            </a:r>
            <a:r>
              <a:rPr lang="en-US" sz="2800" b="1" dirty="0">
                <a:solidFill>
                  <a:srgbClr val="0033CC"/>
                </a:solidFill>
              </a:rPr>
              <a:t>a basic manual or guidance to do a research</a:t>
            </a:r>
          </a:p>
          <a:p>
            <a:r>
              <a:rPr lang="en-US" sz="2800" dirty="0"/>
              <a:t>Research without proper proposal </a:t>
            </a:r>
            <a:r>
              <a:rPr lang="en-US" sz="2800" dirty="0">
                <a:sym typeface="Wingdings" pitchFamily="2" charset="2"/>
              </a:rPr>
              <a:t> is not real research  “unscientific” </a:t>
            </a:r>
          </a:p>
          <a:p>
            <a:r>
              <a:rPr lang="en-US" sz="2800" dirty="0">
                <a:sym typeface="Wingdings" pitchFamily="2" charset="2"/>
              </a:rPr>
              <a:t>Research proposal i</a:t>
            </a:r>
            <a:r>
              <a:rPr lang="en-US" sz="2800" dirty="0"/>
              <a:t>s an extremely important </a:t>
            </a:r>
            <a:r>
              <a:rPr lang="en-US" sz="2800" dirty="0" smtClean="0"/>
              <a:t>document</a:t>
            </a:r>
            <a:endParaRPr lang="en-US" sz="2800" dirty="0"/>
          </a:p>
          <a:p>
            <a:pPr>
              <a:buFont typeface="Wingdings" pitchFamily="2" charset="2"/>
              <a:buNone/>
            </a:pPr>
            <a:r>
              <a:rPr lang="en-US" sz="2800" dirty="0"/>
              <a:t>   </a:t>
            </a:r>
            <a:r>
              <a:rPr lang="id-ID" sz="2800" dirty="0" smtClean="0"/>
              <a:t>   </a:t>
            </a:r>
            <a:r>
              <a:rPr lang="en-US" sz="2800" dirty="0" smtClean="0"/>
              <a:t> </a:t>
            </a:r>
            <a:r>
              <a:rPr lang="en-US" sz="2800" dirty="0"/>
              <a:t>It should </a:t>
            </a:r>
            <a:r>
              <a:rPr lang="en-US" sz="2800" dirty="0" smtClean="0"/>
              <a:t>be served </a:t>
            </a:r>
            <a:r>
              <a:rPr lang="en-US" sz="2800" dirty="0"/>
              <a:t>as a solid base from which </a:t>
            </a:r>
            <a:endParaRPr lang="en-US" sz="2800" dirty="0" smtClean="0"/>
          </a:p>
          <a:p>
            <a:pPr>
              <a:buFont typeface="Wingdings" pitchFamily="2" charset="2"/>
              <a:buNone/>
            </a:pPr>
            <a:r>
              <a:rPr lang="en-US" sz="2800" dirty="0" smtClean="0"/>
              <a:t>       you begin </a:t>
            </a:r>
            <a:r>
              <a:rPr lang="en-US" sz="2800" dirty="0"/>
              <a:t>to do your </a:t>
            </a:r>
            <a:r>
              <a:rPr lang="en-US" sz="2800" dirty="0" smtClean="0"/>
              <a:t>research</a:t>
            </a:r>
            <a:endParaRPr lang="en-US" sz="2800" dirty="0"/>
          </a:p>
        </p:txBody>
      </p:sp>
      <p:sp>
        <p:nvSpPr>
          <p:cNvPr id="4" name="TextBox 3"/>
          <p:cNvSpPr txBox="1"/>
          <p:nvPr/>
        </p:nvSpPr>
        <p:spPr>
          <a:xfrm>
            <a:off x="7323630" y="6215082"/>
            <a:ext cx="1820370" cy="276999"/>
          </a:xfrm>
          <a:prstGeom prst="rect">
            <a:avLst/>
          </a:prstGeom>
          <a:noFill/>
        </p:spPr>
        <p:txBody>
          <a:bodyPr wrap="square" rtlCol="0">
            <a:spAutoFit/>
          </a:bodyPr>
          <a:lstStyle/>
          <a:p>
            <a:r>
              <a:rPr lang="en-US" sz="1200" b="1" dirty="0" smtClean="0"/>
              <a:t>(Hubbard 1973)</a:t>
            </a:r>
            <a:endParaRPr lang="id-ID" sz="1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0" y="0"/>
            <a:ext cx="9144000" cy="1446550"/>
          </a:xfrm>
          <a:prstGeom prst="rect">
            <a:avLst/>
          </a:prstGeom>
          <a:solidFill>
            <a:schemeClr val="accent1">
              <a:lumMod val="50000"/>
            </a:schemeClr>
          </a:solidFill>
          <a:ln w="9525">
            <a:noFill/>
            <a:miter lim="800000"/>
            <a:headEnd/>
            <a:tailEnd/>
          </a:ln>
        </p:spPr>
        <p:txBody>
          <a:bodyPr wrap="square">
            <a:spAutoFit/>
          </a:bodyPr>
          <a:lstStyle/>
          <a:p>
            <a:pPr algn="ctr"/>
            <a:endParaRPr lang="en-US" sz="2800" b="1" dirty="0" smtClean="0">
              <a:solidFill>
                <a:schemeClr val="bg1"/>
              </a:solidFill>
              <a:latin typeface="Arial" charset="0"/>
            </a:endParaRPr>
          </a:p>
          <a:p>
            <a:pPr algn="ctr"/>
            <a:r>
              <a:rPr lang="en-US" sz="3200" b="1" dirty="0" smtClean="0">
                <a:solidFill>
                  <a:schemeClr val="bg1"/>
                </a:solidFill>
                <a:latin typeface="Arial" charset="0"/>
              </a:rPr>
              <a:t>PROPOSAL</a:t>
            </a:r>
            <a:r>
              <a:rPr lang="id-ID" sz="3200" b="1" dirty="0" smtClean="0">
                <a:solidFill>
                  <a:schemeClr val="bg1"/>
                </a:solidFill>
                <a:latin typeface="Arial" charset="0"/>
              </a:rPr>
              <a:t> </a:t>
            </a:r>
            <a:r>
              <a:rPr lang="en-US" sz="3200" b="1" dirty="0" smtClean="0">
                <a:solidFill>
                  <a:schemeClr val="bg1"/>
                </a:solidFill>
                <a:latin typeface="Arial" charset="0"/>
              </a:rPr>
              <a:t>OUT LINE</a:t>
            </a:r>
          </a:p>
          <a:p>
            <a:pPr algn="ctr"/>
            <a:r>
              <a:rPr lang="en-US" sz="2800" b="1" dirty="0" smtClean="0">
                <a:solidFill>
                  <a:schemeClr val="bg1"/>
                </a:solidFill>
                <a:latin typeface="Arial" charset="0"/>
              </a:rPr>
              <a:t> </a:t>
            </a:r>
            <a:endParaRPr lang="en-US" sz="2800" b="1" dirty="0">
              <a:solidFill>
                <a:schemeClr val="bg1"/>
              </a:solidFill>
              <a:latin typeface="Arial" charset="0"/>
            </a:endParaRPr>
          </a:p>
        </p:txBody>
      </p:sp>
      <p:sp>
        <p:nvSpPr>
          <p:cNvPr id="11267" name="Text Box 5"/>
          <p:cNvSpPr txBox="1">
            <a:spLocks noChangeArrowheads="1"/>
          </p:cNvSpPr>
          <p:nvPr/>
        </p:nvSpPr>
        <p:spPr bwMode="auto">
          <a:xfrm>
            <a:off x="428596" y="1604254"/>
            <a:ext cx="8458200" cy="5253746"/>
          </a:xfrm>
          <a:prstGeom prst="rect">
            <a:avLst/>
          </a:prstGeom>
          <a:noFill/>
          <a:ln w="9525">
            <a:noFill/>
            <a:miter lim="800000"/>
            <a:headEnd/>
            <a:tailEnd/>
          </a:ln>
        </p:spPr>
        <p:txBody>
          <a:bodyPr wrap="square">
            <a:spAutoFit/>
          </a:bodyPr>
          <a:lstStyle/>
          <a:p>
            <a:pPr marL="342900" indent="-342900">
              <a:buFontTx/>
              <a:buAutoNum type="arabicPeriod"/>
              <a:defRPr/>
            </a:pPr>
            <a:r>
              <a:rPr lang="id-ID" sz="2600" b="1" dirty="0" smtClean="0">
                <a:solidFill>
                  <a:srgbClr val="0033CC"/>
                </a:solidFill>
                <a:latin typeface="Arial" charset="0"/>
              </a:rPr>
              <a:t>RESEARCH TITLE</a:t>
            </a:r>
            <a:endParaRPr lang="en-US" sz="2600" b="1" dirty="0">
              <a:solidFill>
                <a:srgbClr val="0033CC"/>
              </a:solidFill>
              <a:latin typeface="Arial" charset="0"/>
            </a:endParaRPr>
          </a:p>
          <a:p>
            <a:pPr marL="342900" indent="-342900">
              <a:buFontTx/>
              <a:buAutoNum type="arabicPeriod"/>
              <a:defRPr/>
            </a:pPr>
            <a:r>
              <a:rPr lang="id-ID" sz="2600" b="1" dirty="0" smtClean="0">
                <a:solidFill>
                  <a:srgbClr val="0033CC"/>
                </a:solidFill>
                <a:latin typeface="Arial" charset="0"/>
              </a:rPr>
              <a:t>INTRODUCTION</a:t>
            </a:r>
            <a:endParaRPr lang="id-ID" sz="2600" b="1" dirty="0">
              <a:solidFill>
                <a:srgbClr val="0033CC"/>
              </a:solidFill>
              <a:latin typeface="Arial" charset="0"/>
            </a:endParaRPr>
          </a:p>
          <a:p>
            <a:pPr marL="342900" indent="-342900">
              <a:defRPr/>
            </a:pPr>
            <a:r>
              <a:rPr lang="id-ID" sz="2600" dirty="0">
                <a:solidFill>
                  <a:schemeClr val="accent1">
                    <a:lumMod val="50000"/>
                  </a:schemeClr>
                </a:solidFill>
                <a:latin typeface="Arial" charset="0"/>
              </a:rPr>
              <a:t> </a:t>
            </a:r>
            <a:r>
              <a:rPr lang="id-ID" sz="2600" dirty="0" smtClean="0">
                <a:solidFill>
                  <a:schemeClr val="accent1">
                    <a:lumMod val="50000"/>
                  </a:schemeClr>
                </a:solidFill>
                <a:latin typeface="Arial" charset="0"/>
              </a:rPr>
              <a:t>    </a:t>
            </a:r>
            <a:r>
              <a:rPr lang="en-US" sz="2600" dirty="0" smtClean="0">
                <a:solidFill>
                  <a:schemeClr val="accent1">
                    <a:lumMod val="50000"/>
                  </a:schemeClr>
                </a:solidFill>
                <a:latin typeface="Arial" charset="0"/>
              </a:rPr>
              <a:t> </a:t>
            </a:r>
            <a:r>
              <a:rPr lang="en-US" sz="2600" dirty="0" smtClean="0">
                <a:solidFill>
                  <a:schemeClr val="tx2">
                    <a:lumMod val="75000"/>
                  </a:schemeClr>
                </a:solidFill>
                <a:latin typeface="Arial" charset="0"/>
              </a:rPr>
              <a:t>2.1 </a:t>
            </a:r>
            <a:r>
              <a:rPr lang="id-ID" sz="2600" dirty="0" smtClean="0">
                <a:solidFill>
                  <a:schemeClr val="tx2">
                    <a:lumMod val="75000"/>
                  </a:schemeClr>
                </a:solidFill>
                <a:latin typeface="Arial" charset="0"/>
              </a:rPr>
              <a:t>Background (</a:t>
            </a:r>
            <a:r>
              <a:rPr lang="en-US" sz="2600" dirty="0" smtClean="0">
                <a:solidFill>
                  <a:schemeClr val="tx2">
                    <a:lumMod val="75000"/>
                  </a:schemeClr>
                </a:solidFill>
                <a:latin typeface="Arial" charset="0"/>
              </a:rPr>
              <a:t>i</a:t>
            </a:r>
            <a:r>
              <a:rPr lang="en-US" sz="2600" dirty="0" smtClean="0">
                <a:solidFill>
                  <a:schemeClr val="tx2">
                    <a:lumMod val="75000"/>
                  </a:schemeClr>
                </a:solidFill>
              </a:rPr>
              <a:t>dentifying problem</a:t>
            </a:r>
            <a:r>
              <a:rPr lang="id-ID" sz="2600" dirty="0" smtClean="0">
                <a:solidFill>
                  <a:schemeClr val="tx2">
                    <a:lumMod val="75000"/>
                  </a:schemeClr>
                </a:solidFill>
              </a:rPr>
              <a:t>, </a:t>
            </a:r>
            <a:r>
              <a:rPr lang="en-US" sz="2600" dirty="0" smtClean="0">
                <a:solidFill>
                  <a:schemeClr val="tx2">
                    <a:lumMod val="75000"/>
                  </a:schemeClr>
                </a:solidFill>
              </a:rPr>
              <a:t>scope of   </a:t>
            </a:r>
          </a:p>
          <a:p>
            <a:pPr marL="342900" indent="-342900">
              <a:defRPr/>
            </a:pPr>
            <a:r>
              <a:rPr lang="en-US" sz="2600" dirty="0" smtClean="0">
                <a:solidFill>
                  <a:schemeClr val="tx2">
                    <a:lumMod val="75000"/>
                  </a:schemeClr>
                </a:solidFill>
              </a:rPr>
              <a:t>              research</a:t>
            </a:r>
            <a:r>
              <a:rPr lang="id-ID" sz="2600" dirty="0" smtClean="0">
                <a:solidFill>
                  <a:schemeClr val="tx2">
                    <a:lumMod val="75000"/>
                  </a:schemeClr>
                </a:solidFill>
              </a:rPr>
              <a:t>)</a:t>
            </a:r>
            <a:endParaRPr lang="en-US" sz="2600" dirty="0" smtClean="0">
              <a:solidFill>
                <a:schemeClr val="tx2">
                  <a:lumMod val="75000"/>
                </a:schemeClr>
              </a:solidFill>
            </a:endParaRPr>
          </a:p>
          <a:p>
            <a:pPr lvl="2" indent="-552450">
              <a:lnSpc>
                <a:spcPct val="90000"/>
              </a:lnSpc>
            </a:pPr>
            <a:r>
              <a:rPr lang="en-US" sz="2600" dirty="0" smtClean="0">
                <a:solidFill>
                  <a:schemeClr val="tx2">
                    <a:lumMod val="75000"/>
                  </a:schemeClr>
                </a:solidFill>
                <a:latin typeface="Arial" charset="0"/>
              </a:rPr>
              <a:t>  2.2 </a:t>
            </a:r>
            <a:r>
              <a:rPr lang="id-ID" sz="2600" dirty="0">
                <a:solidFill>
                  <a:schemeClr val="tx2">
                    <a:lumMod val="75000"/>
                  </a:schemeClr>
                </a:solidFill>
                <a:latin typeface="Arial" charset="0"/>
              </a:rPr>
              <a:t>Problem Formulation</a:t>
            </a:r>
            <a:endParaRPr lang="en-US" sz="2600" dirty="0">
              <a:solidFill>
                <a:schemeClr val="tx2">
                  <a:lumMod val="75000"/>
                </a:schemeClr>
              </a:solidFill>
              <a:latin typeface="Arial" charset="0"/>
            </a:endParaRPr>
          </a:p>
          <a:p>
            <a:pPr marL="342900" indent="-342900">
              <a:defRPr/>
            </a:pPr>
            <a:r>
              <a:rPr lang="en-US" sz="2600" dirty="0">
                <a:solidFill>
                  <a:schemeClr val="tx2">
                    <a:lumMod val="75000"/>
                  </a:schemeClr>
                </a:solidFill>
                <a:latin typeface="Arial" charset="0"/>
              </a:rPr>
              <a:t>    </a:t>
            </a:r>
            <a:r>
              <a:rPr lang="en-US" sz="2600" dirty="0" smtClean="0">
                <a:solidFill>
                  <a:schemeClr val="tx2">
                    <a:lumMod val="75000"/>
                  </a:schemeClr>
                </a:solidFill>
                <a:latin typeface="Arial" charset="0"/>
              </a:rPr>
              <a:t>  2.3 </a:t>
            </a:r>
            <a:r>
              <a:rPr lang="id-ID" sz="2600" dirty="0">
                <a:solidFill>
                  <a:schemeClr val="tx2">
                    <a:lumMod val="75000"/>
                  </a:schemeClr>
                </a:solidFill>
                <a:latin typeface="Arial" charset="0"/>
              </a:rPr>
              <a:t>Objective: </a:t>
            </a:r>
            <a:r>
              <a:rPr lang="en-US" sz="2600" dirty="0">
                <a:solidFill>
                  <a:schemeClr val="tx2">
                    <a:lumMod val="75000"/>
                  </a:schemeClr>
                </a:solidFill>
                <a:latin typeface="Arial" charset="0"/>
              </a:rPr>
              <a:t> </a:t>
            </a:r>
          </a:p>
          <a:p>
            <a:pPr marL="342900" indent="-342900">
              <a:defRPr/>
            </a:pPr>
            <a:r>
              <a:rPr lang="en-US" sz="2600" dirty="0">
                <a:solidFill>
                  <a:schemeClr val="tx2">
                    <a:lumMod val="75000"/>
                  </a:schemeClr>
                </a:solidFill>
                <a:latin typeface="Arial" charset="0"/>
              </a:rPr>
              <a:t>          </a:t>
            </a:r>
            <a:r>
              <a:rPr lang="en-US" sz="2600" dirty="0" smtClean="0">
                <a:solidFill>
                  <a:schemeClr val="tx2">
                    <a:lumMod val="75000"/>
                  </a:schemeClr>
                </a:solidFill>
                <a:latin typeface="Arial" charset="0"/>
              </a:rPr>
              <a:t>  2.3.1 </a:t>
            </a:r>
            <a:r>
              <a:rPr lang="id-ID" sz="2600" dirty="0">
                <a:solidFill>
                  <a:schemeClr val="tx2">
                    <a:lumMod val="75000"/>
                  </a:schemeClr>
                </a:solidFill>
                <a:latin typeface="Arial" charset="0"/>
              </a:rPr>
              <a:t>General Purpose</a:t>
            </a:r>
            <a:endParaRPr lang="en-US" sz="2600" dirty="0">
              <a:solidFill>
                <a:schemeClr val="tx2">
                  <a:lumMod val="75000"/>
                </a:schemeClr>
              </a:solidFill>
              <a:latin typeface="Arial" charset="0"/>
            </a:endParaRPr>
          </a:p>
          <a:p>
            <a:pPr marL="342900" indent="-342900">
              <a:defRPr/>
            </a:pPr>
            <a:r>
              <a:rPr lang="en-US" sz="2600" dirty="0">
                <a:solidFill>
                  <a:schemeClr val="tx2">
                    <a:lumMod val="75000"/>
                  </a:schemeClr>
                </a:solidFill>
                <a:latin typeface="Arial" charset="0"/>
              </a:rPr>
              <a:t>          </a:t>
            </a:r>
            <a:r>
              <a:rPr lang="en-US" sz="2600" dirty="0" smtClean="0">
                <a:solidFill>
                  <a:schemeClr val="tx2">
                    <a:lumMod val="75000"/>
                  </a:schemeClr>
                </a:solidFill>
                <a:latin typeface="Arial" charset="0"/>
              </a:rPr>
              <a:t>  2.3.2 </a:t>
            </a:r>
            <a:r>
              <a:rPr lang="id-ID" sz="2600" dirty="0">
                <a:solidFill>
                  <a:schemeClr val="tx2">
                    <a:lumMod val="75000"/>
                  </a:schemeClr>
                </a:solidFill>
                <a:latin typeface="Arial" charset="0"/>
              </a:rPr>
              <a:t>Specific Purpose</a:t>
            </a:r>
            <a:endParaRPr lang="en-US" sz="2600" dirty="0">
              <a:solidFill>
                <a:schemeClr val="tx2">
                  <a:lumMod val="75000"/>
                </a:schemeClr>
              </a:solidFill>
              <a:latin typeface="Arial" charset="0"/>
            </a:endParaRPr>
          </a:p>
          <a:p>
            <a:pPr marL="342900" indent="-342900">
              <a:defRPr/>
            </a:pPr>
            <a:r>
              <a:rPr lang="en-US" sz="2600" dirty="0">
                <a:solidFill>
                  <a:schemeClr val="tx2">
                    <a:lumMod val="75000"/>
                  </a:schemeClr>
                </a:solidFill>
                <a:latin typeface="Arial" charset="0"/>
              </a:rPr>
              <a:t>    </a:t>
            </a:r>
            <a:r>
              <a:rPr lang="en-US" sz="2600" dirty="0" smtClean="0">
                <a:solidFill>
                  <a:schemeClr val="tx2">
                    <a:lumMod val="75000"/>
                  </a:schemeClr>
                </a:solidFill>
                <a:latin typeface="Arial" charset="0"/>
              </a:rPr>
              <a:t>  2.4 </a:t>
            </a:r>
            <a:r>
              <a:rPr lang="id-ID" sz="2600" dirty="0">
                <a:solidFill>
                  <a:schemeClr val="tx2">
                    <a:lumMod val="75000"/>
                  </a:schemeClr>
                </a:solidFill>
                <a:latin typeface="Arial" charset="0"/>
              </a:rPr>
              <a:t>Advantage </a:t>
            </a:r>
            <a:r>
              <a:rPr lang="en-US" sz="2600" dirty="0">
                <a:solidFill>
                  <a:schemeClr val="tx2">
                    <a:lumMod val="75000"/>
                  </a:schemeClr>
                </a:solidFill>
                <a:latin typeface="Arial" charset="0"/>
              </a:rPr>
              <a:t>(A</a:t>
            </a:r>
            <a:r>
              <a:rPr lang="id-ID" sz="2600" dirty="0">
                <a:solidFill>
                  <a:schemeClr val="tx2">
                    <a:lumMod val="75000"/>
                  </a:schemeClr>
                </a:solidFill>
                <a:latin typeface="Arial" charset="0"/>
              </a:rPr>
              <a:t>c</a:t>
            </a:r>
            <a:r>
              <a:rPr lang="en-US" sz="2600" dirty="0" err="1">
                <a:solidFill>
                  <a:schemeClr val="tx2">
                    <a:lumMod val="75000"/>
                  </a:schemeClr>
                </a:solidFill>
                <a:latin typeface="Arial" charset="0"/>
              </a:rPr>
              <a:t>ademi</a:t>
            </a:r>
            <a:r>
              <a:rPr lang="id-ID" sz="2600" dirty="0">
                <a:solidFill>
                  <a:schemeClr val="tx2">
                    <a:lumMod val="75000"/>
                  </a:schemeClr>
                </a:solidFill>
                <a:latin typeface="Arial" charset="0"/>
              </a:rPr>
              <a:t>c and </a:t>
            </a:r>
            <a:r>
              <a:rPr lang="en-US" sz="2600" dirty="0" err="1">
                <a:solidFill>
                  <a:schemeClr val="tx2">
                    <a:lumMod val="75000"/>
                  </a:schemeClr>
                </a:solidFill>
                <a:latin typeface="Arial" charset="0"/>
              </a:rPr>
              <a:t>Pra</a:t>
            </a:r>
            <a:r>
              <a:rPr lang="id-ID" sz="2600" dirty="0" smtClean="0">
                <a:solidFill>
                  <a:schemeClr val="tx2">
                    <a:lumMod val="75000"/>
                  </a:schemeClr>
                </a:solidFill>
                <a:latin typeface="Arial" charset="0"/>
              </a:rPr>
              <a:t>ctice</a:t>
            </a:r>
            <a:r>
              <a:rPr lang="en-US" sz="2600" dirty="0" smtClean="0">
                <a:solidFill>
                  <a:schemeClr val="tx2">
                    <a:lumMod val="75000"/>
                  </a:schemeClr>
                </a:solidFill>
                <a:latin typeface="Arial" charset="0"/>
              </a:rPr>
              <a:t>)</a:t>
            </a:r>
            <a:endParaRPr lang="en-US" sz="2600" dirty="0">
              <a:solidFill>
                <a:schemeClr val="tx2">
                  <a:lumMod val="75000"/>
                </a:schemeClr>
              </a:solidFill>
              <a:latin typeface="Arial" charset="0"/>
            </a:endParaRPr>
          </a:p>
          <a:p>
            <a:pPr marL="342900" indent="-342900">
              <a:defRPr/>
            </a:pPr>
            <a:r>
              <a:rPr lang="en-US" sz="2600" b="1" dirty="0">
                <a:solidFill>
                  <a:srgbClr val="0033CC"/>
                </a:solidFill>
                <a:latin typeface="Arial" charset="0"/>
              </a:rPr>
              <a:t>3. </a:t>
            </a:r>
            <a:r>
              <a:rPr lang="en-US" sz="2600" b="1" dirty="0" smtClean="0">
                <a:solidFill>
                  <a:srgbClr val="0033CC"/>
                </a:solidFill>
                <a:latin typeface="Arial" charset="0"/>
              </a:rPr>
              <a:t>LITERATURE REVIEW</a:t>
            </a:r>
            <a:endParaRPr lang="en-US" sz="2600" b="1" dirty="0">
              <a:solidFill>
                <a:srgbClr val="0033CC"/>
              </a:solidFill>
              <a:latin typeface="Arial" charset="0"/>
            </a:endParaRPr>
          </a:p>
          <a:p>
            <a:pPr marL="342900" indent="-342900">
              <a:defRPr/>
            </a:pPr>
            <a:r>
              <a:rPr lang="en-US" sz="2600" b="1" dirty="0">
                <a:solidFill>
                  <a:srgbClr val="0033CC"/>
                </a:solidFill>
                <a:latin typeface="Arial" charset="0"/>
              </a:rPr>
              <a:t>4. </a:t>
            </a:r>
            <a:r>
              <a:rPr lang="id-ID" sz="2600" b="1" dirty="0">
                <a:solidFill>
                  <a:srgbClr val="0033CC"/>
                </a:solidFill>
                <a:latin typeface="Arial" charset="0"/>
              </a:rPr>
              <a:t>CONCEPTUAL FRAMEWORK AND RESEARCH </a:t>
            </a:r>
            <a:r>
              <a:rPr lang="en-US" sz="2600" b="1" dirty="0">
                <a:solidFill>
                  <a:srgbClr val="0033CC"/>
                </a:solidFill>
                <a:latin typeface="Arial" charset="0"/>
              </a:rPr>
              <a:t>H</a:t>
            </a:r>
            <a:r>
              <a:rPr lang="id-ID" sz="2600" b="1" dirty="0">
                <a:solidFill>
                  <a:srgbClr val="0033CC"/>
                </a:solidFill>
                <a:latin typeface="Arial" charset="0"/>
              </a:rPr>
              <a:t>Y</a:t>
            </a:r>
            <a:r>
              <a:rPr lang="en-US" sz="2600" b="1" dirty="0">
                <a:solidFill>
                  <a:srgbClr val="0033CC"/>
                </a:solidFill>
                <a:latin typeface="Arial" charset="0"/>
              </a:rPr>
              <a:t>POT</a:t>
            </a:r>
            <a:r>
              <a:rPr lang="id-ID" sz="2600" b="1" dirty="0">
                <a:solidFill>
                  <a:srgbClr val="0033CC"/>
                </a:solidFill>
                <a:latin typeface="Arial" charset="0"/>
              </a:rPr>
              <a:t>H</a:t>
            </a:r>
            <a:r>
              <a:rPr lang="en-US" sz="2600" b="1" dirty="0">
                <a:solidFill>
                  <a:srgbClr val="0033CC"/>
                </a:solidFill>
                <a:latin typeface="Arial" charset="0"/>
              </a:rPr>
              <a:t>ESIS</a:t>
            </a:r>
          </a:p>
          <a:p>
            <a:pPr marL="342900" indent="-342900">
              <a:defRPr/>
            </a:pPr>
            <a:endParaRPr lang="en-US" sz="2600" dirty="0">
              <a:solidFill>
                <a:schemeClr val="accent5">
                  <a:lumMod val="50000"/>
                </a:schemeClr>
              </a:solidFill>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7286644" y="785794"/>
            <a:ext cx="879151" cy="461665"/>
          </a:xfrm>
          <a:prstGeom prst="rect">
            <a:avLst/>
          </a:prstGeom>
          <a:noFill/>
          <a:ln w="9525">
            <a:noFill/>
            <a:miter lim="800000"/>
            <a:headEnd/>
            <a:tailEnd/>
          </a:ln>
        </p:spPr>
        <p:txBody>
          <a:bodyPr wrap="none">
            <a:spAutoFit/>
          </a:bodyPr>
          <a:lstStyle/>
          <a:p>
            <a:r>
              <a:rPr lang="en-US" sz="2400" i="1" dirty="0">
                <a:solidFill>
                  <a:srgbClr val="3366FF"/>
                </a:solidFill>
              </a:rPr>
              <a:t>Cont’</a:t>
            </a:r>
          </a:p>
        </p:txBody>
      </p:sp>
      <p:sp>
        <p:nvSpPr>
          <p:cNvPr id="10243" name="Text Box 5"/>
          <p:cNvSpPr txBox="1">
            <a:spLocks noChangeArrowheads="1"/>
          </p:cNvSpPr>
          <p:nvPr/>
        </p:nvSpPr>
        <p:spPr bwMode="auto">
          <a:xfrm>
            <a:off x="1357290" y="2571744"/>
            <a:ext cx="6981825" cy="1938338"/>
          </a:xfrm>
          <a:prstGeom prst="rect">
            <a:avLst/>
          </a:prstGeom>
          <a:noFill/>
          <a:ln w="9525">
            <a:noFill/>
            <a:miter lim="800000"/>
            <a:headEnd/>
            <a:tailEnd/>
          </a:ln>
        </p:spPr>
        <p:txBody>
          <a:bodyPr wrap="none">
            <a:spAutoFit/>
          </a:bodyPr>
          <a:lstStyle/>
          <a:p>
            <a:pPr>
              <a:defRPr/>
            </a:pPr>
            <a:r>
              <a:rPr lang="en-US" sz="2400" dirty="0">
                <a:latin typeface="Arial" charset="0"/>
              </a:rPr>
              <a:t>5.4 </a:t>
            </a:r>
            <a:r>
              <a:rPr lang="en-US" sz="2400" dirty="0" err="1" smtClean="0">
                <a:latin typeface="Arial" charset="0"/>
              </a:rPr>
              <a:t>Variabl</a:t>
            </a:r>
            <a:r>
              <a:rPr lang="id-ID" sz="2400" dirty="0" smtClean="0">
                <a:latin typeface="Arial" charset="0"/>
              </a:rPr>
              <a:t>e</a:t>
            </a:r>
            <a:r>
              <a:rPr lang="en-US" sz="2400" dirty="0" smtClean="0">
                <a:latin typeface="Arial" charset="0"/>
              </a:rPr>
              <a:t>s</a:t>
            </a:r>
            <a:endParaRPr lang="en-US" sz="2400" dirty="0">
              <a:latin typeface="Arial" charset="0"/>
            </a:endParaRPr>
          </a:p>
          <a:p>
            <a:pPr>
              <a:defRPr/>
            </a:pPr>
            <a:r>
              <a:rPr lang="en-US" sz="2400" dirty="0">
                <a:latin typeface="Arial" charset="0"/>
              </a:rPr>
              <a:t>5.5 Opera</a:t>
            </a:r>
            <a:r>
              <a:rPr lang="id-ID" sz="2400" dirty="0">
                <a:latin typeface="Arial" charset="0"/>
              </a:rPr>
              <a:t>t</a:t>
            </a:r>
            <a:r>
              <a:rPr lang="en-US" sz="2400" dirty="0" err="1">
                <a:latin typeface="Arial" charset="0"/>
              </a:rPr>
              <a:t>ional</a:t>
            </a:r>
            <a:r>
              <a:rPr lang="id-ID" sz="2400" dirty="0">
                <a:latin typeface="Arial" charset="0"/>
              </a:rPr>
              <a:t> Definition</a:t>
            </a:r>
            <a:endParaRPr lang="en-US" sz="2400" dirty="0">
              <a:latin typeface="Arial" charset="0"/>
            </a:endParaRPr>
          </a:p>
          <a:p>
            <a:pPr>
              <a:defRPr/>
            </a:pPr>
            <a:r>
              <a:rPr lang="en-US" sz="2400" dirty="0">
                <a:latin typeface="Arial" charset="0"/>
              </a:rPr>
              <a:t>5.6 </a:t>
            </a:r>
            <a:r>
              <a:rPr lang="id-ID" sz="2400" dirty="0">
                <a:latin typeface="Arial" charset="0"/>
              </a:rPr>
              <a:t>Data Collection Method </a:t>
            </a:r>
            <a:r>
              <a:rPr lang="en-US" sz="2400" dirty="0">
                <a:latin typeface="Arial" charset="0"/>
              </a:rPr>
              <a:t>/ </a:t>
            </a:r>
            <a:r>
              <a:rPr lang="id-ID" sz="2400" dirty="0">
                <a:latin typeface="Arial" charset="0"/>
              </a:rPr>
              <a:t>Research </a:t>
            </a:r>
            <a:r>
              <a:rPr lang="en-US" sz="2400" dirty="0">
                <a:latin typeface="Arial" charset="0"/>
              </a:rPr>
              <a:t>Pro</a:t>
            </a:r>
            <a:r>
              <a:rPr lang="id-ID" sz="2400" dirty="0">
                <a:latin typeface="Arial" charset="0"/>
              </a:rPr>
              <a:t>c</a:t>
            </a:r>
            <a:r>
              <a:rPr lang="en-US" sz="2400" dirty="0" err="1">
                <a:latin typeface="Arial" charset="0"/>
              </a:rPr>
              <a:t>edur</a:t>
            </a:r>
            <a:r>
              <a:rPr lang="id-ID" sz="2400" dirty="0">
                <a:latin typeface="Arial" charset="0"/>
              </a:rPr>
              <a:t>e</a:t>
            </a:r>
            <a:endParaRPr lang="en-US" sz="2400" dirty="0">
              <a:latin typeface="Arial" charset="0"/>
            </a:endParaRPr>
          </a:p>
          <a:p>
            <a:pPr>
              <a:defRPr/>
            </a:pPr>
            <a:r>
              <a:rPr lang="en-US" sz="2400" dirty="0">
                <a:latin typeface="Arial" charset="0"/>
              </a:rPr>
              <a:t>5.7 </a:t>
            </a:r>
            <a:r>
              <a:rPr lang="en-US" sz="2400" dirty="0" err="1">
                <a:latin typeface="Arial" charset="0"/>
              </a:rPr>
              <a:t>Instrumen</a:t>
            </a:r>
            <a:r>
              <a:rPr lang="id-ID" sz="2400" dirty="0">
                <a:latin typeface="Arial" charset="0"/>
              </a:rPr>
              <a:t>t</a:t>
            </a:r>
            <a:r>
              <a:rPr lang="en-US" sz="2400" dirty="0">
                <a:latin typeface="Arial" charset="0"/>
              </a:rPr>
              <a:t> (</a:t>
            </a:r>
            <a:r>
              <a:rPr lang="id-ID" sz="2400" dirty="0">
                <a:latin typeface="Arial" charset="0"/>
              </a:rPr>
              <a:t>data collection tool</a:t>
            </a:r>
            <a:r>
              <a:rPr lang="en-US" sz="2400" dirty="0">
                <a:latin typeface="Arial" charset="0"/>
              </a:rPr>
              <a:t>)</a:t>
            </a:r>
          </a:p>
          <a:p>
            <a:pPr>
              <a:defRPr/>
            </a:pPr>
            <a:r>
              <a:rPr lang="en-US" sz="2400" dirty="0">
                <a:latin typeface="Arial" charset="0"/>
              </a:rPr>
              <a:t>5.8 </a:t>
            </a:r>
            <a:r>
              <a:rPr lang="id-ID" sz="2400" dirty="0">
                <a:latin typeface="Arial" charset="0"/>
              </a:rPr>
              <a:t>Process Plan and Data </a:t>
            </a:r>
            <a:r>
              <a:rPr lang="en-US" sz="2400" dirty="0">
                <a:latin typeface="Arial" charset="0"/>
              </a:rPr>
              <a:t>Anal</a:t>
            </a:r>
            <a:r>
              <a:rPr lang="id-ID" sz="2400" dirty="0">
                <a:latin typeface="Arial" charset="0"/>
              </a:rPr>
              <a:t>y</a:t>
            </a:r>
            <a:r>
              <a:rPr lang="en-US" sz="2400" dirty="0">
                <a:latin typeface="Arial" charset="0"/>
              </a:rPr>
              <a:t>sis</a:t>
            </a:r>
          </a:p>
        </p:txBody>
      </p:sp>
      <p:sp>
        <p:nvSpPr>
          <p:cNvPr id="11268" name="Text Box 6"/>
          <p:cNvSpPr txBox="1">
            <a:spLocks noChangeArrowheads="1"/>
          </p:cNvSpPr>
          <p:nvPr/>
        </p:nvSpPr>
        <p:spPr bwMode="auto">
          <a:xfrm>
            <a:off x="928662" y="4572008"/>
            <a:ext cx="6572296" cy="1477328"/>
          </a:xfrm>
          <a:prstGeom prst="rect">
            <a:avLst/>
          </a:prstGeom>
          <a:noFill/>
          <a:ln w="9525">
            <a:noFill/>
            <a:miter lim="800000"/>
            <a:headEnd/>
            <a:tailEnd/>
          </a:ln>
        </p:spPr>
        <p:txBody>
          <a:bodyPr wrap="square">
            <a:spAutoFit/>
          </a:bodyPr>
          <a:lstStyle/>
          <a:p>
            <a:r>
              <a:rPr lang="en-US" sz="2400" dirty="0">
                <a:solidFill>
                  <a:srgbClr val="0033CC"/>
                </a:solidFill>
                <a:latin typeface="Arial" charset="0"/>
              </a:rPr>
              <a:t>6</a:t>
            </a:r>
            <a:r>
              <a:rPr lang="en-US" sz="2400" b="1" dirty="0">
                <a:solidFill>
                  <a:srgbClr val="0033CC"/>
                </a:solidFill>
                <a:latin typeface="Arial" charset="0"/>
              </a:rPr>
              <a:t>. </a:t>
            </a:r>
            <a:r>
              <a:rPr lang="id-ID" sz="2200" b="1" dirty="0">
                <a:solidFill>
                  <a:srgbClr val="0033CC"/>
                </a:solidFill>
                <a:latin typeface="Arial" charset="0"/>
              </a:rPr>
              <a:t>ACTIVITY SCHEDULE</a:t>
            </a:r>
            <a:endParaRPr lang="en-US" sz="2200" b="1" dirty="0">
              <a:solidFill>
                <a:srgbClr val="0033CC"/>
              </a:solidFill>
              <a:latin typeface="Arial" charset="0"/>
            </a:endParaRPr>
          </a:p>
          <a:p>
            <a:r>
              <a:rPr lang="en-US" sz="2200" b="1" dirty="0">
                <a:solidFill>
                  <a:srgbClr val="0033CC"/>
                </a:solidFill>
                <a:latin typeface="Arial" charset="0"/>
              </a:rPr>
              <a:t>7. </a:t>
            </a:r>
            <a:r>
              <a:rPr lang="id-ID" sz="2200" b="1" dirty="0">
                <a:solidFill>
                  <a:srgbClr val="0033CC"/>
                </a:solidFill>
                <a:latin typeface="Arial" charset="0"/>
              </a:rPr>
              <a:t>RESEARCH </a:t>
            </a:r>
            <a:r>
              <a:rPr lang="en-US" sz="2200" b="1" dirty="0">
                <a:solidFill>
                  <a:srgbClr val="0033CC"/>
                </a:solidFill>
                <a:latin typeface="Arial" charset="0"/>
              </a:rPr>
              <a:t>ORGANISA</a:t>
            </a:r>
            <a:r>
              <a:rPr lang="id-ID" sz="2200" b="1" dirty="0">
                <a:solidFill>
                  <a:srgbClr val="0033CC"/>
                </a:solidFill>
                <a:latin typeface="Arial" charset="0"/>
              </a:rPr>
              <a:t>T</a:t>
            </a:r>
            <a:r>
              <a:rPr lang="en-US" sz="2200" b="1" dirty="0">
                <a:solidFill>
                  <a:srgbClr val="0033CC"/>
                </a:solidFill>
                <a:latin typeface="Arial" charset="0"/>
              </a:rPr>
              <a:t>I</a:t>
            </a:r>
            <a:r>
              <a:rPr lang="id-ID" sz="2200" b="1" dirty="0">
                <a:solidFill>
                  <a:srgbClr val="0033CC"/>
                </a:solidFill>
                <a:latin typeface="Arial" charset="0"/>
              </a:rPr>
              <a:t>ON</a:t>
            </a:r>
            <a:endParaRPr lang="en-US" sz="2200" b="1" dirty="0">
              <a:solidFill>
                <a:srgbClr val="0033CC"/>
              </a:solidFill>
              <a:latin typeface="Arial" charset="0"/>
            </a:endParaRPr>
          </a:p>
          <a:p>
            <a:r>
              <a:rPr lang="en-US" sz="2200" b="1" dirty="0">
                <a:solidFill>
                  <a:srgbClr val="0033CC"/>
                </a:solidFill>
                <a:latin typeface="Arial" charset="0"/>
              </a:rPr>
              <a:t>8. </a:t>
            </a:r>
            <a:r>
              <a:rPr lang="id-ID" sz="2200" b="1" dirty="0">
                <a:solidFill>
                  <a:srgbClr val="0033CC"/>
                </a:solidFill>
                <a:latin typeface="Arial" charset="0"/>
              </a:rPr>
              <a:t>BUDGET </a:t>
            </a:r>
            <a:r>
              <a:rPr lang="id-ID" sz="2200" b="1" dirty="0" smtClean="0">
                <a:solidFill>
                  <a:srgbClr val="0033CC"/>
                </a:solidFill>
                <a:latin typeface="Arial" charset="0"/>
              </a:rPr>
              <a:t>PLAN</a:t>
            </a:r>
            <a:r>
              <a:rPr lang="en-US" sz="2200" b="1" dirty="0" smtClean="0">
                <a:solidFill>
                  <a:srgbClr val="0033CC"/>
                </a:solidFill>
                <a:latin typeface="Arial" charset="0"/>
              </a:rPr>
              <a:t> </a:t>
            </a:r>
            <a:r>
              <a:rPr lang="en-US" sz="2200" b="1" dirty="0" smtClean="0">
                <a:solidFill>
                  <a:srgbClr val="0033CC"/>
                </a:solidFill>
                <a:latin typeface="Arial" charset="0"/>
                <a:sym typeface="Wingdings" pitchFamily="2" charset="2"/>
              </a:rPr>
              <a:t> sponsorship research</a:t>
            </a:r>
            <a:endParaRPr lang="en-US" sz="2200" b="1" dirty="0">
              <a:solidFill>
                <a:srgbClr val="0033CC"/>
              </a:solidFill>
              <a:latin typeface="Arial" charset="0"/>
            </a:endParaRPr>
          </a:p>
          <a:p>
            <a:r>
              <a:rPr lang="en-US" sz="2200" b="1" dirty="0">
                <a:solidFill>
                  <a:srgbClr val="0033CC"/>
                </a:solidFill>
                <a:latin typeface="Arial" charset="0"/>
              </a:rPr>
              <a:t>9. </a:t>
            </a:r>
            <a:r>
              <a:rPr lang="id-ID" sz="2200" b="1" dirty="0">
                <a:solidFill>
                  <a:srgbClr val="0033CC"/>
                </a:solidFill>
                <a:latin typeface="Arial" charset="0"/>
              </a:rPr>
              <a:t>REFERENCE</a:t>
            </a:r>
            <a:endParaRPr lang="en-US" sz="2200" b="1" dirty="0">
              <a:solidFill>
                <a:srgbClr val="0033CC"/>
              </a:solidFill>
              <a:latin typeface="Arial" charset="0"/>
            </a:endParaRPr>
          </a:p>
        </p:txBody>
      </p:sp>
      <p:sp>
        <p:nvSpPr>
          <p:cNvPr id="5" name="TextBox 4"/>
          <p:cNvSpPr txBox="1"/>
          <p:nvPr/>
        </p:nvSpPr>
        <p:spPr>
          <a:xfrm>
            <a:off x="1000100" y="1071546"/>
            <a:ext cx="4224233" cy="1569660"/>
          </a:xfrm>
          <a:prstGeom prst="rect">
            <a:avLst/>
          </a:prstGeom>
          <a:noFill/>
        </p:spPr>
        <p:txBody>
          <a:bodyPr wrap="none" rtlCol="0">
            <a:spAutoFit/>
          </a:bodyPr>
          <a:lstStyle/>
          <a:p>
            <a:pPr marL="342900" indent="-342900">
              <a:defRPr/>
            </a:pPr>
            <a:r>
              <a:rPr lang="en-US" sz="2400" b="1" dirty="0" smtClean="0">
                <a:solidFill>
                  <a:srgbClr val="0033CC"/>
                </a:solidFill>
                <a:latin typeface="Arial" charset="0"/>
              </a:rPr>
              <a:t>5. </a:t>
            </a:r>
            <a:r>
              <a:rPr lang="id-ID" sz="2400" b="1" dirty="0" smtClean="0">
                <a:solidFill>
                  <a:srgbClr val="0033CC"/>
                </a:solidFill>
                <a:latin typeface="Arial" charset="0"/>
              </a:rPr>
              <a:t>RESEARCH </a:t>
            </a:r>
            <a:r>
              <a:rPr lang="en-US" sz="2400" b="1" dirty="0" smtClean="0">
                <a:solidFill>
                  <a:srgbClr val="0033CC"/>
                </a:solidFill>
                <a:latin typeface="Arial" charset="0"/>
              </a:rPr>
              <a:t>MET</a:t>
            </a:r>
            <a:r>
              <a:rPr lang="id-ID" sz="2400" b="1" dirty="0" smtClean="0">
                <a:solidFill>
                  <a:srgbClr val="0033CC"/>
                </a:solidFill>
                <a:latin typeface="Arial" charset="0"/>
              </a:rPr>
              <a:t>H</a:t>
            </a:r>
            <a:r>
              <a:rPr lang="en-US" sz="2400" b="1" dirty="0" smtClean="0">
                <a:solidFill>
                  <a:srgbClr val="0033CC"/>
                </a:solidFill>
                <a:latin typeface="Arial" charset="0"/>
              </a:rPr>
              <a:t>OD</a:t>
            </a:r>
          </a:p>
          <a:p>
            <a:pPr marL="342900" indent="-342900">
              <a:defRPr/>
            </a:pPr>
            <a:r>
              <a:rPr lang="en-US" sz="2400" dirty="0" smtClean="0">
                <a:solidFill>
                  <a:schemeClr val="bg2"/>
                </a:solidFill>
                <a:latin typeface="Arial" charset="0"/>
              </a:rPr>
              <a:t>	</a:t>
            </a:r>
            <a:r>
              <a:rPr lang="en-US" sz="2400" dirty="0" smtClean="0">
                <a:solidFill>
                  <a:schemeClr val="tx2">
                    <a:lumMod val="75000"/>
                  </a:schemeClr>
                </a:solidFill>
                <a:latin typeface="Arial" charset="0"/>
              </a:rPr>
              <a:t>5.1 </a:t>
            </a:r>
            <a:r>
              <a:rPr lang="id-ID" sz="2400" dirty="0" smtClean="0">
                <a:solidFill>
                  <a:schemeClr val="tx2">
                    <a:lumMod val="75000"/>
                  </a:schemeClr>
                </a:solidFill>
                <a:latin typeface="Arial" charset="0"/>
              </a:rPr>
              <a:t>Research Type</a:t>
            </a:r>
            <a:r>
              <a:rPr lang="en-US" sz="2400" dirty="0" smtClean="0">
                <a:solidFill>
                  <a:schemeClr val="tx2">
                    <a:lumMod val="75000"/>
                  </a:schemeClr>
                </a:solidFill>
                <a:latin typeface="Arial" charset="0"/>
              </a:rPr>
              <a:t>/</a:t>
            </a:r>
            <a:r>
              <a:rPr lang="en-US" sz="2400" dirty="0" err="1" smtClean="0">
                <a:solidFill>
                  <a:schemeClr val="tx2">
                    <a:lumMod val="75000"/>
                  </a:schemeClr>
                </a:solidFill>
                <a:latin typeface="Arial" charset="0"/>
              </a:rPr>
              <a:t>Desi</a:t>
            </a:r>
            <a:r>
              <a:rPr lang="id-ID" sz="2400" dirty="0" smtClean="0">
                <a:solidFill>
                  <a:schemeClr val="tx2">
                    <a:lumMod val="75000"/>
                  </a:schemeClr>
                </a:solidFill>
                <a:latin typeface="Arial" charset="0"/>
              </a:rPr>
              <a:t>g</a:t>
            </a:r>
            <a:r>
              <a:rPr lang="en-US" sz="2400" dirty="0" smtClean="0">
                <a:solidFill>
                  <a:schemeClr val="tx2">
                    <a:lumMod val="75000"/>
                  </a:schemeClr>
                </a:solidFill>
                <a:latin typeface="Arial" charset="0"/>
              </a:rPr>
              <a:t>n</a:t>
            </a:r>
          </a:p>
          <a:p>
            <a:pPr marL="342900" indent="-342900">
              <a:defRPr/>
            </a:pPr>
            <a:r>
              <a:rPr lang="en-US" sz="2400" dirty="0" smtClean="0">
                <a:solidFill>
                  <a:schemeClr val="tx2">
                    <a:lumMod val="75000"/>
                  </a:schemeClr>
                </a:solidFill>
                <a:latin typeface="Arial" charset="0"/>
              </a:rPr>
              <a:t>    5.2 </a:t>
            </a:r>
            <a:r>
              <a:rPr lang="en-US" sz="2400" dirty="0" err="1" smtClean="0">
                <a:solidFill>
                  <a:schemeClr val="tx2">
                    <a:lumMod val="75000"/>
                  </a:schemeClr>
                </a:solidFill>
                <a:latin typeface="Arial" charset="0"/>
              </a:rPr>
              <a:t>Popula</a:t>
            </a:r>
            <a:r>
              <a:rPr lang="id-ID" sz="2400" dirty="0" smtClean="0">
                <a:solidFill>
                  <a:schemeClr val="tx2">
                    <a:lumMod val="75000"/>
                  </a:schemeClr>
                </a:solidFill>
                <a:latin typeface="Arial" charset="0"/>
              </a:rPr>
              <a:t>tion and </a:t>
            </a:r>
            <a:r>
              <a:rPr lang="en-US" sz="2400" dirty="0" err="1" smtClean="0">
                <a:solidFill>
                  <a:schemeClr val="tx2">
                    <a:lumMod val="75000"/>
                  </a:schemeClr>
                </a:solidFill>
                <a:latin typeface="Arial" charset="0"/>
              </a:rPr>
              <a:t>Sampl</a:t>
            </a:r>
            <a:r>
              <a:rPr lang="id-ID" sz="2400" dirty="0" smtClean="0">
                <a:solidFill>
                  <a:schemeClr val="tx2">
                    <a:lumMod val="75000"/>
                  </a:schemeClr>
                </a:solidFill>
                <a:latin typeface="Arial" charset="0"/>
              </a:rPr>
              <a:t>e</a:t>
            </a:r>
            <a:endParaRPr lang="en-US" sz="2400" dirty="0" smtClean="0">
              <a:solidFill>
                <a:schemeClr val="tx2">
                  <a:lumMod val="75000"/>
                </a:schemeClr>
              </a:solidFill>
              <a:latin typeface="Arial" charset="0"/>
            </a:endParaRPr>
          </a:p>
          <a:p>
            <a:pPr marL="342900" indent="-342900">
              <a:defRPr/>
            </a:pPr>
            <a:r>
              <a:rPr lang="en-US" sz="2400" dirty="0" smtClean="0">
                <a:solidFill>
                  <a:schemeClr val="tx2">
                    <a:lumMod val="75000"/>
                  </a:schemeClr>
                </a:solidFill>
                <a:latin typeface="Arial" charset="0"/>
              </a:rPr>
              <a:t>    5.3 </a:t>
            </a:r>
            <a:r>
              <a:rPr lang="id-ID" sz="2400" dirty="0" smtClean="0">
                <a:solidFill>
                  <a:schemeClr val="tx2">
                    <a:lumMod val="75000"/>
                  </a:schemeClr>
                </a:solidFill>
                <a:latin typeface="Arial" charset="0"/>
              </a:rPr>
              <a:t>Venue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2714612" y="642918"/>
            <a:ext cx="3591881" cy="584775"/>
          </a:xfrm>
          <a:prstGeom prst="rect">
            <a:avLst/>
          </a:prstGeom>
          <a:solidFill>
            <a:srgbClr val="FFCCFF"/>
          </a:solidFill>
          <a:ln w="9525">
            <a:noFill/>
            <a:miter lim="800000"/>
            <a:headEnd/>
            <a:tailEnd/>
          </a:ln>
        </p:spPr>
        <p:txBody>
          <a:bodyPr wrap="none">
            <a:spAutoFit/>
          </a:bodyPr>
          <a:lstStyle/>
          <a:p>
            <a:r>
              <a:rPr lang="id-ID" sz="3200" b="1" dirty="0">
                <a:solidFill>
                  <a:schemeClr val="tx2">
                    <a:lumMod val="50000"/>
                  </a:schemeClr>
                </a:solidFill>
              </a:rPr>
              <a:t>RESEARCH TITLE</a:t>
            </a:r>
            <a:endParaRPr lang="en-US" sz="3200" b="1" dirty="0">
              <a:solidFill>
                <a:schemeClr val="tx2">
                  <a:lumMod val="50000"/>
                </a:schemeClr>
              </a:solidFill>
            </a:endParaRPr>
          </a:p>
        </p:txBody>
      </p:sp>
      <p:sp>
        <p:nvSpPr>
          <p:cNvPr id="12291" name="Text Box 5"/>
          <p:cNvSpPr txBox="1">
            <a:spLocks noChangeArrowheads="1"/>
          </p:cNvSpPr>
          <p:nvPr/>
        </p:nvSpPr>
        <p:spPr bwMode="auto">
          <a:xfrm>
            <a:off x="928662" y="2000240"/>
            <a:ext cx="6526213" cy="1384300"/>
          </a:xfrm>
          <a:prstGeom prst="rect">
            <a:avLst/>
          </a:prstGeom>
          <a:noFill/>
          <a:ln w="9525">
            <a:solidFill>
              <a:schemeClr val="tx1"/>
            </a:solidFill>
            <a:miter lim="800000"/>
            <a:headEnd/>
            <a:tailEnd/>
          </a:ln>
        </p:spPr>
        <p:txBody>
          <a:bodyPr wrap="none">
            <a:spAutoFit/>
          </a:bodyPr>
          <a:lstStyle/>
          <a:p>
            <a:pPr>
              <a:buFontTx/>
              <a:buChar char="-"/>
            </a:pPr>
            <a:r>
              <a:rPr lang="en-US" sz="2600" dirty="0">
                <a:solidFill>
                  <a:srgbClr val="0033CC"/>
                </a:solidFill>
                <a:latin typeface="Comic Sans MS" pitchFamily="66" charset="0"/>
              </a:rPr>
              <a:t> </a:t>
            </a:r>
            <a:r>
              <a:rPr lang="id-ID" sz="2800" dirty="0">
                <a:solidFill>
                  <a:srgbClr val="0033CC"/>
                </a:solidFill>
                <a:latin typeface="Comic Sans MS" pitchFamily="66" charset="0"/>
              </a:rPr>
              <a:t>representing </a:t>
            </a:r>
            <a:r>
              <a:rPr lang="en-US" sz="2800" dirty="0">
                <a:solidFill>
                  <a:srgbClr val="0033CC"/>
                </a:solidFill>
                <a:latin typeface="Comic Sans MS" pitchFamily="66" charset="0"/>
              </a:rPr>
              <a:t>h</a:t>
            </a:r>
            <a:r>
              <a:rPr lang="id-ID" sz="2800" dirty="0">
                <a:solidFill>
                  <a:srgbClr val="0033CC"/>
                </a:solidFill>
                <a:latin typeface="Comic Sans MS" pitchFamily="66" charset="0"/>
              </a:rPr>
              <a:t>y</a:t>
            </a:r>
            <a:r>
              <a:rPr lang="en-US" sz="2800" dirty="0">
                <a:solidFill>
                  <a:srgbClr val="0033CC"/>
                </a:solidFill>
                <a:latin typeface="Comic Sans MS" pitchFamily="66" charset="0"/>
              </a:rPr>
              <a:t>pot</a:t>
            </a:r>
            <a:r>
              <a:rPr lang="id-ID" sz="2800" dirty="0">
                <a:solidFill>
                  <a:srgbClr val="0033CC"/>
                </a:solidFill>
                <a:latin typeface="Comic Sans MS" pitchFamily="66" charset="0"/>
              </a:rPr>
              <a:t>h</a:t>
            </a:r>
            <a:r>
              <a:rPr lang="en-US" sz="2800" dirty="0" err="1">
                <a:solidFill>
                  <a:srgbClr val="0033CC"/>
                </a:solidFill>
                <a:latin typeface="Comic Sans MS" pitchFamily="66" charset="0"/>
              </a:rPr>
              <a:t>esis</a:t>
            </a:r>
            <a:r>
              <a:rPr lang="id-ID" sz="2800" dirty="0">
                <a:solidFill>
                  <a:srgbClr val="0033CC"/>
                </a:solidFill>
                <a:latin typeface="Comic Sans MS" pitchFamily="66" charset="0"/>
              </a:rPr>
              <a:t> verification</a:t>
            </a:r>
            <a:endParaRPr lang="en-US" sz="2800" dirty="0">
              <a:solidFill>
                <a:srgbClr val="0033CC"/>
              </a:solidFill>
              <a:latin typeface="Comic Sans MS" pitchFamily="66" charset="0"/>
            </a:endParaRPr>
          </a:p>
          <a:p>
            <a:pPr>
              <a:buFontTx/>
              <a:buChar char="-"/>
            </a:pPr>
            <a:r>
              <a:rPr lang="en-US" sz="2800" dirty="0">
                <a:solidFill>
                  <a:srgbClr val="0033CC"/>
                </a:solidFill>
                <a:latin typeface="Comic Sans MS" pitchFamily="66" charset="0"/>
              </a:rPr>
              <a:t> </a:t>
            </a:r>
            <a:r>
              <a:rPr lang="id-ID" sz="2800" dirty="0">
                <a:solidFill>
                  <a:srgbClr val="0033CC"/>
                </a:solidFill>
                <a:latin typeface="Comic Sans MS" pitchFamily="66" charset="0"/>
              </a:rPr>
              <a:t>representing research objective</a:t>
            </a:r>
            <a:endParaRPr lang="en-US" sz="2800" dirty="0">
              <a:solidFill>
                <a:srgbClr val="0033CC"/>
              </a:solidFill>
              <a:latin typeface="Comic Sans MS" pitchFamily="66" charset="0"/>
            </a:endParaRPr>
          </a:p>
          <a:p>
            <a:pPr>
              <a:buFontTx/>
              <a:buChar char="-"/>
            </a:pPr>
            <a:r>
              <a:rPr lang="en-US" sz="2800" dirty="0">
                <a:solidFill>
                  <a:srgbClr val="0033CC"/>
                </a:solidFill>
                <a:latin typeface="Comic Sans MS" pitchFamily="66" charset="0"/>
              </a:rPr>
              <a:t> </a:t>
            </a:r>
            <a:r>
              <a:rPr lang="id-ID" sz="2800" dirty="0">
                <a:solidFill>
                  <a:srgbClr val="0033CC"/>
                </a:solidFill>
                <a:latin typeface="Comic Sans MS" pitchFamily="66" charset="0"/>
              </a:rPr>
              <a:t>reflecting research problem</a:t>
            </a:r>
            <a:endParaRPr lang="en-US" sz="2800" dirty="0">
              <a:solidFill>
                <a:srgbClr val="0033CC"/>
              </a:solidFill>
              <a:latin typeface="Comic Sans MS" pitchFamily="66" charset="0"/>
            </a:endParaRPr>
          </a:p>
        </p:txBody>
      </p:sp>
      <p:sp>
        <p:nvSpPr>
          <p:cNvPr id="12292" name="Text Box 6"/>
          <p:cNvSpPr txBox="1">
            <a:spLocks noChangeArrowheads="1"/>
          </p:cNvSpPr>
          <p:nvPr/>
        </p:nvSpPr>
        <p:spPr bwMode="auto">
          <a:xfrm>
            <a:off x="928662" y="3714752"/>
            <a:ext cx="7037388" cy="1816100"/>
          </a:xfrm>
          <a:prstGeom prst="rect">
            <a:avLst/>
          </a:prstGeom>
          <a:noFill/>
          <a:ln w="9525">
            <a:solidFill>
              <a:schemeClr val="tx1"/>
            </a:solidFill>
            <a:miter lim="800000"/>
            <a:headEnd/>
            <a:tailEnd/>
          </a:ln>
        </p:spPr>
        <p:txBody>
          <a:bodyPr wrap="none">
            <a:spAutoFit/>
          </a:bodyPr>
          <a:lstStyle/>
          <a:p>
            <a:r>
              <a:rPr lang="en-US" dirty="0">
                <a:latin typeface="Arial" charset="0"/>
                <a:cs typeface="Arial" charset="0"/>
              </a:rPr>
              <a:t>►</a:t>
            </a:r>
            <a:r>
              <a:rPr lang="en-US" sz="2800" dirty="0">
                <a:solidFill>
                  <a:srgbClr val="0033CC"/>
                </a:solidFill>
                <a:latin typeface="Arial" charset="0"/>
                <a:cs typeface="Arial" charset="0"/>
              </a:rPr>
              <a:t> </a:t>
            </a:r>
            <a:r>
              <a:rPr lang="id-ID" sz="2800" dirty="0">
                <a:latin typeface="Comic Sans MS" pitchFamily="66" charset="0"/>
                <a:cs typeface="Arial" charset="0"/>
              </a:rPr>
              <a:t>short </a:t>
            </a:r>
            <a:r>
              <a:rPr lang="id-ID" sz="2800" dirty="0" smtClean="0">
                <a:latin typeface="Comic Sans MS" pitchFamily="66" charset="0"/>
                <a:cs typeface="Arial" charset="0"/>
              </a:rPr>
              <a:t>sentence ( ± </a:t>
            </a:r>
            <a:r>
              <a:rPr lang="id-ID" sz="2400" dirty="0" smtClean="0">
                <a:latin typeface="Comic Sans MS" pitchFamily="66" charset="0"/>
                <a:cs typeface="Arial" charset="0"/>
              </a:rPr>
              <a:t>15</a:t>
            </a:r>
            <a:r>
              <a:rPr lang="id-ID" sz="2800" dirty="0" smtClean="0">
                <a:latin typeface="Comic Sans MS" pitchFamily="66" charset="0"/>
                <a:cs typeface="Arial" charset="0"/>
              </a:rPr>
              <a:t> words)</a:t>
            </a:r>
            <a:endParaRPr lang="en-US" sz="2800" dirty="0">
              <a:latin typeface="Comic Sans MS" pitchFamily="66" charset="0"/>
              <a:cs typeface="Arial" charset="0"/>
            </a:endParaRPr>
          </a:p>
          <a:p>
            <a:r>
              <a:rPr lang="en-US" sz="1600" dirty="0">
                <a:latin typeface="Comic Sans MS" pitchFamily="66" charset="0"/>
              </a:rPr>
              <a:t>►</a:t>
            </a:r>
            <a:r>
              <a:rPr lang="en-US" sz="2800" dirty="0">
                <a:latin typeface="Comic Sans MS" pitchFamily="66" charset="0"/>
                <a:cs typeface="Arial" charset="0"/>
              </a:rPr>
              <a:t> </a:t>
            </a:r>
            <a:r>
              <a:rPr lang="id-ID" sz="2800" dirty="0">
                <a:latin typeface="Comic Sans MS" pitchFamily="66" charset="0"/>
                <a:cs typeface="Arial" charset="0"/>
              </a:rPr>
              <a:t>if long sentence is necessary</a:t>
            </a:r>
            <a:r>
              <a:rPr lang="en-US" sz="2800" dirty="0">
                <a:latin typeface="Comic Sans MS" pitchFamily="66" charset="0"/>
                <a:cs typeface="Arial" charset="0"/>
              </a:rPr>
              <a:t>, </a:t>
            </a:r>
            <a:r>
              <a:rPr lang="id-ID" sz="2800" dirty="0">
                <a:latin typeface="Comic Sans MS" pitchFamily="66" charset="0"/>
                <a:cs typeface="Arial" charset="0"/>
              </a:rPr>
              <a:t>sub title </a:t>
            </a:r>
          </a:p>
          <a:p>
            <a:r>
              <a:rPr lang="id-ID" sz="2800" dirty="0">
                <a:latin typeface="Comic Sans MS" pitchFamily="66" charset="0"/>
                <a:cs typeface="Arial" charset="0"/>
              </a:rPr>
              <a:t>   can be made </a:t>
            </a:r>
          </a:p>
          <a:p>
            <a:r>
              <a:rPr lang="en-US" sz="1600" dirty="0">
                <a:latin typeface="Comic Sans MS" pitchFamily="66" charset="0"/>
              </a:rPr>
              <a:t>►</a:t>
            </a:r>
            <a:r>
              <a:rPr lang="en-US" sz="2800" dirty="0">
                <a:latin typeface="Comic Sans MS" pitchFamily="66" charset="0"/>
              </a:rPr>
              <a:t> </a:t>
            </a:r>
            <a:r>
              <a:rPr lang="id-ID" sz="2800" dirty="0">
                <a:latin typeface="Comic Sans MS" pitchFamily="66" charset="0"/>
              </a:rPr>
              <a:t>abbreviation </a:t>
            </a:r>
            <a:r>
              <a:rPr lang="en-US" sz="2800" dirty="0" smtClean="0">
                <a:latin typeface="Comic Sans MS" pitchFamily="66" charset="0"/>
              </a:rPr>
              <a:t>is </a:t>
            </a:r>
            <a:r>
              <a:rPr lang="id-ID" sz="2800" dirty="0" smtClean="0">
                <a:latin typeface="Comic Sans MS" pitchFamily="66" charset="0"/>
              </a:rPr>
              <a:t>not </a:t>
            </a:r>
            <a:r>
              <a:rPr lang="en-US" sz="2800" dirty="0" smtClean="0">
                <a:latin typeface="Comic Sans MS" pitchFamily="66" charset="0"/>
              </a:rPr>
              <a:t>be </a:t>
            </a:r>
            <a:r>
              <a:rPr lang="id-ID" sz="2800" dirty="0" smtClean="0">
                <a:latin typeface="Comic Sans MS" pitchFamily="66" charset="0"/>
              </a:rPr>
              <a:t>allowed</a:t>
            </a:r>
            <a:endParaRPr lang="en-US" sz="2800" dirty="0">
              <a:latin typeface="Comic Sans MS" pitchFamily="66"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2428860" y="571480"/>
            <a:ext cx="4429156" cy="584775"/>
          </a:xfrm>
          <a:prstGeom prst="rect">
            <a:avLst/>
          </a:prstGeom>
          <a:solidFill>
            <a:srgbClr val="FFCCFF"/>
          </a:solidFill>
          <a:ln w="9525">
            <a:noFill/>
            <a:miter lim="800000"/>
            <a:headEnd/>
            <a:tailEnd/>
          </a:ln>
        </p:spPr>
        <p:txBody>
          <a:bodyPr wrap="square">
            <a:spAutoFit/>
          </a:bodyPr>
          <a:lstStyle/>
          <a:p>
            <a:pPr algn="ctr"/>
            <a:r>
              <a:rPr lang="id-ID" sz="3200" b="1" dirty="0">
                <a:solidFill>
                  <a:schemeClr val="accent2">
                    <a:lumMod val="50000"/>
                  </a:schemeClr>
                </a:solidFill>
              </a:rPr>
              <a:t>BACKGROUND</a:t>
            </a:r>
            <a:endParaRPr lang="en-US" sz="3200" b="1" dirty="0">
              <a:solidFill>
                <a:schemeClr val="accent2">
                  <a:lumMod val="50000"/>
                </a:schemeClr>
              </a:solidFill>
              <a:latin typeface="Arial" charset="0"/>
            </a:endParaRPr>
          </a:p>
        </p:txBody>
      </p:sp>
      <p:sp>
        <p:nvSpPr>
          <p:cNvPr id="13315" name="Text Box 5"/>
          <p:cNvSpPr txBox="1">
            <a:spLocks noChangeArrowheads="1"/>
          </p:cNvSpPr>
          <p:nvPr/>
        </p:nvSpPr>
        <p:spPr bwMode="auto">
          <a:xfrm>
            <a:off x="357158" y="1500174"/>
            <a:ext cx="8216032" cy="2677656"/>
          </a:xfrm>
          <a:prstGeom prst="rect">
            <a:avLst/>
          </a:prstGeom>
          <a:noFill/>
          <a:ln w="9525">
            <a:noFill/>
            <a:miter lim="800000"/>
            <a:headEnd/>
            <a:tailEnd/>
          </a:ln>
        </p:spPr>
        <p:txBody>
          <a:bodyPr wrap="none">
            <a:spAutoFit/>
          </a:bodyPr>
          <a:lstStyle/>
          <a:p>
            <a:r>
              <a:rPr lang="id-ID" sz="2800" dirty="0">
                <a:solidFill>
                  <a:srgbClr val="0033CC"/>
                </a:solidFill>
                <a:latin typeface="Arial" pitchFamily="34" charset="0"/>
                <a:cs typeface="Arial" pitchFamily="34" charset="0"/>
              </a:rPr>
              <a:t>Explaining about</a:t>
            </a:r>
            <a:r>
              <a:rPr lang="en-US" sz="2800" dirty="0">
                <a:solidFill>
                  <a:srgbClr val="0033CC"/>
                </a:solidFill>
                <a:latin typeface="Arial" pitchFamily="34" charset="0"/>
                <a:cs typeface="Arial" pitchFamily="34" charset="0"/>
              </a:rPr>
              <a:t>:</a:t>
            </a:r>
          </a:p>
          <a:p>
            <a:pPr indent="290513"/>
            <a:r>
              <a:rPr lang="en-US"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 </a:t>
            </a:r>
            <a:r>
              <a:rPr lang="id-ID" sz="2800" dirty="0" smtClean="0">
                <a:solidFill>
                  <a:srgbClr val="0033CC"/>
                </a:solidFill>
                <a:latin typeface="Arial" pitchFamily="34" charset="0"/>
                <a:cs typeface="Arial" pitchFamily="34" charset="0"/>
              </a:rPr>
              <a:t>Why </a:t>
            </a:r>
            <a:r>
              <a:rPr lang="id-ID" sz="2800" dirty="0">
                <a:solidFill>
                  <a:srgbClr val="0033CC"/>
                </a:solidFill>
                <a:latin typeface="Arial" pitchFamily="34" charset="0"/>
                <a:cs typeface="Arial" pitchFamily="34" charset="0"/>
              </a:rPr>
              <a:t>the </a:t>
            </a:r>
            <a:r>
              <a:rPr lang="en-US" sz="2800" dirty="0" err="1" smtClean="0">
                <a:solidFill>
                  <a:srgbClr val="0033CC"/>
                </a:solidFill>
                <a:latin typeface="Arial" pitchFamily="34" charset="0"/>
                <a:cs typeface="Arial" pitchFamily="34" charset="0"/>
              </a:rPr>
              <a:t>tittle</a:t>
            </a:r>
            <a:r>
              <a:rPr lang="id-ID" sz="2800" dirty="0" smtClean="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is</a:t>
            </a:r>
            <a:r>
              <a:rPr lang="id-ID" sz="2800" dirty="0" smtClean="0">
                <a:solidFill>
                  <a:srgbClr val="0033CC"/>
                </a:solidFill>
                <a:latin typeface="Arial" pitchFamily="34" charset="0"/>
                <a:cs typeface="Arial" pitchFamily="34" charset="0"/>
              </a:rPr>
              <a:t> </a:t>
            </a:r>
            <a:r>
              <a:rPr lang="id-ID" sz="2800" dirty="0">
                <a:solidFill>
                  <a:srgbClr val="0033CC"/>
                </a:solidFill>
                <a:latin typeface="Arial" pitchFamily="34" charset="0"/>
                <a:cs typeface="Arial" pitchFamily="34" charset="0"/>
              </a:rPr>
              <a:t>choosen?</a:t>
            </a:r>
            <a:endParaRPr lang="en-US" sz="2800" dirty="0">
              <a:solidFill>
                <a:srgbClr val="0033CC"/>
              </a:solidFill>
              <a:latin typeface="Arial" pitchFamily="34" charset="0"/>
              <a:cs typeface="Arial" pitchFamily="34" charset="0"/>
            </a:endParaRPr>
          </a:p>
          <a:p>
            <a:pPr marL="512763" indent="-222250">
              <a:buFontTx/>
              <a:buChar char="-"/>
            </a:pPr>
            <a:r>
              <a:rPr lang="id-ID" sz="2800" dirty="0">
                <a:solidFill>
                  <a:srgbClr val="0033CC"/>
                </a:solidFill>
                <a:latin typeface="Arial" pitchFamily="34" charset="0"/>
                <a:cs typeface="Arial" pitchFamily="34" charset="0"/>
              </a:rPr>
              <a:t> What </a:t>
            </a:r>
            <a:r>
              <a:rPr lang="en-US" sz="2800" dirty="0" smtClean="0">
                <a:solidFill>
                  <a:srgbClr val="0033CC"/>
                </a:solidFill>
                <a:latin typeface="Arial" pitchFamily="34" charset="0"/>
                <a:cs typeface="Arial" pitchFamily="34" charset="0"/>
              </a:rPr>
              <a:t>is</a:t>
            </a:r>
            <a:r>
              <a:rPr lang="id-ID" sz="2800" dirty="0" smtClean="0">
                <a:solidFill>
                  <a:srgbClr val="0033CC"/>
                </a:solidFill>
                <a:latin typeface="Arial" pitchFamily="34" charset="0"/>
                <a:cs typeface="Arial" pitchFamily="34" charset="0"/>
              </a:rPr>
              <a:t> </a:t>
            </a:r>
            <a:r>
              <a:rPr lang="id-ID" sz="2800" dirty="0">
                <a:solidFill>
                  <a:srgbClr val="0033CC"/>
                </a:solidFill>
                <a:latin typeface="Arial" pitchFamily="34" charset="0"/>
                <a:cs typeface="Arial" pitchFamily="34" charset="0"/>
              </a:rPr>
              <a:t>the </a:t>
            </a:r>
            <a:r>
              <a:rPr lang="en-US" sz="2800" dirty="0" err="1">
                <a:solidFill>
                  <a:srgbClr val="0033CC"/>
                </a:solidFill>
                <a:latin typeface="Arial" pitchFamily="34" charset="0"/>
                <a:cs typeface="Arial" pitchFamily="34" charset="0"/>
              </a:rPr>
              <a:t>justifi</a:t>
            </a:r>
            <a:r>
              <a:rPr lang="id-ID" sz="2800" dirty="0">
                <a:solidFill>
                  <a:srgbClr val="0033CC"/>
                </a:solidFill>
                <a:latin typeface="Arial" pitchFamily="34" charset="0"/>
                <a:cs typeface="Arial" pitchFamily="34" charset="0"/>
              </a:rPr>
              <a:t>cation</a:t>
            </a:r>
            <a:r>
              <a:rPr lang="en-US" sz="2800" dirty="0">
                <a:solidFill>
                  <a:srgbClr val="0033CC"/>
                </a:solidFill>
                <a:latin typeface="Arial" pitchFamily="34" charset="0"/>
                <a:cs typeface="Arial" pitchFamily="34" charset="0"/>
              </a:rPr>
              <a:t>?	  </a:t>
            </a:r>
            <a:endParaRPr lang="id-ID" sz="2800" dirty="0">
              <a:solidFill>
                <a:srgbClr val="0033CC"/>
              </a:solidFill>
              <a:latin typeface="Arial" pitchFamily="34" charset="0"/>
              <a:cs typeface="Arial" pitchFamily="34" charset="0"/>
            </a:endParaRPr>
          </a:p>
          <a:p>
            <a:pPr indent="290513"/>
            <a:r>
              <a:rPr lang="id-ID"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 p</a:t>
            </a:r>
            <a:r>
              <a:rPr lang="id-ID" sz="2800" dirty="0" smtClean="0">
                <a:solidFill>
                  <a:srgbClr val="0033CC"/>
                </a:solidFill>
                <a:latin typeface="Arial" pitchFamily="34" charset="0"/>
                <a:cs typeface="Arial" pitchFamily="34" charset="0"/>
              </a:rPr>
              <a:t>roblem </a:t>
            </a:r>
            <a:r>
              <a:rPr lang="id-ID" sz="2800" dirty="0">
                <a:solidFill>
                  <a:srgbClr val="0033CC"/>
                </a:solidFill>
                <a:latin typeface="Arial" pitchFamily="34" charset="0"/>
                <a:cs typeface="Arial" pitchFamily="34" charset="0"/>
              </a:rPr>
              <a:t>solving </a:t>
            </a:r>
            <a:r>
              <a:rPr lang="en-US" sz="2800" dirty="0" err="1">
                <a:solidFill>
                  <a:srgbClr val="0033CC"/>
                </a:solidFill>
                <a:latin typeface="Arial" pitchFamily="34" charset="0"/>
                <a:cs typeface="Arial" pitchFamily="34" charset="0"/>
              </a:rPr>
              <a:t>alternat</a:t>
            </a:r>
            <a:r>
              <a:rPr lang="id-ID" sz="2800" dirty="0">
                <a:solidFill>
                  <a:srgbClr val="0033CC"/>
                </a:solidFill>
                <a:latin typeface="Arial" pitchFamily="34" charset="0"/>
                <a:cs typeface="Arial" pitchFamily="34" charset="0"/>
              </a:rPr>
              <a:t>ive?</a:t>
            </a:r>
            <a:endParaRPr lang="en-US" sz="2800" dirty="0">
              <a:solidFill>
                <a:srgbClr val="0033CC"/>
              </a:solidFill>
              <a:latin typeface="Arial" pitchFamily="34" charset="0"/>
              <a:cs typeface="Arial" pitchFamily="34" charset="0"/>
            </a:endParaRPr>
          </a:p>
          <a:p>
            <a:pPr indent="290513"/>
            <a:r>
              <a:rPr lang="en-US"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 </a:t>
            </a:r>
            <a:r>
              <a:rPr lang="id-ID" sz="2800" dirty="0" smtClean="0">
                <a:solidFill>
                  <a:srgbClr val="0033CC"/>
                </a:solidFill>
                <a:latin typeface="Arial" pitchFamily="34" charset="0"/>
                <a:cs typeface="Arial" pitchFamily="34" charset="0"/>
              </a:rPr>
              <a:t>Why </a:t>
            </a:r>
            <a:r>
              <a:rPr lang="id-ID" sz="2800" dirty="0">
                <a:solidFill>
                  <a:srgbClr val="0033CC"/>
                </a:solidFill>
                <a:latin typeface="Arial" pitchFamily="34" charset="0"/>
                <a:cs typeface="Arial" pitchFamily="34" charset="0"/>
              </a:rPr>
              <a:t>the venue </a:t>
            </a:r>
            <a:r>
              <a:rPr lang="en-US" sz="2800" dirty="0" smtClean="0">
                <a:solidFill>
                  <a:srgbClr val="0033CC"/>
                </a:solidFill>
                <a:latin typeface="Arial" pitchFamily="34" charset="0"/>
                <a:cs typeface="Arial" pitchFamily="34" charset="0"/>
              </a:rPr>
              <a:t>was </a:t>
            </a:r>
            <a:r>
              <a:rPr lang="id-ID" sz="2800" dirty="0" smtClean="0">
                <a:solidFill>
                  <a:srgbClr val="0033CC"/>
                </a:solidFill>
                <a:latin typeface="Arial" pitchFamily="34" charset="0"/>
                <a:cs typeface="Arial" pitchFamily="34" charset="0"/>
              </a:rPr>
              <a:t>choosen</a:t>
            </a:r>
            <a:endParaRPr lang="en-US" sz="2800" dirty="0">
              <a:solidFill>
                <a:srgbClr val="0033CC"/>
              </a:solidFill>
              <a:latin typeface="Arial" pitchFamily="34" charset="0"/>
              <a:cs typeface="Arial" pitchFamily="34" charset="0"/>
            </a:endParaRPr>
          </a:p>
          <a:p>
            <a:pPr indent="290513"/>
            <a:r>
              <a:rPr lang="en-US"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(when</a:t>
            </a:r>
            <a:r>
              <a:rPr lang="id-ID" sz="2800" dirty="0" smtClean="0">
                <a:solidFill>
                  <a:srgbClr val="0033CC"/>
                </a:solidFill>
                <a:latin typeface="Arial" pitchFamily="34" charset="0"/>
                <a:cs typeface="Arial" pitchFamily="34" charset="0"/>
              </a:rPr>
              <a:t> </a:t>
            </a:r>
            <a:r>
              <a:rPr lang="id-ID" sz="2800" dirty="0">
                <a:solidFill>
                  <a:srgbClr val="0033CC"/>
                </a:solidFill>
                <a:latin typeface="Arial" pitchFamily="34" charset="0"/>
                <a:cs typeface="Arial" pitchFamily="34" charset="0"/>
              </a:rPr>
              <a:t>a certain venue </a:t>
            </a:r>
            <a:r>
              <a:rPr lang="en-US" sz="2800" dirty="0" smtClean="0">
                <a:solidFill>
                  <a:srgbClr val="0033CC"/>
                </a:solidFill>
                <a:latin typeface="Arial" pitchFamily="34" charset="0"/>
                <a:cs typeface="Arial" pitchFamily="34" charset="0"/>
              </a:rPr>
              <a:t>is</a:t>
            </a:r>
            <a:r>
              <a:rPr lang="id-ID" sz="2800" dirty="0" smtClean="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mention</a:t>
            </a:r>
            <a:r>
              <a:rPr lang="id-ID" sz="2800" dirty="0" smtClean="0">
                <a:solidFill>
                  <a:srgbClr val="0033CC"/>
                </a:solidFill>
                <a:latin typeface="Arial" pitchFamily="34" charset="0"/>
                <a:cs typeface="Arial" pitchFamily="34" charset="0"/>
              </a:rPr>
              <a:t>ed </a:t>
            </a:r>
            <a:r>
              <a:rPr lang="id-ID" sz="2800" dirty="0">
                <a:solidFill>
                  <a:srgbClr val="0033CC"/>
                </a:solidFill>
                <a:latin typeface="Arial" pitchFamily="34" charset="0"/>
                <a:cs typeface="Arial" pitchFamily="34" charset="0"/>
              </a:rPr>
              <a:t>in the title</a:t>
            </a:r>
            <a:r>
              <a:rPr lang="en-US" sz="2800" dirty="0">
                <a:solidFill>
                  <a:srgbClr val="0033CC"/>
                </a:solidFill>
                <a:latin typeface="Arial" pitchFamily="34" charset="0"/>
                <a:cs typeface="Arial" pitchFamily="34" charset="0"/>
              </a:rPr>
              <a:t>)</a:t>
            </a:r>
          </a:p>
        </p:txBody>
      </p:sp>
      <p:sp>
        <p:nvSpPr>
          <p:cNvPr id="13316" name="Text Box 6"/>
          <p:cNvSpPr txBox="1">
            <a:spLocks noChangeArrowheads="1"/>
          </p:cNvSpPr>
          <p:nvPr/>
        </p:nvSpPr>
        <p:spPr bwMode="auto">
          <a:xfrm>
            <a:off x="357158" y="4572008"/>
            <a:ext cx="8480848" cy="1569660"/>
          </a:xfrm>
          <a:prstGeom prst="rect">
            <a:avLst/>
          </a:prstGeom>
          <a:solidFill>
            <a:schemeClr val="accent6">
              <a:lumMod val="40000"/>
              <a:lumOff val="60000"/>
            </a:schemeClr>
          </a:solidFill>
          <a:ln w="9525">
            <a:solidFill>
              <a:schemeClr val="tx1"/>
            </a:solidFill>
            <a:miter lim="800000"/>
            <a:headEnd/>
            <a:tailEnd/>
          </a:ln>
        </p:spPr>
        <p:txBody>
          <a:bodyPr wrap="none">
            <a:spAutoFit/>
          </a:bodyPr>
          <a:lstStyle/>
          <a:p>
            <a:pPr>
              <a:defRPr/>
            </a:pPr>
            <a:r>
              <a:rPr lang="en-US" sz="1600" dirty="0">
                <a:latin typeface="Arial" charset="0"/>
                <a:cs typeface="Arial" charset="0"/>
              </a:rPr>
              <a:t>►</a:t>
            </a:r>
            <a:r>
              <a:rPr lang="en-US" sz="2400" dirty="0">
                <a:latin typeface="Arial" charset="0"/>
                <a:cs typeface="Arial" charset="0"/>
              </a:rPr>
              <a:t> </a:t>
            </a:r>
            <a:r>
              <a:rPr lang="en-US" sz="2400" dirty="0" smtClean="0">
                <a:latin typeface="Arial" charset="0"/>
                <a:cs typeface="Arial" charset="0"/>
              </a:rPr>
              <a:t>As</a:t>
            </a:r>
            <a:r>
              <a:rPr lang="id-ID" sz="2400" dirty="0" smtClean="0">
                <a:latin typeface="Comic Sans MS" pitchFamily="66" charset="0"/>
              </a:rPr>
              <a:t> </a:t>
            </a:r>
            <a:r>
              <a:rPr lang="en-US" sz="2400" dirty="0" smtClean="0">
                <a:latin typeface="Comic Sans MS" pitchFamily="66" charset="0"/>
              </a:rPr>
              <a:t>a </a:t>
            </a:r>
            <a:r>
              <a:rPr lang="id-ID" sz="2400" dirty="0" smtClean="0">
                <a:latin typeface="Comic Sans MS" pitchFamily="66" charset="0"/>
              </a:rPr>
              <a:t>paragraph form </a:t>
            </a:r>
            <a:r>
              <a:rPr lang="id-ID" sz="2400" dirty="0">
                <a:latin typeface="Comic Sans MS" pitchFamily="66" charset="0"/>
              </a:rPr>
              <a:t>and </a:t>
            </a:r>
            <a:r>
              <a:rPr lang="en-US" sz="2400" dirty="0" smtClean="0">
                <a:latin typeface="Comic Sans MS" pitchFamily="66" charset="0"/>
              </a:rPr>
              <a:t>the </a:t>
            </a:r>
            <a:r>
              <a:rPr lang="id-ID" sz="2400" dirty="0" smtClean="0">
                <a:latin typeface="Comic Sans MS" pitchFamily="66" charset="0"/>
              </a:rPr>
              <a:t>reference </a:t>
            </a:r>
            <a:r>
              <a:rPr lang="id-ID" sz="2400" dirty="0">
                <a:latin typeface="Comic Sans MS" pitchFamily="66" charset="0"/>
              </a:rPr>
              <a:t>must be written</a:t>
            </a:r>
            <a:endParaRPr lang="en-US" sz="2400" dirty="0">
              <a:latin typeface="Comic Sans MS" pitchFamily="66" charset="0"/>
            </a:endParaRPr>
          </a:p>
          <a:p>
            <a:pPr>
              <a:defRPr/>
            </a:pPr>
            <a:r>
              <a:rPr lang="en-US" sz="1600" dirty="0">
                <a:latin typeface="Comic Sans MS" pitchFamily="66" charset="0"/>
              </a:rPr>
              <a:t>►</a:t>
            </a:r>
            <a:r>
              <a:rPr lang="en-US" sz="2400" dirty="0">
                <a:latin typeface="Comic Sans MS" pitchFamily="66" charset="0"/>
              </a:rPr>
              <a:t> </a:t>
            </a:r>
            <a:r>
              <a:rPr lang="id-ID" sz="2400" dirty="0">
                <a:latin typeface="Comic Sans MS" pitchFamily="66" charset="0"/>
              </a:rPr>
              <a:t>Not too long </a:t>
            </a:r>
            <a:r>
              <a:rPr lang="en-US" sz="2400" dirty="0">
                <a:latin typeface="Comic Sans MS" pitchFamily="66" charset="0"/>
              </a:rPr>
              <a:t>(1-3 </a:t>
            </a:r>
            <a:r>
              <a:rPr lang="id-ID" sz="2400" dirty="0">
                <a:latin typeface="Comic Sans MS" pitchFamily="66" charset="0"/>
              </a:rPr>
              <a:t>pages</a:t>
            </a:r>
            <a:r>
              <a:rPr lang="en-US" sz="2400" dirty="0">
                <a:latin typeface="Comic Sans MS" pitchFamily="66" charset="0"/>
              </a:rPr>
              <a:t>)</a:t>
            </a:r>
          </a:p>
          <a:p>
            <a:pPr>
              <a:defRPr/>
            </a:pPr>
            <a:r>
              <a:rPr lang="en-US" sz="1600" dirty="0">
                <a:latin typeface="Comic Sans MS" pitchFamily="66" charset="0"/>
              </a:rPr>
              <a:t>►</a:t>
            </a:r>
            <a:r>
              <a:rPr lang="en-US" sz="2400" dirty="0">
                <a:latin typeface="Comic Sans MS" pitchFamily="66" charset="0"/>
              </a:rPr>
              <a:t> </a:t>
            </a:r>
            <a:r>
              <a:rPr lang="id-ID" sz="2400" dirty="0">
                <a:latin typeface="Comic Sans MS" pitchFamily="66" charset="0"/>
              </a:rPr>
              <a:t>Showing the importance of </a:t>
            </a:r>
            <a:r>
              <a:rPr lang="en-US" sz="2400" dirty="0" smtClean="0">
                <a:latin typeface="Comic Sans MS" pitchFamily="66" charset="0"/>
              </a:rPr>
              <a:t>the</a:t>
            </a:r>
            <a:r>
              <a:rPr lang="id-ID" sz="2400" dirty="0" smtClean="0">
                <a:latin typeface="Comic Sans MS" pitchFamily="66" charset="0"/>
              </a:rPr>
              <a:t> </a:t>
            </a:r>
            <a:r>
              <a:rPr lang="id-ID" sz="2400" dirty="0">
                <a:latin typeface="Comic Sans MS" pitchFamily="66" charset="0"/>
              </a:rPr>
              <a:t>research </a:t>
            </a:r>
            <a:r>
              <a:rPr lang="en-US" sz="2400" dirty="0" smtClean="0">
                <a:latin typeface="Comic Sans MS" pitchFamily="66" charset="0"/>
              </a:rPr>
              <a:t>will be </a:t>
            </a:r>
            <a:r>
              <a:rPr lang="id-ID" sz="2400" dirty="0" smtClean="0">
                <a:latin typeface="Comic Sans MS" pitchFamily="66" charset="0"/>
              </a:rPr>
              <a:t>done</a:t>
            </a:r>
            <a:endParaRPr lang="id-ID" sz="2400" dirty="0">
              <a:latin typeface="Comic Sans MS" pitchFamily="66" charset="0"/>
            </a:endParaRPr>
          </a:p>
          <a:p>
            <a:pPr>
              <a:defRPr/>
            </a:pPr>
            <a:r>
              <a:rPr lang="id-ID" sz="2400" dirty="0">
                <a:latin typeface="Comic Sans MS" pitchFamily="66" charset="0"/>
              </a:rPr>
              <a:t>   </a:t>
            </a:r>
            <a:r>
              <a:rPr lang="en-US" sz="2400" dirty="0">
                <a:latin typeface="Comic Sans MS" pitchFamily="66" charset="0"/>
              </a:rPr>
              <a:t>(</a:t>
            </a:r>
            <a:r>
              <a:rPr lang="id-ID" sz="2400" dirty="0">
                <a:latin typeface="Comic Sans MS" pitchFamily="66" charset="0"/>
              </a:rPr>
              <a:t>clarification </a:t>
            </a:r>
            <a:r>
              <a:rPr lang="en-US" sz="2400" dirty="0">
                <a:latin typeface="Comic Sans MS" pitchFamily="66" charset="0"/>
              </a:rPr>
              <a:t>detail </a:t>
            </a:r>
            <a:r>
              <a:rPr lang="id-ID" sz="2400" dirty="0">
                <a:latin typeface="Comic Sans MS" pitchFamily="66" charset="0"/>
              </a:rPr>
              <a:t>is written in the </a:t>
            </a:r>
            <a:r>
              <a:rPr lang="en-US" sz="2400" dirty="0" smtClean="0">
                <a:latin typeface="Comic Sans MS" pitchFamily="66" charset="0"/>
              </a:rPr>
              <a:t>Literature Review)</a:t>
            </a:r>
            <a:r>
              <a:rPr lang="id-ID" sz="2400" dirty="0" smtClean="0">
                <a:latin typeface="Comic Sans MS" pitchFamily="66" charset="0"/>
              </a:rPr>
              <a:t> </a:t>
            </a:r>
            <a:endParaRPr lang="en-US" sz="2400" dirty="0">
              <a:latin typeface="Comic Sans MS" pitchFamily="66" charset="0"/>
            </a:endParaRPr>
          </a:p>
        </p:txBody>
      </p:sp>
      <p:sp>
        <p:nvSpPr>
          <p:cNvPr id="6" name="Right Arrow 5"/>
          <p:cNvSpPr/>
          <p:nvPr/>
        </p:nvSpPr>
        <p:spPr>
          <a:xfrm>
            <a:off x="1428728" y="2928934"/>
            <a:ext cx="28575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1785918" y="642918"/>
            <a:ext cx="5408853" cy="584775"/>
          </a:xfrm>
          <a:prstGeom prst="rect">
            <a:avLst/>
          </a:prstGeom>
          <a:solidFill>
            <a:srgbClr val="FFCCFF"/>
          </a:solidFill>
          <a:ln w="9525">
            <a:noFill/>
            <a:miter lim="800000"/>
            <a:headEnd/>
            <a:tailEnd/>
          </a:ln>
        </p:spPr>
        <p:txBody>
          <a:bodyPr wrap="none">
            <a:spAutoFit/>
          </a:bodyPr>
          <a:lstStyle/>
          <a:p>
            <a:r>
              <a:rPr lang="en-US" sz="3200" b="1" dirty="0" smtClean="0">
                <a:solidFill>
                  <a:schemeClr val="accent2">
                    <a:lumMod val="50000"/>
                  </a:schemeClr>
                </a:solidFill>
              </a:rPr>
              <a:t>PR</a:t>
            </a:r>
            <a:r>
              <a:rPr lang="id-ID" sz="3200" b="1" dirty="0" smtClean="0">
                <a:solidFill>
                  <a:schemeClr val="accent2">
                    <a:lumMod val="50000"/>
                  </a:schemeClr>
                </a:solidFill>
              </a:rPr>
              <a:t>OBLEM FORMULATION</a:t>
            </a:r>
            <a:endParaRPr lang="en-US" sz="3200" b="1" dirty="0">
              <a:solidFill>
                <a:schemeClr val="accent2">
                  <a:lumMod val="50000"/>
                </a:schemeClr>
              </a:solidFill>
            </a:endParaRPr>
          </a:p>
        </p:txBody>
      </p:sp>
      <p:sp>
        <p:nvSpPr>
          <p:cNvPr id="14339" name="Text Box 6"/>
          <p:cNvSpPr txBox="1">
            <a:spLocks noChangeArrowheads="1"/>
          </p:cNvSpPr>
          <p:nvPr/>
        </p:nvSpPr>
        <p:spPr bwMode="auto">
          <a:xfrm>
            <a:off x="0" y="1428736"/>
            <a:ext cx="9199563" cy="2185214"/>
          </a:xfrm>
          <a:prstGeom prst="rect">
            <a:avLst/>
          </a:prstGeom>
          <a:noFill/>
          <a:ln w="9525">
            <a:noFill/>
            <a:miter lim="800000"/>
            <a:headEnd/>
            <a:tailEnd/>
          </a:ln>
        </p:spPr>
        <p:txBody>
          <a:bodyPr>
            <a:spAutoFit/>
          </a:bodyPr>
          <a:lstStyle/>
          <a:p>
            <a:pPr>
              <a:defRPr/>
            </a:pPr>
            <a:r>
              <a:rPr lang="en-US" sz="2400" dirty="0">
                <a:solidFill>
                  <a:srgbClr val="0033CC"/>
                </a:solidFill>
                <a:latin typeface="Comic Sans MS" pitchFamily="66" charset="0"/>
              </a:rPr>
              <a:t>  </a:t>
            </a:r>
            <a:r>
              <a:rPr lang="id-ID" sz="2800" dirty="0">
                <a:solidFill>
                  <a:srgbClr val="0033CC"/>
                </a:solidFill>
                <a:latin typeface="Comic Sans MS" pitchFamily="66" charset="0"/>
              </a:rPr>
              <a:t>Problem </a:t>
            </a:r>
            <a:r>
              <a:rPr lang="en-US" sz="2800" dirty="0">
                <a:solidFill>
                  <a:srgbClr val="0033CC"/>
                </a:solidFill>
                <a:latin typeface="Comic Sans MS" pitchFamily="66" charset="0"/>
              </a:rPr>
              <a:t>: - </a:t>
            </a:r>
            <a:r>
              <a:rPr lang="id-ID" sz="2800" dirty="0">
                <a:solidFill>
                  <a:srgbClr val="0033CC"/>
                </a:solidFill>
                <a:latin typeface="Comic Sans MS" pitchFamily="66" charset="0"/>
              </a:rPr>
              <a:t>a gap between hope </a:t>
            </a:r>
            <a:r>
              <a:rPr lang="en-US" sz="2800" dirty="0">
                <a:solidFill>
                  <a:srgbClr val="0033CC"/>
                </a:solidFill>
                <a:latin typeface="Comic Sans MS" pitchFamily="66" charset="0"/>
              </a:rPr>
              <a:t>(</a:t>
            </a:r>
            <a:r>
              <a:rPr lang="en-US" sz="2800" dirty="0">
                <a:solidFill>
                  <a:schemeClr val="accent5">
                    <a:lumMod val="50000"/>
                  </a:schemeClr>
                </a:solidFill>
                <a:latin typeface="Comic Sans MS" pitchFamily="66" charset="0"/>
              </a:rPr>
              <a:t>das </a:t>
            </a:r>
            <a:r>
              <a:rPr lang="en-US" sz="2800" dirty="0" err="1">
                <a:solidFill>
                  <a:schemeClr val="accent5">
                    <a:lumMod val="50000"/>
                  </a:schemeClr>
                </a:solidFill>
                <a:latin typeface="Comic Sans MS" pitchFamily="66" charset="0"/>
              </a:rPr>
              <a:t>Sollen</a:t>
            </a:r>
            <a:r>
              <a:rPr lang="en-US" sz="2800" dirty="0">
                <a:solidFill>
                  <a:srgbClr val="0033CC"/>
                </a:solidFill>
                <a:latin typeface="Comic Sans MS" pitchFamily="66" charset="0"/>
              </a:rPr>
              <a:t>) </a:t>
            </a:r>
            <a:endParaRPr lang="id-ID" sz="2800" dirty="0">
              <a:solidFill>
                <a:srgbClr val="0033CC"/>
              </a:solidFill>
              <a:latin typeface="Comic Sans MS" pitchFamily="66" charset="0"/>
            </a:endParaRPr>
          </a:p>
          <a:p>
            <a:pPr>
              <a:defRPr/>
            </a:pPr>
            <a:r>
              <a:rPr lang="id-ID" sz="2800" dirty="0">
                <a:solidFill>
                  <a:srgbClr val="0033CC"/>
                </a:solidFill>
                <a:latin typeface="Comic Sans MS" pitchFamily="66" charset="0"/>
              </a:rPr>
              <a:t>                    and reality </a:t>
            </a:r>
            <a:r>
              <a:rPr lang="en-US" sz="2800" dirty="0">
                <a:solidFill>
                  <a:srgbClr val="0033CC"/>
                </a:solidFill>
                <a:latin typeface="Comic Sans MS" pitchFamily="66" charset="0"/>
              </a:rPr>
              <a:t>(</a:t>
            </a:r>
            <a:r>
              <a:rPr lang="en-US" sz="2800" dirty="0">
                <a:solidFill>
                  <a:schemeClr val="accent5">
                    <a:lumMod val="50000"/>
                  </a:schemeClr>
                </a:solidFill>
                <a:latin typeface="Comic Sans MS" pitchFamily="66" charset="0"/>
              </a:rPr>
              <a:t>das </a:t>
            </a:r>
            <a:r>
              <a:rPr lang="en-US" sz="2800" dirty="0" err="1">
                <a:solidFill>
                  <a:schemeClr val="accent5">
                    <a:lumMod val="50000"/>
                  </a:schemeClr>
                </a:solidFill>
                <a:latin typeface="Comic Sans MS" pitchFamily="66" charset="0"/>
              </a:rPr>
              <a:t>Sein</a:t>
            </a:r>
            <a:r>
              <a:rPr lang="en-US" sz="2800" dirty="0">
                <a:solidFill>
                  <a:srgbClr val="0033CC"/>
                </a:solidFill>
                <a:latin typeface="Comic Sans MS" pitchFamily="66" charset="0"/>
              </a:rPr>
              <a:t>)</a:t>
            </a:r>
          </a:p>
          <a:p>
            <a:pPr>
              <a:defRPr/>
            </a:pPr>
            <a:r>
              <a:rPr lang="en-US" sz="2800" dirty="0">
                <a:solidFill>
                  <a:srgbClr val="0033CC"/>
                </a:solidFill>
                <a:latin typeface="Comic Sans MS" pitchFamily="66" charset="0"/>
              </a:rPr>
              <a:t>                  - </a:t>
            </a:r>
            <a:r>
              <a:rPr lang="id-ID" sz="2800" dirty="0">
                <a:solidFill>
                  <a:srgbClr val="0033CC"/>
                </a:solidFill>
                <a:latin typeface="Comic Sans MS" pitchFamily="66" charset="0"/>
              </a:rPr>
              <a:t>not all </a:t>
            </a:r>
            <a:r>
              <a:rPr lang="id-ID" sz="2800" u="sng" dirty="0">
                <a:solidFill>
                  <a:srgbClr val="0033CC"/>
                </a:solidFill>
                <a:latin typeface="Comic Sans MS" pitchFamily="66" charset="0"/>
              </a:rPr>
              <a:t>health</a:t>
            </a:r>
            <a:r>
              <a:rPr lang="id-ID" sz="2800" dirty="0">
                <a:solidFill>
                  <a:srgbClr val="0033CC"/>
                </a:solidFill>
                <a:latin typeface="Comic Sans MS" pitchFamily="66" charset="0"/>
              </a:rPr>
              <a:t> problem can be developed </a:t>
            </a:r>
          </a:p>
          <a:p>
            <a:pPr>
              <a:defRPr/>
            </a:pPr>
            <a:r>
              <a:rPr lang="id-ID" sz="2800" dirty="0">
                <a:solidFill>
                  <a:srgbClr val="0033CC"/>
                </a:solidFill>
                <a:latin typeface="Comic Sans MS" pitchFamily="66" charset="0"/>
              </a:rPr>
              <a:t>                    </a:t>
            </a:r>
            <a:r>
              <a:rPr lang="en-US" sz="2800" dirty="0" smtClean="0">
                <a:solidFill>
                  <a:srgbClr val="0033CC"/>
                </a:solidFill>
                <a:latin typeface="Comic Sans MS" pitchFamily="66" charset="0"/>
              </a:rPr>
              <a:t>to be</a:t>
            </a:r>
            <a:r>
              <a:rPr lang="id-ID" sz="2800" dirty="0" smtClean="0">
                <a:solidFill>
                  <a:srgbClr val="0033CC"/>
                </a:solidFill>
                <a:latin typeface="Comic Sans MS" pitchFamily="66" charset="0"/>
              </a:rPr>
              <a:t> </a:t>
            </a:r>
            <a:r>
              <a:rPr lang="id-ID" sz="2800" dirty="0">
                <a:solidFill>
                  <a:srgbClr val="0033CC"/>
                </a:solidFill>
                <a:latin typeface="Comic Sans MS" pitchFamily="66" charset="0"/>
              </a:rPr>
              <a:t>a </a:t>
            </a:r>
            <a:r>
              <a:rPr lang="id-ID" sz="2800" u="sng" dirty="0">
                <a:solidFill>
                  <a:srgbClr val="0033CC"/>
                </a:solidFill>
                <a:latin typeface="Comic Sans MS" pitchFamily="66" charset="0"/>
              </a:rPr>
              <a:t>research</a:t>
            </a:r>
            <a:r>
              <a:rPr lang="id-ID" sz="2800" dirty="0">
                <a:solidFill>
                  <a:srgbClr val="0033CC"/>
                </a:solidFill>
                <a:latin typeface="Comic Sans MS" pitchFamily="66" charset="0"/>
              </a:rPr>
              <a:t> problem</a:t>
            </a:r>
            <a:endParaRPr lang="en-US" sz="2800" dirty="0">
              <a:solidFill>
                <a:srgbClr val="0033CC"/>
              </a:solidFill>
              <a:latin typeface="Comic Sans MS" pitchFamily="66" charset="0"/>
            </a:endParaRPr>
          </a:p>
          <a:p>
            <a:pPr>
              <a:defRPr/>
            </a:pPr>
            <a:r>
              <a:rPr lang="en-US" sz="2400" dirty="0">
                <a:latin typeface="Comic Sans MS" pitchFamily="66" charset="0"/>
              </a:rPr>
              <a:t>	</a:t>
            </a:r>
          </a:p>
        </p:txBody>
      </p:sp>
      <p:sp>
        <p:nvSpPr>
          <p:cNvPr id="14340" name="Text Box 7"/>
          <p:cNvSpPr txBox="1">
            <a:spLocks noChangeArrowheads="1"/>
          </p:cNvSpPr>
          <p:nvPr/>
        </p:nvSpPr>
        <p:spPr bwMode="auto">
          <a:xfrm>
            <a:off x="685800" y="5643578"/>
            <a:ext cx="8458200" cy="457200"/>
          </a:xfrm>
          <a:prstGeom prst="rect">
            <a:avLst/>
          </a:prstGeom>
          <a:noFill/>
          <a:ln w="9525">
            <a:noFill/>
            <a:miter lim="800000"/>
            <a:headEnd/>
            <a:tailEnd/>
          </a:ln>
        </p:spPr>
        <p:txBody>
          <a:bodyPr>
            <a:spAutoFit/>
          </a:bodyPr>
          <a:lstStyle/>
          <a:p>
            <a:endParaRPr lang="id-ID" sz="2400">
              <a:solidFill>
                <a:srgbClr val="0033CC"/>
              </a:solidFill>
              <a:latin typeface="Comic Sans MS" pitchFamily="66" charset="0"/>
            </a:endParaRPr>
          </a:p>
        </p:txBody>
      </p:sp>
      <p:sp>
        <p:nvSpPr>
          <p:cNvPr id="14341" name="Text Box 8"/>
          <p:cNvSpPr txBox="1">
            <a:spLocks noChangeArrowheads="1"/>
          </p:cNvSpPr>
          <p:nvPr/>
        </p:nvSpPr>
        <p:spPr bwMode="auto">
          <a:xfrm>
            <a:off x="2357422" y="3429000"/>
            <a:ext cx="2281394" cy="523220"/>
          </a:xfrm>
          <a:prstGeom prst="rect">
            <a:avLst/>
          </a:prstGeom>
          <a:solidFill>
            <a:schemeClr val="accent6">
              <a:lumMod val="40000"/>
              <a:lumOff val="60000"/>
            </a:schemeClr>
          </a:solidFill>
          <a:ln w="9525">
            <a:solidFill>
              <a:schemeClr val="tx1"/>
            </a:solidFill>
            <a:miter lim="800000"/>
            <a:headEnd/>
            <a:tailEnd/>
          </a:ln>
        </p:spPr>
        <p:txBody>
          <a:bodyPr wrap="none">
            <a:spAutoFit/>
          </a:bodyPr>
          <a:lstStyle/>
          <a:p>
            <a:r>
              <a:rPr lang="en-US" sz="2800" dirty="0">
                <a:solidFill>
                  <a:srgbClr val="711928"/>
                </a:solidFill>
              </a:rPr>
              <a:t>F   I   N   E   R</a:t>
            </a:r>
          </a:p>
        </p:txBody>
      </p:sp>
      <p:sp>
        <p:nvSpPr>
          <p:cNvPr id="14342" name="Text Box 10"/>
          <p:cNvSpPr txBox="1">
            <a:spLocks noChangeArrowheads="1"/>
          </p:cNvSpPr>
          <p:nvPr/>
        </p:nvSpPr>
        <p:spPr bwMode="auto">
          <a:xfrm>
            <a:off x="2357422" y="4071942"/>
            <a:ext cx="1828800" cy="492443"/>
          </a:xfrm>
          <a:prstGeom prst="rect">
            <a:avLst/>
          </a:prstGeom>
          <a:noFill/>
          <a:ln w="9525">
            <a:noFill/>
            <a:miter lim="800000"/>
            <a:headEnd/>
            <a:tailEnd/>
          </a:ln>
        </p:spPr>
        <p:txBody>
          <a:bodyPr>
            <a:spAutoFit/>
          </a:bodyPr>
          <a:lstStyle/>
          <a:p>
            <a:r>
              <a:rPr lang="en-US" sz="2600" b="1" dirty="0">
                <a:solidFill>
                  <a:srgbClr val="663300"/>
                </a:solidFill>
                <a:latin typeface="Arial" charset="0"/>
              </a:rPr>
              <a:t>F</a:t>
            </a:r>
            <a:r>
              <a:rPr lang="en-US" sz="2600" b="1" dirty="0">
                <a:solidFill>
                  <a:srgbClr val="C2145A"/>
                </a:solidFill>
                <a:latin typeface="Arial" charset="0"/>
              </a:rPr>
              <a:t>easible</a:t>
            </a:r>
          </a:p>
        </p:txBody>
      </p:sp>
      <p:sp>
        <p:nvSpPr>
          <p:cNvPr id="14343" name="Text Box 11"/>
          <p:cNvSpPr txBox="1">
            <a:spLocks noChangeArrowheads="1"/>
          </p:cNvSpPr>
          <p:nvPr/>
        </p:nvSpPr>
        <p:spPr bwMode="auto">
          <a:xfrm>
            <a:off x="2857488" y="4429132"/>
            <a:ext cx="1890261" cy="492443"/>
          </a:xfrm>
          <a:prstGeom prst="rect">
            <a:avLst/>
          </a:prstGeom>
          <a:noFill/>
          <a:ln w="9525">
            <a:noFill/>
            <a:miter lim="800000"/>
            <a:headEnd/>
            <a:tailEnd/>
          </a:ln>
        </p:spPr>
        <p:txBody>
          <a:bodyPr wrap="none">
            <a:spAutoFit/>
          </a:bodyPr>
          <a:lstStyle/>
          <a:p>
            <a:r>
              <a:rPr lang="en-US" sz="2600" b="1" dirty="0">
                <a:solidFill>
                  <a:srgbClr val="663300"/>
                </a:solidFill>
                <a:latin typeface="Arial" charset="0"/>
              </a:rPr>
              <a:t>I</a:t>
            </a:r>
            <a:r>
              <a:rPr lang="en-US" sz="2600" b="1" dirty="0">
                <a:solidFill>
                  <a:srgbClr val="C2145A"/>
                </a:solidFill>
                <a:latin typeface="Arial" charset="0"/>
              </a:rPr>
              <a:t>nteresting</a:t>
            </a:r>
          </a:p>
        </p:txBody>
      </p:sp>
      <p:sp>
        <p:nvSpPr>
          <p:cNvPr id="14344" name="Text Box 12"/>
          <p:cNvSpPr txBox="1">
            <a:spLocks noChangeArrowheads="1"/>
          </p:cNvSpPr>
          <p:nvPr/>
        </p:nvSpPr>
        <p:spPr bwMode="auto">
          <a:xfrm>
            <a:off x="3286116" y="4786322"/>
            <a:ext cx="1093569" cy="492443"/>
          </a:xfrm>
          <a:prstGeom prst="rect">
            <a:avLst/>
          </a:prstGeom>
          <a:noFill/>
          <a:ln w="9525">
            <a:noFill/>
            <a:miter lim="800000"/>
            <a:headEnd/>
            <a:tailEnd/>
          </a:ln>
        </p:spPr>
        <p:txBody>
          <a:bodyPr wrap="none">
            <a:spAutoFit/>
          </a:bodyPr>
          <a:lstStyle/>
          <a:p>
            <a:r>
              <a:rPr lang="en-US" sz="2600" b="1" dirty="0">
                <a:solidFill>
                  <a:srgbClr val="663300"/>
                </a:solidFill>
                <a:latin typeface="Arial" charset="0"/>
              </a:rPr>
              <a:t>N</a:t>
            </a:r>
            <a:r>
              <a:rPr lang="en-US" sz="2600" b="1" dirty="0">
                <a:solidFill>
                  <a:srgbClr val="C2145A"/>
                </a:solidFill>
                <a:latin typeface="Arial" charset="0"/>
              </a:rPr>
              <a:t>ovel</a:t>
            </a:r>
          </a:p>
        </p:txBody>
      </p:sp>
      <p:sp>
        <p:nvSpPr>
          <p:cNvPr id="14345" name="Text Box 13"/>
          <p:cNvSpPr txBox="1">
            <a:spLocks noChangeArrowheads="1"/>
          </p:cNvSpPr>
          <p:nvPr/>
        </p:nvSpPr>
        <p:spPr bwMode="auto">
          <a:xfrm>
            <a:off x="3786182" y="5143512"/>
            <a:ext cx="1000595" cy="492443"/>
          </a:xfrm>
          <a:prstGeom prst="rect">
            <a:avLst/>
          </a:prstGeom>
          <a:noFill/>
          <a:ln w="9525">
            <a:noFill/>
            <a:miter lim="800000"/>
            <a:headEnd/>
            <a:tailEnd/>
          </a:ln>
        </p:spPr>
        <p:txBody>
          <a:bodyPr wrap="none">
            <a:spAutoFit/>
          </a:bodyPr>
          <a:lstStyle/>
          <a:p>
            <a:r>
              <a:rPr lang="en-US" sz="2600" b="1" dirty="0">
                <a:solidFill>
                  <a:srgbClr val="663300"/>
                </a:solidFill>
                <a:latin typeface="Arial" charset="0"/>
              </a:rPr>
              <a:t>E</a:t>
            </a:r>
            <a:r>
              <a:rPr lang="en-US" sz="2600" b="1" dirty="0">
                <a:solidFill>
                  <a:srgbClr val="C2145A"/>
                </a:solidFill>
                <a:latin typeface="Arial" charset="0"/>
              </a:rPr>
              <a:t>thic</a:t>
            </a:r>
          </a:p>
        </p:txBody>
      </p:sp>
      <p:sp>
        <p:nvSpPr>
          <p:cNvPr id="14346" name="Text Box 14"/>
          <p:cNvSpPr txBox="1">
            <a:spLocks noChangeArrowheads="1"/>
          </p:cNvSpPr>
          <p:nvPr/>
        </p:nvSpPr>
        <p:spPr bwMode="auto">
          <a:xfrm>
            <a:off x="4286248" y="5500702"/>
            <a:ext cx="1576072" cy="492443"/>
          </a:xfrm>
          <a:prstGeom prst="rect">
            <a:avLst/>
          </a:prstGeom>
          <a:noFill/>
          <a:ln w="9525">
            <a:noFill/>
            <a:miter lim="800000"/>
            <a:headEnd/>
            <a:tailEnd/>
          </a:ln>
        </p:spPr>
        <p:txBody>
          <a:bodyPr wrap="none">
            <a:spAutoFit/>
          </a:bodyPr>
          <a:lstStyle/>
          <a:p>
            <a:r>
              <a:rPr lang="en-US" sz="2600" b="1" dirty="0">
                <a:solidFill>
                  <a:srgbClr val="663300"/>
                </a:solidFill>
                <a:latin typeface="Arial" charset="0"/>
              </a:rPr>
              <a:t>R</a:t>
            </a:r>
            <a:r>
              <a:rPr lang="en-US" sz="2600" b="1" dirty="0">
                <a:solidFill>
                  <a:srgbClr val="C2145A"/>
                </a:solidFill>
                <a:latin typeface="Arial" charset="0"/>
              </a:rPr>
              <a:t>elevant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42910" y="3286124"/>
            <a:ext cx="8153400" cy="827088"/>
          </a:xfrm>
          <a:ln>
            <a:noFill/>
          </a:ln>
        </p:spPr>
        <p:txBody>
          <a:bodyPr>
            <a:normAutofit/>
          </a:bodyPr>
          <a:lstStyle/>
          <a:p>
            <a:pPr algn="r"/>
            <a:r>
              <a:rPr lang="en-US" sz="4400" dirty="0">
                <a:solidFill>
                  <a:schemeClr val="accent1">
                    <a:lumMod val="75000"/>
                  </a:schemeClr>
                </a:solidFill>
                <a:effectLst>
                  <a:outerShdw blurRad="38100" dist="38100" dir="2700000" algn="tl">
                    <a:srgbClr val="000000">
                      <a:alpha val="43137"/>
                    </a:srgbClr>
                  </a:outerShdw>
                </a:effectLst>
                <a:latin typeface="Arial" charset="0"/>
              </a:rPr>
              <a:t>What is research?</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33400" y="547688"/>
            <a:ext cx="8153400" cy="936625"/>
          </a:xfrm>
        </p:spPr>
        <p:txBody>
          <a:bodyPr>
            <a:noAutofit/>
          </a:bodyPr>
          <a:lstStyle/>
          <a:p>
            <a:r>
              <a:rPr lang="en-US" sz="3200" dirty="0">
                <a:solidFill>
                  <a:schemeClr val="tx1"/>
                </a:solidFill>
                <a:latin typeface="Arial" charset="0"/>
              </a:rPr>
              <a:t>Choosing and Formulating </a:t>
            </a:r>
            <a:br>
              <a:rPr lang="en-US" sz="3200" dirty="0">
                <a:solidFill>
                  <a:schemeClr val="tx1"/>
                </a:solidFill>
                <a:latin typeface="Arial" charset="0"/>
              </a:rPr>
            </a:br>
            <a:r>
              <a:rPr lang="en-US" sz="3200" dirty="0">
                <a:solidFill>
                  <a:schemeClr val="tx1"/>
                </a:solidFill>
                <a:latin typeface="Arial" charset="0"/>
              </a:rPr>
              <a:t>Research Problem</a:t>
            </a:r>
          </a:p>
        </p:txBody>
      </p:sp>
      <p:sp>
        <p:nvSpPr>
          <p:cNvPr id="41987" name="Rectangle 3"/>
          <p:cNvSpPr>
            <a:spLocks noGrp="1" noChangeArrowheads="1"/>
          </p:cNvSpPr>
          <p:nvPr>
            <p:ph type="body" idx="1"/>
          </p:nvPr>
        </p:nvSpPr>
        <p:spPr>
          <a:xfrm>
            <a:off x="533400" y="1773238"/>
            <a:ext cx="8153400" cy="4656158"/>
          </a:xfrm>
          <a:noFill/>
        </p:spPr>
        <p:txBody>
          <a:bodyPr>
            <a:normAutofit fontScale="92500" lnSpcReduction="10000"/>
          </a:bodyPr>
          <a:lstStyle/>
          <a:p>
            <a:pPr marL="590550" indent="-590550" algn="just"/>
            <a:r>
              <a:rPr lang="en-US" dirty="0">
                <a:solidFill>
                  <a:srgbClr val="0033CC"/>
                </a:solidFill>
                <a:latin typeface="Arial" pitchFamily="34" charset="0"/>
                <a:cs typeface="Arial" pitchFamily="34" charset="0"/>
              </a:rPr>
              <a:t>Any problem which is still un-answered can be the important research problem, but it should can add </a:t>
            </a:r>
            <a:r>
              <a:rPr lang="en-US" dirty="0" smtClean="0">
                <a:solidFill>
                  <a:srgbClr val="0033CC"/>
                </a:solidFill>
                <a:latin typeface="Arial" pitchFamily="34" charset="0"/>
                <a:cs typeface="Arial" pitchFamily="34" charset="0"/>
              </a:rPr>
              <a:t>scientific </a:t>
            </a:r>
            <a:r>
              <a:rPr lang="en-US" dirty="0">
                <a:solidFill>
                  <a:srgbClr val="0033CC"/>
                </a:solidFill>
                <a:latin typeface="Arial" pitchFamily="34" charset="0"/>
                <a:cs typeface="Arial" pitchFamily="34" charset="0"/>
              </a:rPr>
              <a:t>view, knowledge and understanding, even only a little</a:t>
            </a:r>
          </a:p>
          <a:p>
            <a:pPr marL="590550" indent="-590550"/>
            <a:r>
              <a:rPr lang="en-US" u="sng" dirty="0">
                <a:solidFill>
                  <a:schemeClr val="accent3">
                    <a:lumMod val="50000"/>
                  </a:schemeClr>
                </a:solidFill>
                <a:latin typeface="Arial" pitchFamily="34" charset="0"/>
                <a:cs typeface="Arial" pitchFamily="34" charset="0"/>
              </a:rPr>
              <a:t>Three reasons </a:t>
            </a:r>
            <a:r>
              <a:rPr lang="en-US" dirty="0">
                <a:solidFill>
                  <a:schemeClr val="accent3">
                    <a:lumMod val="50000"/>
                  </a:schemeClr>
                </a:solidFill>
                <a:latin typeface="Arial" pitchFamily="34" charset="0"/>
                <a:cs typeface="Arial" pitchFamily="34" charset="0"/>
              </a:rPr>
              <a:t>why research is needed:</a:t>
            </a:r>
          </a:p>
          <a:p>
            <a:pPr marL="952500" lvl="1" indent="-495300" algn="just">
              <a:buClr>
                <a:schemeClr val="tx1"/>
              </a:buClr>
              <a:buSzPct val="95000"/>
              <a:buFont typeface="Wingdings" pitchFamily="2" charset="2"/>
              <a:buAutoNum type="arabicParenR"/>
            </a:pPr>
            <a:r>
              <a:rPr lang="en-US" sz="2600" dirty="0">
                <a:solidFill>
                  <a:schemeClr val="accent3">
                    <a:lumMod val="50000"/>
                  </a:schemeClr>
                </a:solidFill>
                <a:latin typeface="Arial" pitchFamily="34" charset="0"/>
                <a:cs typeface="Arial" pitchFamily="34" charset="0"/>
              </a:rPr>
              <a:t>There is no information about all or a part of important aspects in </a:t>
            </a:r>
            <a:r>
              <a:rPr lang="en-US" sz="2600" dirty="0" smtClean="0">
                <a:solidFill>
                  <a:schemeClr val="accent3">
                    <a:lumMod val="50000"/>
                  </a:schemeClr>
                </a:solidFill>
                <a:latin typeface="Arial" pitchFamily="34" charset="0"/>
                <a:cs typeface="Arial" pitchFamily="34" charset="0"/>
              </a:rPr>
              <a:t>a certain subject</a:t>
            </a:r>
            <a:endParaRPr lang="en-US" sz="2600" dirty="0">
              <a:solidFill>
                <a:schemeClr val="accent3">
                  <a:lumMod val="50000"/>
                </a:schemeClr>
              </a:solidFill>
              <a:latin typeface="Arial" pitchFamily="34" charset="0"/>
              <a:cs typeface="Arial" pitchFamily="34" charset="0"/>
            </a:endParaRPr>
          </a:p>
          <a:p>
            <a:pPr marL="952500" lvl="1" indent="-495300" algn="just">
              <a:buClr>
                <a:schemeClr val="tx1"/>
              </a:buClr>
              <a:buSzPct val="95000"/>
              <a:buFont typeface="Wingdings" pitchFamily="2" charset="2"/>
              <a:buAutoNum type="arabicParenR"/>
            </a:pPr>
            <a:r>
              <a:rPr lang="en-US" sz="2600" dirty="0">
                <a:solidFill>
                  <a:schemeClr val="accent3">
                    <a:lumMod val="50000"/>
                  </a:schemeClr>
                </a:solidFill>
                <a:latin typeface="Arial" pitchFamily="34" charset="0"/>
                <a:cs typeface="Arial" pitchFamily="34" charset="0"/>
              </a:rPr>
              <a:t>There </a:t>
            </a:r>
            <a:r>
              <a:rPr lang="en-US" sz="2600" dirty="0" smtClean="0">
                <a:solidFill>
                  <a:schemeClr val="accent3">
                    <a:lumMod val="50000"/>
                  </a:schemeClr>
                </a:solidFill>
                <a:latin typeface="Arial" pitchFamily="34" charset="0"/>
                <a:cs typeface="Arial" pitchFamily="34" charset="0"/>
              </a:rPr>
              <a:t>is an </a:t>
            </a:r>
            <a:r>
              <a:rPr lang="en-US" sz="2600" dirty="0">
                <a:solidFill>
                  <a:schemeClr val="accent3">
                    <a:lumMod val="50000"/>
                  </a:schemeClr>
                </a:solidFill>
                <a:latin typeface="Arial" pitchFamily="34" charset="0"/>
                <a:cs typeface="Arial" pitchFamily="34" charset="0"/>
              </a:rPr>
              <a:t>information, but still incomplete, so that a further research or study is needed to complete it</a:t>
            </a:r>
          </a:p>
          <a:p>
            <a:pPr marL="952500" lvl="1" indent="-495300" algn="just">
              <a:buClr>
                <a:schemeClr val="tx1"/>
              </a:buClr>
              <a:buSzPct val="95000"/>
              <a:buFont typeface="Wingdings" pitchFamily="2" charset="2"/>
              <a:buAutoNum type="arabicParenR"/>
            </a:pPr>
            <a:r>
              <a:rPr lang="en-US" sz="2600" dirty="0">
                <a:solidFill>
                  <a:schemeClr val="accent3">
                    <a:lumMod val="50000"/>
                  </a:schemeClr>
                </a:solidFill>
                <a:latin typeface="Arial" pitchFamily="34" charset="0"/>
                <a:cs typeface="Arial" pitchFamily="34" charset="0"/>
              </a:rPr>
              <a:t>There is </a:t>
            </a:r>
            <a:r>
              <a:rPr lang="en-US" sz="2600" dirty="0" smtClean="0">
                <a:solidFill>
                  <a:schemeClr val="accent3">
                    <a:lumMod val="50000"/>
                  </a:schemeClr>
                </a:solidFill>
                <a:latin typeface="Arial" pitchFamily="34" charset="0"/>
                <a:cs typeface="Arial" pitchFamily="34" charset="0"/>
              </a:rPr>
              <a:t>an information </a:t>
            </a:r>
            <a:r>
              <a:rPr lang="en-US" sz="2600" dirty="0">
                <a:solidFill>
                  <a:schemeClr val="accent3">
                    <a:lumMod val="50000"/>
                  </a:schemeClr>
                </a:solidFill>
                <a:latin typeface="Arial" pitchFamily="34" charset="0"/>
                <a:cs typeface="Arial" pitchFamily="34" charset="0"/>
              </a:rPr>
              <a:t>come to complete it. </a:t>
            </a:r>
            <a:endParaRPr lang="en-US" sz="2600" dirty="0" smtClean="0">
              <a:solidFill>
                <a:schemeClr val="accent3">
                  <a:lumMod val="50000"/>
                </a:schemeClr>
              </a:solidFill>
              <a:latin typeface="Arial" pitchFamily="34" charset="0"/>
              <a:cs typeface="Arial" pitchFamily="34" charset="0"/>
            </a:endParaRPr>
          </a:p>
          <a:p>
            <a:pPr marL="952500" lvl="1" indent="-495300" algn="just">
              <a:buClr>
                <a:schemeClr val="tx1"/>
              </a:buClr>
              <a:buSzPct val="95000"/>
              <a:buNone/>
            </a:pPr>
            <a:r>
              <a:rPr lang="en-US" sz="2600" dirty="0" smtClean="0">
                <a:solidFill>
                  <a:schemeClr val="accent3">
                    <a:lumMod val="50000"/>
                  </a:schemeClr>
                </a:solidFill>
                <a:latin typeface="Arial" pitchFamily="34" charset="0"/>
                <a:cs typeface="Arial" pitchFamily="34" charset="0"/>
              </a:rPr>
              <a:t>      The </a:t>
            </a:r>
            <a:r>
              <a:rPr lang="en-US" sz="2600" dirty="0">
                <a:solidFill>
                  <a:schemeClr val="accent3">
                    <a:lumMod val="50000"/>
                  </a:schemeClr>
                </a:solidFill>
                <a:latin typeface="Arial" pitchFamily="34" charset="0"/>
                <a:cs typeface="Arial" pitchFamily="34" charset="0"/>
              </a:rPr>
              <a:t>information is very important but still not basically explains the problem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929198"/>
            <a:ext cx="8229600" cy="1204146"/>
          </a:xfrm>
          <a:ln>
            <a:solidFill>
              <a:srgbClr val="0000FF"/>
            </a:solidFill>
          </a:ln>
        </p:spPr>
        <p:txBody>
          <a:bodyPr>
            <a:normAutofit fontScale="90000"/>
          </a:bodyPr>
          <a:lstStyle/>
          <a:p>
            <a:pPr algn="ctr"/>
            <a:r>
              <a:rPr lang="en-US" sz="4000" b="1" dirty="0" smtClean="0">
                <a:solidFill>
                  <a:srgbClr val="0000FF"/>
                </a:solidFill>
              </a:rPr>
              <a:t/>
            </a:r>
            <a:br>
              <a:rPr lang="en-US" sz="4000" b="1" dirty="0" smtClean="0">
                <a:solidFill>
                  <a:srgbClr val="0000FF"/>
                </a:solidFill>
              </a:rPr>
            </a:br>
            <a:r>
              <a:rPr lang="en-US" sz="4000" b="1" dirty="0" smtClean="0">
                <a:solidFill>
                  <a:srgbClr val="0000FF"/>
                </a:solidFill>
              </a:rPr>
              <a:t/>
            </a:r>
            <a:br>
              <a:rPr lang="en-US" sz="4000" b="1" dirty="0" smtClean="0">
                <a:solidFill>
                  <a:srgbClr val="0000FF"/>
                </a:solidFill>
              </a:rPr>
            </a:br>
            <a:r>
              <a:rPr lang="id-ID" sz="3600" b="1" dirty="0" smtClean="0">
                <a:solidFill>
                  <a:srgbClr val="0000FF"/>
                </a:solidFill>
              </a:rPr>
              <a:t>It’s </a:t>
            </a:r>
            <a:r>
              <a:rPr lang="en-US" sz="3600" b="1" dirty="0" smtClean="0">
                <a:solidFill>
                  <a:srgbClr val="0000FF"/>
                </a:solidFill>
              </a:rPr>
              <a:t>A </a:t>
            </a:r>
            <a:r>
              <a:rPr lang="id-ID" sz="3600" b="1" dirty="0" smtClean="0">
                <a:solidFill>
                  <a:srgbClr val="0000FF"/>
                </a:solidFill>
              </a:rPr>
              <a:t>CRITICAL THINKING owned by any SCIENTIST!</a:t>
            </a:r>
            <a:endParaRPr lang="en-US" sz="3600" dirty="0"/>
          </a:p>
        </p:txBody>
      </p:sp>
      <p:sp>
        <p:nvSpPr>
          <p:cNvPr id="3" name="Content Placeholder 2"/>
          <p:cNvSpPr>
            <a:spLocks noGrp="1"/>
          </p:cNvSpPr>
          <p:nvPr>
            <p:ph idx="1"/>
          </p:nvPr>
        </p:nvSpPr>
        <p:spPr>
          <a:xfrm>
            <a:off x="357158" y="928670"/>
            <a:ext cx="8229600" cy="3643338"/>
          </a:xfrm>
        </p:spPr>
        <p:txBody>
          <a:bodyPr/>
          <a:lstStyle/>
          <a:p>
            <a:pPr algn="just"/>
            <a:r>
              <a:rPr lang="id-ID" sz="2800" b="1" u="sng" dirty="0" smtClean="0">
                <a:latin typeface="Arial Narrow" pitchFamily="34" charset="0"/>
              </a:rPr>
              <a:t>ANY QUESTIONS</a:t>
            </a:r>
            <a:r>
              <a:rPr lang="id-ID" sz="2800" b="1" dirty="0" smtClean="0">
                <a:latin typeface="Arial Narrow" pitchFamily="34" charset="0"/>
              </a:rPr>
              <a:t> arise in our thought, when we use our sense to: </a:t>
            </a:r>
            <a:r>
              <a:rPr lang="id-ID" sz="2800" b="1" i="1" dirty="0" smtClean="0">
                <a:latin typeface="Arial Narrow" pitchFamily="34" charset="0"/>
              </a:rPr>
              <a:t>think, observe, analize, hear, taste, touch, knock something in our environment</a:t>
            </a:r>
            <a:endParaRPr lang="id-ID" sz="2800" dirty="0" smtClean="0">
              <a:latin typeface="Arial Narrow" pitchFamily="34" charset="0"/>
            </a:endParaRPr>
          </a:p>
          <a:p>
            <a:r>
              <a:rPr lang="en-US" sz="2800" b="1" dirty="0" smtClean="0">
                <a:latin typeface="Arial Narrow" pitchFamily="34" charset="0"/>
              </a:rPr>
              <a:t>Arise due to a gaps between</a:t>
            </a:r>
            <a:r>
              <a:rPr lang="id-ID" sz="2800" b="1" dirty="0" smtClean="0">
                <a:latin typeface="Arial Narrow" pitchFamily="34" charset="0"/>
              </a:rPr>
              <a:t> :</a:t>
            </a:r>
          </a:p>
          <a:p>
            <a:pPr lvl="1"/>
            <a:r>
              <a:rPr lang="id-ID" sz="2800" b="1" dirty="0" smtClean="0">
                <a:latin typeface="Arial Narrow" pitchFamily="34" charset="0"/>
              </a:rPr>
              <a:t> “</a:t>
            </a:r>
            <a:r>
              <a:rPr lang="en-US" sz="2800" b="1" dirty="0" smtClean="0">
                <a:latin typeface="Arial Narrow" pitchFamily="34" charset="0"/>
              </a:rPr>
              <a:t>What it be</a:t>
            </a:r>
            <a:r>
              <a:rPr lang="id-ID" sz="2800" b="1" dirty="0" smtClean="0">
                <a:latin typeface="Arial Narrow" pitchFamily="34" charset="0"/>
              </a:rPr>
              <a:t>” and “</a:t>
            </a:r>
            <a:r>
              <a:rPr lang="en-US" sz="2800" b="1" dirty="0" smtClean="0">
                <a:latin typeface="Arial Narrow" pitchFamily="34" charset="0"/>
              </a:rPr>
              <a:t>what should be</a:t>
            </a:r>
            <a:r>
              <a:rPr lang="id-ID" sz="2800" b="1" dirty="0" smtClean="0">
                <a:latin typeface="Arial Narrow" pitchFamily="34" charset="0"/>
              </a:rPr>
              <a:t>” </a:t>
            </a:r>
          </a:p>
          <a:p>
            <a:pPr lvl="1"/>
            <a:r>
              <a:rPr lang="en-US" sz="2800" b="1" dirty="0" smtClean="0">
                <a:latin typeface="Arial Narrow" pitchFamily="34" charset="0"/>
              </a:rPr>
              <a:t> </a:t>
            </a:r>
            <a:r>
              <a:rPr lang="id-ID" sz="2800" b="1" dirty="0" smtClean="0">
                <a:latin typeface="Arial Narrow" pitchFamily="34" charset="0"/>
              </a:rPr>
              <a:t>“</a:t>
            </a:r>
            <a:r>
              <a:rPr lang="en-US" sz="2800" b="1" dirty="0" smtClean="0">
                <a:latin typeface="Arial Narrow" pitchFamily="34" charset="0"/>
              </a:rPr>
              <a:t>What needed</a:t>
            </a:r>
            <a:r>
              <a:rPr lang="id-ID" sz="2800" b="1" dirty="0" smtClean="0">
                <a:latin typeface="Arial Narrow" pitchFamily="34" charset="0"/>
              </a:rPr>
              <a:t>” and “</a:t>
            </a:r>
            <a:r>
              <a:rPr lang="en-US" sz="2800" b="1" dirty="0" smtClean="0">
                <a:latin typeface="Arial Narrow" pitchFamily="34" charset="0"/>
              </a:rPr>
              <a:t>what available</a:t>
            </a:r>
            <a:r>
              <a:rPr lang="id-ID" sz="2800" b="1" dirty="0" smtClean="0">
                <a:latin typeface="Arial Narrow" pitchFamily="34" charset="0"/>
              </a:rPr>
              <a:t>”</a:t>
            </a:r>
          </a:p>
          <a:p>
            <a:pPr lvl="1"/>
            <a:r>
              <a:rPr lang="en-US" sz="2800" b="1" dirty="0" smtClean="0">
                <a:latin typeface="Arial Narrow" pitchFamily="34" charset="0"/>
              </a:rPr>
              <a:t> </a:t>
            </a:r>
            <a:r>
              <a:rPr lang="id-ID" sz="2800" b="1" dirty="0" smtClean="0">
                <a:latin typeface="Arial Narrow" pitchFamily="34" charset="0"/>
              </a:rPr>
              <a:t>“</a:t>
            </a:r>
            <a:r>
              <a:rPr lang="en-US" sz="2800" b="1" dirty="0" smtClean="0">
                <a:latin typeface="Arial Narrow" pitchFamily="34" charset="0"/>
              </a:rPr>
              <a:t>What desired</a:t>
            </a:r>
            <a:r>
              <a:rPr lang="id-ID" sz="2800" b="1" dirty="0" smtClean="0">
                <a:latin typeface="Arial Narrow" pitchFamily="34" charset="0"/>
              </a:rPr>
              <a:t>” and “</a:t>
            </a:r>
            <a:r>
              <a:rPr lang="en-US" sz="2800" b="1" dirty="0" smtClean="0">
                <a:latin typeface="Arial Narrow" pitchFamily="34" charset="0"/>
              </a:rPr>
              <a:t>reality</a:t>
            </a:r>
            <a:r>
              <a:rPr lang="id-ID" sz="2800" b="1" dirty="0" smtClean="0">
                <a:latin typeface="Arial Narrow" pitchFamily="34" charset="0"/>
              </a:rPr>
              <a:t>”</a:t>
            </a:r>
            <a:endParaRPr lang="en-US" sz="2800" b="1" dirty="0" smtClean="0">
              <a:latin typeface="Arial Narrow" pitchFamily="34" charset="0"/>
            </a:endParaRPr>
          </a:p>
          <a:p>
            <a:endParaRPr lang="en-US" dirty="0">
              <a:solidFill>
                <a:srgbClr val="0000FF"/>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714348" y="3357562"/>
            <a:ext cx="3139001" cy="523220"/>
          </a:xfrm>
          <a:prstGeom prst="rect">
            <a:avLst/>
          </a:prstGeom>
          <a:noFill/>
          <a:ln w="9525">
            <a:noFill/>
            <a:miter lim="800000"/>
            <a:headEnd/>
            <a:tailEnd/>
          </a:ln>
        </p:spPr>
        <p:txBody>
          <a:bodyPr wrap="none">
            <a:spAutoFit/>
          </a:bodyPr>
          <a:lstStyle/>
          <a:p>
            <a:r>
              <a:rPr lang="id-ID" sz="2800" b="1" dirty="0">
                <a:solidFill>
                  <a:schemeClr val="accent2">
                    <a:lumMod val="50000"/>
                  </a:schemeClr>
                </a:solidFill>
                <a:latin typeface="Arial" pitchFamily="34" charset="0"/>
                <a:cs typeface="Arial" pitchFamily="34" charset="0"/>
              </a:rPr>
              <a:t>Problem Sources</a:t>
            </a:r>
            <a:endParaRPr lang="en-US" sz="2800" b="1" dirty="0">
              <a:solidFill>
                <a:schemeClr val="accent2">
                  <a:lumMod val="50000"/>
                </a:schemeClr>
              </a:solidFill>
              <a:latin typeface="Arial" pitchFamily="34" charset="0"/>
              <a:cs typeface="Arial" pitchFamily="34" charset="0"/>
            </a:endParaRPr>
          </a:p>
        </p:txBody>
      </p:sp>
      <p:sp>
        <p:nvSpPr>
          <p:cNvPr id="15363" name="Text Box 5"/>
          <p:cNvSpPr txBox="1">
            <a:spLocks noChangeArrowheads="1"/>
          </p:cNvSpPr>
          <p:nvPr/>
        </p:nvSpPr>
        <p:spPr bwMode="auto">
          <a:xfrm>
            <a:off x="1285852" y="4000504"/>
            <a:ext cx="7439025" cy="2203450"/>
          </a:xfrm>
          <a:prstGeom prst="rect">
            <a:avLst/>
          </a:prstGeom>
          <a:noFill/>
          <a:ln w="9525">
            <a:solidFill>
              <a:srgbClr val="0033CC"/>
            </a:solidFill>
            <a:miter lim="800000"/>
            <a:headEnd/>
            <a:tailEnd/>
          </a:ln>
        </p:spPr>
        <p:txBody>
          <a:bodyPr wrap="none">
            <a:spAutoFit/>
          </a:bodyPr>
          <a:lstStyle/>
          <a:p>
            <a:r>
              <a:rPr lang="id-ID" sz="2400" b="1" dirty="0" smtClean="0">
                <a:solidFill>
                  <a:srgbClr val="0033CC"/>
                </a:solidFill>
                <a:cs typeface="Arial" charset="0"/>
              </a:rPr>
              <a:t> </a:t>
            </a:r>
            <a:r>
              <a:rPr lang="en-US" sz="2400" b="1" dirty="0" smtClean="0">
                <a:solidFill>
                  <a:srgbClr val="0033CC"/>
                </a:solidFill>
                <a:cs typeface="Arial" charset="0"/>
              </a:rPr>
              <a:t>•</a:t>
            </a:r>
            <a:r>
              <a:rPr lang="en-US" sz="2400" b="1" dirty="0" smtClean="0">
                <a:solidFill>
                  <a:srgbClr val="0033CC"/>
                </a:solidFill>
                <a:latin typeface="Comic Sans MS" pitchFamily="66" charset="0"/>
                <a:cs typeface="Arial" charset="0"/>
              </a:rPr>
              <a:t> </a:t>
            </a:r>
            <a:r>
              <a:rPr lang="id-ID" sz="2800" dirty="0" smtClean="0">
                <a:solidFill>
                  <a:srgbClr val="0033CC"/>
                </a:solidFill>
                <a:latin typeface="Comic Sans MS" pitchFamily="66" charset="0"/>
                <a:cs typeface="Arial" charset="0"/>
              </a:rPr>
              <a:t>Literature</a:t>
            </a:r>
            <a:endParaRPr lang="en-US" sz="2800" dirty="0">
              <a:solidFill>
                <a:srgbClr val="0033CC"/>
              </a:solidFill>
              <a:latin typeface="Comic Sans MS" pitchFamily="66" charset="0"/>
              <a:cs typeface="Arial" charset="0"/>
            </a:endParaRPr>
          </a:p>
          <a:p>
            <a:pPr>
              <a:lnSpc>
                <a:spcPct val="20000"/>
              </a:lnSpc>
            </a:pPr>
            <a:endParaRPr lang="en-US" sz="2800" dirty="0">
              <a:solidFill>
                <a:srgbClr val="0033CC"/>
              </a:solidFill>
              <a:latin typeface="Comic Sans MS" pitchFamily="66" charset="0"/>
              <a:cs typeface="Arial" charset="0"/>
            </a:endParaRPr>
          </a:p>
          <a:p>
            <a:pPr>
              <a:lnSpc>
                <a:spcPct val="80000"/>
              </a:lnSpc>
            </a:pPr>
            <a:r>
              <a:rPr lang="en-US" sz="2800" dirty="0">
                <a:solidFill>
                  <a:srgbClr val="0033CC"/>
                </a:solidFill>
                <a:latin typeface="Comic Sans MS" pitchFamily="66" charset="0"/>
              </a:rPr>
              <a:t>• </a:t>
            </a:r>
            <a:r>
              <a:rPr lang="en-US" sz="2800" dirty="0" err="1">
                <a:solidFill>
                  <a:srgbClr val="0033CC"/>
                </a:solidFill>
                <a:latin typeface="Comic Sans MS" pitchFamily="66" charset="0"/>
              </a:rPr>
              <a:t>Dis</a:t>
            </a:r>
            <a:r>
              <a:rPr lang="id-ID" sz="2800" dirty="0">
                <a:solidFill>
                  <a:srgbClr val="0033CC"/>
                </a:solidFill>
                <a:latin typeface="Comic Sans MS" pitchFamily="66" charset="0"/>
              </a:rPr>
              <a:t>cussion</a:t>
            </a:r>
            <a:r>
              <a:rPr lang="en-US" sz="2800" dirty="0">
                <a:solidFill>
                  <a:srgbClr val="0033CC"/>
                </a:solidFill>
                <a:latin typeface="Comic Sans MS" pitchFamily="66" charset="0"/>
              </a:rPr>
              <a:t>, seminar, </a:t>
            </a:r>
            <a:r>
              <a:rPr lang="id-ID" sz="2800" dirty="0">
                <a:solidFill>
                  <a:srgbClr val="0033CC"/>
                </a:solidFill>
                <a:latin typeface="Comic Sans MS" pitchFamily="66" charset="0"/>
              </a:rPr>
              <a:t>workshop etc</a:t>
            </a:r>
            <a:r>
              <a:rPr lang="en-US" sz="2800" dirty="0">
                <a:solidFill>
                  <a:srgbClr val="0033CC"/>
                </a:solidFill>
                <a:latin typeface="Comic Sans MS" pitchFamily="66" charset="0"/>
              </a:rPr>
              <a:t>.</a:t>
            </a:r>
          </a:p>
          <a:p>
            <a:pPr>
              <a:lnSpc>
                <a:spcPct val="90000"/>
              </a:lnSpc>
            </a:pPr>
            <a:r>
              <a:rPr lang="en-US" sz="2800" dirty="0">
                <a:solidFill>
                  <a:srgbClr val="0033CC"/>
                </a:solidFill>
                <a:latin typeface="Comic Sans MS" pitchFamily="66" charset="0"/>
              </a:rPr>
              <a:t>• </a:t>
            </a:r>
            <a:r>
              <a:rPr lang="id-ID" sz="2800" dirty="0">
                <a:solidFill>
                  <a:srgbClr val="0033CC"/>
                </a:solidFill>
                <a:latin typeface="Comic Sans MS" pitchFamily="66" charset="0"/>
              </a:rPr>
              <a:t>Dailiy experience</a:t>
            </a:r>
            <a:endParaRPr lang="en-US" sz="2800" dirty="0">
              <a:solidFill>
                <a:srgbClr val="0033CC"/>
              </a:solidFill>
              <a:latin typeface="Comic Sans MS" pitchFamily="66" charset="0"/>
            </a:endParaRPr>
          </a:p>
          <a:p>
            <a:pPr>
              <a:lnSpc>
                <a:spcPct val="110000"/>
              </a:lnSpc>
            </a:pPr>
            <a:r>
              <a:rPr lang="en-US" sz="2800" dirty="0">
                <a:solidFill>
                  <a:srgbClr val="0033CC"/>
                </a:solidFill>
                <a:latin typeface="Comic Sans MS" pitchFamily="66" charset="0"/>
              </a:rPr>
              <a:t>• </a:t>
            </a:r>
            <a:r>
              <a:rPr lang="id-ID" sz="2800" dirty="0">
                <a:solidFill>
                  <a:srgbClr val="0033CC"/>
                </a:solidFill>
                <a:latin typeface="Comic Sans MS" pitchFamily="66" charset="0"/>
              </a:rPr>
              <a:t>Expert opinion that still in doubt</a:t>
            </a:r>
            <a:endParaRPr lang="en-US" sz="2800" dirty="0">
              <a:solidFill>
                <a:srgbClr val="0033CC"/>
              </a:solidFill>
              <a:latin typeface="Comic Sans MS" pitchFamily="66" charset="0"/>
            </a:endParaRPr>
          </a:p>
          <a:p>
            <a:pPr>
              <a:lnSpc>
                <a:spcPct val="90000"/>
              </a:lnSpc>
            </a:pPr>
            <a:r>
              <a:rPr lang="en-US" sz="2800" dirty="0">
                <a:solidFill>
                  <a:srgbClr val="0033CC"/>
                </a:solidFill>
                <a:latin typeface="Comic Sans MS" pitchFamily="66" charset="0"/>
              </a:rPr>
              <a:t>• </a:t>
            </a:r>
            <a:r>
              <a:rPr lang="id-ID" sz="2800" dirty="0">
                <a:solidFill>
                  <a:srgbClr val="0033CC"/>
                </a:solidFill>
                <a:latin typeface="Comic Sans MS" pitchFamily="66" charset="0"/>
              </a:rPr>
              <a:t>Non scientific source</a:t>
            </a:r>
            <a:r>
              <a:rPr lang="en-US" sz="2800" dirty="0">
                <a:solidFill>
                  <a:srgbClr val="0033CC"/>
                </a:solidFill>
                <a:latin typeface="Comic Sans MS" pitchFamily="66" charset="0"/>
              </a:rPr>
              <a:t>:  </a:t>
            </a:r>
            <a:r>
              <a:rPr lang="id-ID" sz="2800" dirty="0">
                <a:solidFill>
                  <a:srgbClr val="0033CC"/>
                </a:solidFill>
                <a:latin typeface="Comic Sans MS" pitchFamily="66" charset="0"/>
              </a:rPr>
              <a:t>newspaper</a:t>
            </a:r>
            <a:r>
              <a:rPr lang="en-US" sz="2800" dirty="0">
                <a:solidFill>
                  <a:srgbClr val="0033CC"/>
                </a:solidFill>
                <a:latin typeface="Comic Sans MS" pitchFamily="66" charset="0"/>
              </a:rPr>
              <a:t>, </a:t>
            </a:r>
            <a:r>
              <a:rPr lang="en-US" sz="2800" dirty="0" err="1">
                <a:solidFill>
                  <a:srgbClr val="0033CC"/>
                </a:solidFill>
                <a:latin typeface="Comic Sans MS" pitchFamily="66" charset="0"/>
              </a:rPr>
              <a:t>tv</a:t>
            </a:r>
            <a:r>
              <a:rPr lang="en-US" sz="2800" dirty="0">
                <a:solidFill>
                  <a:srgbClr val="0033CC"/>
                </a:solidFill>
                <a:latin typeface="Comic Sans MS" pitchFamily="66" charset="0"/>
              </a:rPr>
              <a:t> </a:t>
            </a:r>
            <a:r>
              <a:rPr lang="id-ID" sz="2800" dirty="0">
                <a:solidFill>
                  <a:srgbClr val="0033CC"/>
                </a:solidFill>
                <a:latin typeface="Comic Sans MS" pitchFamily="66" charset="0"/>
              </a:rPr>
              <a:t>etc</a:t>
            </a:r>
            <a:r>
              <a:rPr lang="en-US" sz="2800" dirty="0">
                <a:solidFill>
                  <a:srgbClr val="0033CC"/>
                </a:solidFill>
                <a:latin typeface="Comic Sans MS" pitchFamily="66" charset="0"/>
              </a:rPr>
              <a:t>.</a:t>
            </a:r>
          </a:p>
        </p:txBody>
      </p:sp>
      <p:sp>
        <p:nvSpPr>
          <p:cNvPr id="15364" name="Text Box 7"/>
          <p:cNvSpPr txBox="1">
            <a:spLocks noChangeArrowheads="1"/>
          </p:cNvSpPr>
          <p:nvPr/>
        </p:nvSpPr>
        <p:spPr bwMode="auto">
          <a:xfrm>
            <a:off x="571472" y="1428736"/>
            <a:ext cx="8358214" cy="1384995"/>
          </a:xfrm>
          <a:prstGeom prst="rect">
            <a:avLst/>
          </a:prstGeom>
          <a:noFill/>
          <a:ln w="9525">
            <a:solidFill>
              <a:srgbClr val="0033CC"/>
            </a:solidFill>
            <a:miter lim="800000"/>
            <a:headEnd/>
            <a:tailEnd/>
          </a:ln>
        </p:spPr>
        <p:txBody>
          <a:bodyPr wrap="square">
            <a:spAutoFit/>
          </a:bodyPr>
          <a:lstStyle/>
          <a:p>
            <a:pPr marL="85725">
              <a:buFont typeface="Wingdings" pitchFamily="2" charset="2"/>
              <a:buChar char="§"/>
              <a:defRPr/>
            </a:pPr>
            <a:r>
              <a:rPr lang="en-US" sz="2800" dirty="0">
                <a:solidFill>
                  <a:srgbClr val="0033CC"/>
                </a:solidFill>
                <a:latin typeface="Comic Sans MS" pitchFamily="66" charset="0"/>
              </a:rPr>
              <a:t> </a:t>
            </a:r>
            <a:r>
              <a:rPr lang="en-US" sz="2800" dirty="0" smtClean="0">
                <a:solidFill>
                  <a:srgbClr val="0033CC"/>
                </a:solidFill>
                <a:latin typeface="Comic Sans MS" pitchFamily="66" charset="0"/>
              </a:rPr>
              <a:t> </a:t>
            </a:r>
            <a:r>
              <a:rPr lang="id-ID" sz="2800" dirty="0" smtClean="0">
                <a:solidFill>
                  <a:srgbClr val="FF3399"/>
                </a:solidFill>
                <a:latin typeface="Comic Sans MS" pitchFamily="66" charset="0"/>
              </a:rPr>
              <a:t>q</a:t>
            </a:r>
            <a:r>
              <a:rPr lang="en-US" sz="2800" dirty="0" err="1" smtClean="0">
                <a:solidFill>
                  <a:srgbClr val="FF3399"/>
                </a:solidFill>
                <a:latin typeface="Comic Sans MS" pitchFamily="66" charset="0"/>
              </a:rPr>
              <a:t>uestion</a:t>
            </a:r>
            <a:r>
              <a:rPr lang="id-ID" sz="2800" dirty="0" smtClean="0">
                <a:solidFill>
                  <a:srgbClr val="FF3399"/>
                </a:solidFill>
                <a:latin typeface="Comic Sans MS" pitchFamily="66" charset="0"/>
              </a:rPr>
              <a:t> sentences</a:t>
            </a:r>
            <a:r>
              <a:rPr lang="en-US" sz="2800" dirty="0">
                <a:solidFill>
                  <a:srgbClr val="FF3399"/>
                </a:solidFill>
                <a:latin typeface="Comic Sans MS" pitchFamily="66" charset="0"/>
              </a:rPr>
              <a:t>	</a:t>
            </a:r>
          </a:p>
          <a:p>
            <a:pPr lvl="1">
              <a:defRPr/>
            </a:pPr>
            <a:r>
              <a:rPr lang="en-US" sz="2800" dirty="0">
                <a:solidFill>
                  <a:srgbClr val="0033CC"/>
                </a:solidFill>
                <a:latin typeface="Comic Sans MS" pitchFamily="66" charset="0"/>
              </a:rPr>
              <a:t> </a:t>
            </a:r>
            <a:r>
              <a:rPr lang="id-ID" sz="2800" dirty="0" smtClean="0">
                <a:solidFill>
                  <a:srgbClr val="0033CC"/>
                </a:solidFill>
                <a:latin typeface="Comic Sans MS" pitchFamily="66" charset="0"/>
              </a:rPr>
              <a:t>what</a:t>
            </a:r>
            <a:r>
              <a:rPr lang="en-US" sz="2800" dirty="0">
                <a:solidFill>
                  <a:srgbClr val="0033CC"/>
                </a:solidFill>
                <a:latin typeface="Comic Sans MS" pitchFamily="66" charset="0"/>
              </a:rPr>
              <a:t>? </a:t>
            </a:r>
            <a:r>
              <a:rPr lang="id-ID" sz="2800" dirty="0" smtClean="0">
                <a:solidFill>
                  <a:srgbClr val="0033CC"/>
                </a:solidFill>
                <a:latin typeface="Comic Sans MS" pitchFamily="66" charset="0"/>
              </a:rPr>
              <a:t>why</a:t>
            </a:r>
            <a:r>
              <a:rPr lang="en-US" sz="2800" dirty="0" smtClean="0">
                <a:solidFill>
                  <a:srgbClr val="0033CC"/>
                </a:solidFill>
                <a:latin typeface="Comic Sans MS" pitchFamily="66" charset="0"/>
              </a:rPr>
              <a:t>?</a:t>
            </a:r>
            <a:r>
              <a:rPr lang="id-ID" sz="2800" dirty="0" smtClean="0">
                <a:solidFill>
                  <a:srgbClr val="0033CC"/>
                </a:solidFill>
                <a:latin typeface="Comic Sans MS" pitchFamily="66" charset="0"/>
              </a:rPr>
              <a:t> how?</a:t>
            </a:r>
            <a:r>
              <a:rPr lang="en-US" sz="2800" dirty="0">
                <a:solidFill>
                  <a:srgbClr val="0033CC"/>
                </a:solidFill>
                <a:latin typeface="Comic Sans MS" pitchFamily="66" charset="0"/>
              </a:rPr>
              <a:t>	 </a:t>
            </a:r>
            <a:r>
              <a:rPr lang="id-ID" sz="2800" dirty="0">
                <a:solidFill>
                  <a:srgbClr val="0033CC"/>
                </a:solidFill>
                <a:latin typeface="Comic Sans MS" pitchFamily="66" charset="0"/>
              </a:rPr>
              <a:t>   more</a:t>
            </a:r>
            <a:r>
              <a:rPr lang="en-US" sz="2800" dirty="0">
                <a:solidFill>
                  <a:srgbClr val="0033CC"/>
                </a:solidFill>
                <a:latin typeface="Comic Sans MS" pitchFamily="66" charset="0"/>
              </a:rPr>
              <a:t> </a:t>
            </a:r>
            <a:r>
              <a:rPr lang="en-US" sz="2800" dirty="0" err="1">
                <a:solidFill>
                  <a:srgbClr val="0033CC"/>
                </a:solidFill>
                <a:latin typeface="Comic Sans MS" pitchFamily="66" charset="0"/>
              </a:rPr>
              <a:t>spe</a:t>
            </a:r>
            <a:r>
              <a:rPr lang="id-ID" sz="2800" dirty="0">
                <a:solidFill>
                  <a:srgbClr val="0033CC"/>
                </a:solidFill>
                <a:latin typeface="Comic Sans MS" pitchFamily="66" charset="0"/>
              </a:rPr>
              <a:t>c</a:t>
            </a:r>
            <a:r>
              <a:rPr lang="en-US" sz="2800" dirty="0" err="1">
                <a:solidFill>
                  <a:srgbClr val="0033CC"/>
                </a:solidFill>
                <a:latin typeface="Comic Sans MS" pitchFamily="66" charset="0"/>
              </a:rPr>
              <a:t>ifi</a:t>
            </a:r>
            <a:r>
              <a:rPr lang="id-ID" sz="2800" dirty="0" smtClean="0">
                <a:solidFill>
                  <a:srgbClr val="0033CC"/>
                </a:solidFill>
                <a:latin typeface="Comic Sans MS" pitchFamily="66" charset="0"/>
              </a:rPr>
              <a:t>c and sharp</a:t>
            </a:r>
            <a:endParaRPr lang="id-ID" sz="2800" dirty="0">
              <a:solidFill>
                <a:srgbClr val="0033CC"/>
              </a:solidFill>
              <a:latin typeface="Comic Sans MS" pitchFamily="66" charset="0"/>
            </a:endParaRPr>
          </a:p>
          <a:p>
            <a:pPr lvl="1" indent="-361950">
              <a:buFont typeface="Wingdings" pitchFamily="2" charset="2"/>
              <a:buChar char="§"/>
              <a:defRPr/>
            </a:pPr>
            <a:r>
              <a:rPr lang="id-ID" sz="2800" dirty="0" smtClean="0">
                <a:solidFill>
                  <a:srgbClr val="0033CC"/>
                </a:solidFill>
                <a:latin typeface="Comic Sans MS" pitchFamily="66" charset="0"/>
              </a:rPr>
              <a:t>can </a:t>
            </a:r>
            <a:r>
              <a:rPr lang="id-ID" sz="2800" dirty="0">
                <a:solidFill>
                  <a:srgbClr val="0033CC"/>
                </a:solidFill>
                <a:latin typeface="Comic Sans MS" pitchFamily="66" charset="0"/>
              </a:rPr>
              <a:t>be made a </a:t>
            </a:r>
            <a:r>
              <a:rPr lang="en-US" sz="2800" dirty="0">
                <a:solidFill>
                  <a:srgbClr val="0033CC"/>
                </a:solidFill>
                <a:latin typeface="Comic Sans MS" pitchFamily="66" charset="0"/>
              </a:rPr>
              <a:t>sub-</a:t>
            </a:r>
            <a:r>
              <a:rPr lang="id-ID" sz="2800" dirty="0">
                <a:solidFill>
                  <a:srgbClr val="0033CC"/>
                </a:solidFill>
                <a:latin typeface="Comic Sans MS" pitchFamily="66" charset="0"/>
              </a:rPr>
              <a:t>problem</a:t>
            </a:r>
            <a:endParaRPr lang="en-US" sz="2800" dirty="0">
              <a:solidFill>
                <a:srgbClr val="0033CC"/>
              </a:solidFill>
              <a:latin typeface="Comic Sans MS" pitchFamily="66" charset="0"/>
            </a:endParaRPr>
          </a:p>
        </p:txBody>
      </p:sp>
      <p:sp>
        <p:nvSpPr>
          <p:cNvPr id="15366" name="Text Box 9"/>
          <p:cNvSpPr txBox="1">
            <a:spLocks noChangeArrowheads="1"/>
          </p:cNvSpPr>
          <p:nvPr/>
        </p:nvSpPr>
        <p:spPr bwMode="auto">
          <a:xfrm>
            <a:off x="428596" y="785794"/>
            <a:ext cx="2618024" cy="523220"/>
          </a:xfrm>
          <a:prstGeom prst="rect">
            <a:avLst/>
          </a:prstGeom>
          <a:noFill/>
          <a:ln w="9525">
            <a:noFill/>
            <a:miter lim="800000"/>
            <a:headEnd/>
            <a:tailEnd/>
          </a:ln>
        </p:spPr>
        <p:txBody>
          <a:bodyPr wrap="none">
            <a:spAutoFit/>
          </a:bodyPr>
          <a:lstStyle/>
          <a:p>
            <a:r>
              <a:rPr lang="id-ID" sz="2800" b="1" dirty="0" smtClean="0">
                <a:solidFill>
                  <a:schemeClr val="accent2">
                    <a:lumMod val="50000"/>
                  </a:schemeClr>
                </a:solidFill>
                <a:latin typeface="Arial" charset="0"/>
              </a:rPr>
              <a:t>Problem Form</a:t>
            </a:r>
            <a:endParaRPr lang="en-US" sz="2800" b="1" dirty="0">
              <a:solidFill>
                <a:schemeClr val="accent2">
                  <a:lumMod val="50000"/>
                </a:schemeClr>
              </a:solidFill>
              <a:latin typeface="Arial" charset="0"/>
            </a:endParaRPr>
          </a:p>
        </p:txBody>
      </p:sp>
      <p:sp>
        <p:nvSpPr>
          <p:cNvPr id="7" name="Right Arrow 6"/>
          <p:cNvSpPr/>
          <p:nvPr/>
        </p:nvSpPr>
        <p:spPr>
          <a:xfrm>
            <a:off x="4357686" y="2000240"/>
            <a:ext cx="21431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1928794" y="500042"/>
            <a:ext cx="5007053" cy="584775"/>
          </a:xfrm>
          <a:prstGeom prst="rect">
            <a:avLst/>
          </a:prstGeom>
          <a:solidFill>
            <a:srgbClr val="FFCCFF"/>
          </a:solidFill>
          <a:ln w="9525">
            <a:noFill/>
            <a:miter lim="800000"/>
            <a:headEnd/>
            <a:tailEnd/>
          </a:ln>
        </p:spPr>
        <p:txBody>
          <a:bodyPr wrap="square">
            <a:spAutoFit/>
          </a:bodyPr>
          <a:lstStyle/>
          <a:p>
            <a:pPr algn="ctr"/>
            <a:r>
              <a:rPr lang="id-ID" sz="3200" b="1" dirty="0">
                <a:solidFill>
                  <a:schemeClr val="tx2">
                    <a:lumMod val="50000"/>
                  </a:schemeClr>
                </a:solidFill>
              </a:rPr>
              <a:t>RESEARCH OBJECTIVE</a:t>
            </a:r>
            <a:endParaRPr lang="en-US" sz="3200" b="1" dirty="0">
              <a:solidFill>
                <a:schemeClr val="tx2">
                  <a:lumMod val="50000"/>
                </a:schemeClr>
              </a:solidFill>
            </a:endParaRPr>
          </a:p>
        </p:txBody>
      </p:sp>
      <p:sp>
        <p:nvSpPr>
          <p:cNvPr id="16387" name="Text Box 5"/>
          <p:cNvSpPr txBox="1">
            <a:spLocks noChangeArrowheads="1"/>
          </p:cNvSpPr>
          <p:nvPr/>
        </p:nvSpPr>
        <p:spPr bwMode="auto">
          <a:xfrm>
            <a:off x="671513" y="1384300"/>
            <a:ext cx="8472487" cy="2246313"/>
          </a:xfrm>
          <a:prstGeom prst="rect">
            <a:avLst/>
          </a:prstGeom>
          <a:noFill/>
          <a:ln w="9525">
            <a:noFill/>
            <a:miter lim="800000"/>
            <a:headEnd/>
            <a:tailEnd/>
          </a:ln>
        </p:spPr>
        <p:txBody>
          <a:bodyPr wrap="square">
            <a:spAutoFit/>
          </a:bodyPr>
          <a:lstStyle/>
          <a:p>
            <a:pPr>
              <a:buFontTx/>
              <a:buChar char="-"/>
              <a:defRPr/>
            </a:pPr>
            <a:r>
              <a:rPr lang="id-ID" sz="2800" dirty="0">
                <a:solidFill>
                  <a:srgbClr val="0033CC"/>
                </a:solidFill>
                <a:latin typeface="Comic Sans MS" pitchFamily="66" charset="0"/>
              </a:rPr>
              <a:t> </a:t>
            </a:r>
            <a:r>
              <a:rPr lang="en-US" sz="2800" dirty="0" smtClean="0">
                <a:solidFill>
                  <a:srgbClr val="0033CC"/>
                </a:solidFill>
                <a:latin typeface="Comic Sans MS" pitchFamily="66" charset="0"/>
              </a:rPr>
              <a:t> </a:t>
            </a:r>
            <a:r>
              <a:rPr lang="id-ID" sz="2800" dirty="0" smtClean="0">
                <a:solidFill>
                  <a:srgbClr val="0033CC"/>
                </a:solidFill>
                <a:latin typeface="Comic Sans MS" pitchFamily="66" charset="0"/>
              </a:rPr>
              <a:t>indicat</a:t>
            </a:r>
            <a:r>
              <a:rPr lang="en-US" sz="2800" dirty="0" err="1" smtClean="0">
                <a:solidFill>
                  <a:srgbClr val="0033CC"/>
                </a:solidFill>
                <a:latin typeface="Comic Sans MS" pitchFamily="66" charset="0"/>
              </a:rPr>
              <a:t>es</a:t>
            </a:r>
            <a:r>
              <a:rPr lang="id-ID" sz="2800" dirty="0" smtClean="0">
                <a:solidFill>
                  <a:srgbClr val="0033CC"/>
                </a:solidFill>
                <a:latin typeface="Comic Sans MS" pitchFamily="66" charset="0"/>
              </a:rPr>
              <a:t> </a:t>
            </a:r>
            <a:r>
              <a:rPr lang="id-ID" sz="2800" dirty="0">
                <a:solidFill>
                  <a:srgbClr val="0033CC"/>
                </a:solidFill>
                <a:latin typeface="Comic Sans MS" pitchFamily="66" charset="0"/>
              </a:rPr>
              <a:t>the direction of </a:t>
            </a:r>
            <a:r>
              <a:rPr lang="en-US" sz="2800" dirty="0">
                <a:solidFill>
                  <a:srgbClr val="0033CC"/>
                </a:solidFill>
                <a:latin typeface="Comic Sans MS" pitchFamily="66" charset="0"/>
              </a:rPr>
              <a:t> data </a:t>
            </a:r>
            <a:r>
              <a:rPr lang="en-US" sz="2800" dirty="0" smtClean="0">
                <a:solidFill>
                  <a:srgbClr val="0033CC"/>
                </a:solidFill>
                <a:latin typeface="Comic Sans MS" pitchFamily="66" charset="0"/>
              </a:rPr>
              <a:t>(</a:t>
            </a:r>
            <a:r>
              <a:rPr lang="en-US" sz="2800" dirty="0" err="1">
                <a:solidFill>
                  <a:srgbClr val="0033CC"/>
                </a:solidFill>
                <a:latin typeface="Comic Sans MS" pitchFamily="66" charset="0"/>
              </a:rPr>
              <a:t>informa</a:t>
            </a:r>
            <a:r>
              <a:rPr lang="id-ID" sz="2800" dirty="0">
                <a:solidFill>
                  <a:srgbClr val="0033CC"/>
                </a:solidFill>
                <a:latin typeface="Comic Sans MS" pitchFamily="66" charset="0"/>
              </a:rPr>
              <a:t>t</a:t>
            </a:r>
            <a:r>
              <a:rPr lang="en-US" sz="2800" dirty="0" err="1">
                <a:solidFill>
                  <a:srgbClr val="0033CC"/>
                </a:solidFill>
                <a:latin typeface="Comic Sans MS" pitchFamily="66" charset="0"/>
              </a:rPr>
              <a:t>i</a:t>
            </a:r>
            <a:r>
              <a:rPr lang="id-ID" sz="2800" dirty="0">
                <a:solidFill>
                  <a:srgbClr val="0033CC"/>
                </a:solidFill>
                <a:latin typeface="Comic Sans MS" pitchFamily="66" charset="0"/>
              </a:rPr>
              <a:t>on</a:t>
            </a:r>
            <a:r>
              <a:rPr lang="en-US" sz="2800" dirty="0">
                <a:solidFill>
                  <a:srgbClr val="0033CC"/>
                </a:solidFill>
                <a:latin typeface="Comic Sans MS" pitchFamily="66" charset="0"/>
              </a:rPr>
              <a:t>) </a:t>
            </a:r>
            <a:endParaRPr lang="en-US" sz="2800" dirty="0" smtClean="0">
              <a:solidFill>
                <a:srgbClr val="0033CC"/>
              </a:solidFill>
              <a:latin typeface="Comic Sans MS" pitchFamily="66" charset="0"/>
            </a:endParaRPr>
          </a:p>
          <a:p>
            <a:pPr>
              <a:defRPr/>
            </a:pPr>
            <a:r>
              <a:rPr lang="en-US" sz="2800" dirty="0" smtClean="0">
                <a:solidFill>
                  <a:srgbClr val="0033CC"/>
                </a:solidFill>
                <a:latin typeface="Comic Sans MS" pitchFamily="66" charset="0"/>
              </a:rPr>
              <a:t>    which </a:t>
            </a:r>
            <a:r>
              <a:rPr lang="id-ID" sz="2800" dirty="0" smtClean="0">
                <a:solidFill>
                  <a:srgbClr val="0033CC"/>
                </a:solidFill>
                <a:latin typeface="Comic Sans MS" pitchFamily="66" charset="0"/>
              </a:rPr>
              <a:t>will </a:t>
            </a:r>
            <a:r>
              <a:rPr lang="id-ID" sz="2800" dirty="0">
                <a:solidFill>
                  <a:srgbClr val="0033CC"/>
                </a:solidFill>
                <a:latin typeface="Comic Sans MS" pitchFamily="66" charset="0"/>
              </a:rPr>
              <a:t>be searched</a:t>
            </a:r>
            <a:endParaRPr lang="en-US" sz="2800" dirty="0">
              <a:solidFill>
                <a:srgbClr val="0033CC"/>
              </a:solidFill>
              <a:latin typeface="Comic Sans MS" pitchFamily="66" charset="0"/>
            </a:endParaRPr>
          </a:p>
          <a:p>
            <a:pPr>
              <a:buFontTx/>
              <a:buChar char="-"/>
              <a:defRPr/>
            </a:pPr>
            <a:r>
              <a:rPr lang="en-US" sz="2800" dirty="0">
                <a:solidFill>
                  <a:srgbClr val="0033CC"/>
                </a:solidFill>
                <a:latin typeface="Comic Sans MS" pitchFamily="66" charset="0"/>
              </a:rPr>
              <a:t> </a:t>
            </a:r>
            <a:r>
              <a:rPr lang="en-US" sz="2800" dirty="0" smtClean="0">
                <a:solidFill>
                  <a:srgbClr val="0033CC"/>
                </a:solidFill>
                <a:latin typeface="Comic Sans MS" pitchFamily="66" charset="0"/>
              </a:rPr>
              <a:t> </a:t>
            </a:r>
            <a:r>
              <a:rPr lang="id-ID" sz="2800" dirty="0" smtClean="0">
                <a:solidFill>
                  <a:srgbClr val="0033CC"/>
                </a:solidFill>
                <a:latin typeface="Comic Sans MS" pitchFamily="66" charset="0"/>
              </a:rPr>
              <a:t>formulated </a:t>
            </a:r>
            <a:r>
              <a:rPr lang="id-ID" sz="2800" dirty="0">
                <a:solidFill>
                  <a:srgbClr val="0033CC"/>
                </a:solidFill>
                <a:latin typeface="Comic Sans MS" pitchFamily="66" charset="0"/>
              </a:rPr>
              <a:t>in  </a:t>
            </a:r>
            <a:r>
              <a:rPr lang="en-US" sz="2800" i="1" dirty="0">
                <a:solidFill>
                  <a:srgbClr val="FF3399"/>
                </a:solidFill>
                <a:latin typeface="Comic Sans MS" pitchFamily="66" charset="0"/>
              </a:rPr>
              <a:t>observable</a:t>
            </a:r>
            <a:r>
              <a:rPr lang="id-ID" sz="2800" b="1" i="1" dirty="0">
                <a:solidFill>
                  <a:srgbClr val="0033CC"/>
                </a:solidFill>
                <a:latin typeface="Comic Sans MS" pitchFamily="66" charset="0"/>
              </a:rPr>
              <a:t> </a:t>
            </a:r>
            <a:r>
              <a:rPr lang="id-ID" sz="2800" dirty="0">
                <a:solidFill>
                  <a:srgbClr val="0033CC"/>
                </a:solidFill>
                <a:latin typeface="Comic Sans MS" pitchFamily="66" charset="0"/>
              </a:rPr>
              <a:t>and</a:t>
            </a:r>
            <a:r>
              <a:rPr lang="id-ID" sz="2800" b="1" i="1" dirty="0">
                <a:solidFill>
                  <a:srgbClr val="0033CC"/>
                </a:solidFill>
                <a:latin typeface="Comic Sans MS" pitchFamily="66" charset="0"/>
              </a:rPr>
              <a:t> </a:t>
            </a:r>
            <a:r>
              <a:rPr lang="en-US" sz="2800" i="1" dirty="0" smtClean="0">
                <a:solidFill>
                  <a:srgbClr val="FF3399"/>
                </a:solidFill>
                <a:latin typeface="Comic Sans MS" pitchFamily="66" charset="0"/>
              </a:rPr>
              <a:t>measurable</a:t>
            </a:r>
            <a:r>
              <a:rPr lang="id-ID" sz="2800" i="1" dirty="0" smtClean="0">
                <a:solidFill>
                  <a:srgbClr val="FF3399"/>
                </a:solidFill>
                <a:latin typeface="Comic Sans MS" pitchFamily="66" charset="0"/>
              </a:rPr>
              <a:t> </a:t>
            </a:r>
            <a:endParaRPr lang="id-ID" sz="2800" i="1" dirty="0">
              <a:solidFill>
                <a:srgbClr val="FF3399"/>
              </a:solidFill>
              <a:latin typeface="Comic Sans MS" pitchFamily="66" charset="0"/>
            </a:endParaRPr>
          </a:p>
          <a:p>
            <a:pPr>
              <a:defRPr/>
            </a:pPr>
            <a:r>
              <a:rPr lang="id-ID" sz="2800" dirty="0">
                <a:solidFill>
                  <a:srgbClr val="0033CC"/>
                </a:solidFill>
                <a:latin typeface="Comic Sans MS" pitchFamily="66" charset="0"/>
              </a:rPr>
              <a:t>   </a:t>
            </a:r>
            <a:r>
              <a:rPr lang="en-US" sz="2800" dirty="0" smtClean="0">
                <a:solidFill>
                  <a:srgbClr val="0033CC"/>
                </a:solidFill>
                <a:latin typeface="Comic Sans MS" pitchFamily="66" charset="0"/>
              </a:rPr>
              <a:t> </a:t>
            </a:r>
            <a:r>
              <a:rPr lang="id-ID" sz="2800" dirty="0" smtClean="0">
                <a:solidFill>
                  <a:srgbClr val="0033CC"/>
                </a:solidFill>
                <a:latin typeface="Comic Sans MS" pitchFamily="66" charset="0"/>
              </a:rPr>
              <a:t>statement</a:t>
            </a:r>
            <a:endParaRPr lang="en-US" sz="2800" dirty="0">
              <a:solidFill>
                <a:srgbClr val="0033CC"/>
              </a:solidFill>
              <a:latin typeface="Comic Sans MS" pitchFamily="66" charset="0"/>
            </a:endParaRPr>
          </a:p>
          <a:p>
            <a:pPr>
              <a:defRPr/>
            </a:pPr>
            <a:r>
              <a:rPr lang="en-US" sz="2800" b="1" i="1" dirty="0">
                <a:solidFill>
                  <a:srgbClr val="0033CC"/>
                </a:solidFill>
                <a:latin typeface="Comic Sans MS" pitchFamily="66" charset="0"/>
              </a:rPr>
              <a:t>-</a:t>
            </a:r>
            <a:r>
              <a:rPr lang="id-ID" sz="2800" b="1" i="1" dirty="0">
                <a:solidFill>
                  <a:srgbClr val="0033CC"/>
                </a:solidFill>
                <a:latin typeface="Comic Sans MS" pitchFamily="66" charset="0"/>
              </a:rPr>
              <a:t> </a:t>
            </a:r>
            <a:r>
              <a:rPr lang="id-ID" sz="2800" dirty="0">
                <a:solidFill>
                  <a:srgbClr val="0033CC"/>
                </a:solidFill>
                <a:latin typeface="Comic Sans MS" pitchFamily="66" charset="0"/>
              </a:rPr>
              <a:t>synchrone with the problem</a:t>
            </a:r>
            <a:endParaRPr lang="en-US" sz="2800" dirty="0">
              <a:solidFill>
                <a:srgbClr val="0033CC"/>
              </a:solidFill>
              <a:latin typeface="Comic Sans MS" pitchFamily="66" charset="0"/>
            </a:endParaRPr>
          </a:p>
        </p:txBody>
      </p:sp>
      <p:sp>
        <p:nvSpPr>
          <p:cNvPr id="16388" name="Text Box 6"/>
          <p:cNvSpPr txBox="1">
            <a:spLocks noChangeArrowheads="1"/>
          </p:cNvSpPr>
          <p:nvPr/>
        </p:nvSpPr>
        <p:spPr bwMode="auto">
          <a:xfrm>
            <a:off x="762000" y="3689350"/>
            <a:ext cx="8167718" cy="1262063"/>
          </a:xfrm>
          <a:prstGeom prst="rect">
            <a:avLst/>
          </a:prstGeom>
          <a:noFill/>
          <a:ln w="9525">
            <a:solidFill>
              <a:schemeClr val="accent2">
                <a:lumMod val="50000"/>
              </a:schemeClr>
            </a:solidFill>
            <a:miter lim="800000"/>
            <a:headEnd/>
            <a:tailEnd/>
          </a:ln>
        </p:spPr>
        <p:txBody>
          <a:bodyPr wrap="square">
            <a:spAutoFit/>
          </a:bodyPr>
          <a:lstStyle/>
          <a:p>
            <a:pPr>
              <a:defRPr/>
            </a:pPr>
            <a:r>
              <a:rPr lang="id-ID" sz="2800" b="1" dirty="0">
                <a:solidFill>
                  <a:schemeClr val="accent5">
                    <a:lumMod val="25000"/>
                  </a:schemeClr>
                </a:solidFill>
                <a:latin typeface="Comic Sans MS" pitchFamily="66" charset="0"/>
              </a:rPr>
              <a:t>General Objective </a:t>
            </a:r>
            <a:r>
              <a:rPr lang="en-US" sz="2800" b="1" dirty="0">
                <a:solidFill>
                  <a:schemeClr val="accent5">
                    <a:lumMod val="25000"/>
                  </a:schemeClr>
                </a:solidFill>
                <a:latin typeface="Comic Sans MS" pitchFamily="66" charset="0"/>
              </a:rPr>
              <a:t>(</a:t>
            </a:r>
            <a:r>
              <a:rPr lang="en-US" sz="2800" b="1" i="1" dirty="0">
                <a:solidFill>
                  <a:schemeClr val="accent5">
                    <a:lumMod val="25000"/>
                  </a:schemeClr>
                </a:solidFill>
                <a:latin typeface="Comic Sans MS" pitchFamily="66" charset="0"/>
              </a:rPr>
              <a:t>ultimate goal</a:t>
            </a:r>
            <a:r>
              <a:rPr lang="en-US" sz="2800" b="1" dirty="0">
                <a:solidFill>
                  <a:schemeClr val="accent5">
                    <a:lumMod val="25000"/>
                  </a:schemeClr>
                </a:solidFill>
                <a:latin typeface="Comic Sans MS" pitchFamily="66" charset="0"/>
              </a:rPr>
              <a:t>) </a:t>
            </a:r>
            <a:endParaRPr lang="en-US" sz="2800" dirty="0">
              <a:solidFill>
                <a:schemeClr val="accent5">
                  <a:lumMod val="25000"/>
                </a:schemeClr>
              </a:solidFill>
            </a:endParaRPr>
          </a:p>
          <a:p>
            <a:pPr>
              <a:defRPr/>
            </a:pPr>
            <a:r>
              <a:rPr lang="en-US" dirty="0">
                <a:solidFill>
                  <a:schemeClr val="accent5">
                    <a:lumMod val="50000"/>
                  </a:schemeClr>
                </a:solidFill>
              </a:rPr>
              <a:t>	</a:t>
            </a:r>
            <a:r>
              <a:rPr lang="id-ID" sz="2400" dirty="0">
                <a:solidFill>
                  <a:schemeClr val="accent5">
                    <a:lumMod val="50000"/>
                  </a:schemeClr>
                </a:solidFill>
                <a:latin typeface="Arial" charset="0"/>
              </a:rPr>
              <a:t>involving wider </a:t>
            </a:r>
            <a:r>
              <a:rPr lang="en-US" sz="2400" dirty="0" err="1">
                <a:solidFill>
                  <a:schemeClr val="accent5">
                    <a:lumMod val="50000"/>
                  </a:schemeClr>
                </a:solidFill>
                <a:latin typeface="Arial" charset="0"/>
              </a:rPr>
              <a:t>aspe</a:t>
            </a:r>
            <a:r>
              <a:rPr lang="id-ID" sz="2400" dirty="0">
                <a:solidFill>
                  <a:schemeClr val="accent5">
                    <a:lumMod val="50000"/>
                  </a:schemeClr>
                </a:solidFill>
                <a:latin typeface="Arial" charset="0"/>
              </a:rPr>
              <a:t>ct </a:t>
            </a:r>
            <a:r>
              <a:rPr lang="en-US" sz="2400" dirty="0" smtClean="0">
                <a:solidFill>
                  <a:schemeClr val="accent5">
                    <a:lumMod val="50000"/>
                  </a:schemeClr>
                </a:solidFill>
                <a:latin typeface="Arial" charset="0"/>
              </a:rPr>
              <a:t>(</a:t>
            </a:r>
            <a:r>
              <a:rPr lang="id-ID" sz="2400" dirty="0" smtClean="0">
                <a:solidFill>
                  <a:schemeClr val="accent5">
                    <a:lumMod val="50000"/>
                  </a:schemeClr>
                </a:solidFill>
                <a:latin typeface="Arial" charset="0"/>
              </a:rPr>
              <a:t>about </a:t>
            </a:r>
            <a:r>
              <a:rPr lang="id-ID" sz="2400" dirty="0">
                <a:solidFill>
                  <a:schemeClr val="accent5">
                    <a:lumMod val="50000"/>
                  </a:schemeClr>
                </a:solidFill>
                <a:latin typeface="Arial" charset="0"/>
              </a:rPr>
              <a:t>a longterm </a:t>
            </a:r>
            <a:r>
              <a:rPr lang="id-ID" sz="2400" dirty="0" smtClean="0">
                <a:solidFill>
                  <a:schemeClr val="accent5">
                    <a:lumMod val="50000"/>
                  </a:schemeClr>
                </a:solidFill>
                <a:latin typeface="Arial" charset="0"/>
              </a:rPr>
              <a:t>objective</a:t>
            </a:r>
            <a:r>
              <a:rPr lang="en-US" sz="2400" dirty="0" smtClean="0">
                <a:solidFill>
                  <a:schemeClr val="accent5">
                    <a:lumMod val="50000"/>
                  </a:schemeClr>
                </a:solidFill>
                <a:latin typeface="Arial" charset="0"/>
              </a:rPr>
              <a:t>)</a:t>
            </a:r>
            <a:r>
              <a:rPr lang="id-ID" sz="2400" dirty="0" smtClean="0">
                <a:solidFill>
                  <a:schemeClr val="accent5">
                    <a:lumMod val="50000"/>
                  </a:schemeClr>
                </a:solidFill>
                <a:latin typeface="Arial" charset="0"/>
              </a:rPr>
              <a:t>     </a:t>
            </a:r>
            <a:endParaRPr lang="id-ID" sz="2400" dirty="0">
              <a:solidFill>
                <a:schemeClr val="accent5">
                  <a:lumMod val="50000"/>
                </a:schemeClr>
              </a:solidFill>
              <a:latin typeface="Arial" charset="0"/>
            </a:endParaRPr>
          </a:p>
          <a:p>
            <a:pPr>
              <a:defRPr/>
            </a:pPr>
            <a:r>
              <a:rPr lang="id-ID" sz="2400" dirty="0">
                <a:solidFill>
                  <a:schemeClr val="accent5">
                    <a:lumMod val="50000"/>
                  </a:schemeClr>
                </a:solidFill>
                <a:latin typeface="Arial" charset="0"/>
              </a:rPr>
              <a:t>           </a:t>
            </a:r>
            <a:r>
              <a:rPr lang="en-US" sz="2400" dirty="0" smtClean="0">
                <a:solidFill>
                  <a:schemeClr val="accent5">
                    <a:lumMod val="50000"/>
                  </a:schemeClr>
                </a:solidFill>
                <a:latin typeface="Arial" charset="0"/>
              </a:rPr>
              <a:t>through</a:t>
            </a:r>
            <a:r>
              <a:rPr lang="id-ID" sz="2400" dirty="0" smtClean="0">
                <a:solidFill>
                  <a:schemeClr val="accent5">
                    <a:lumMod val="50000"/>
                  </a:schemeClr>
                </a:solidFill>
                <a:latin typeface="Arial" charset="0"/>
              </a:rPr>
              <a:t> th</a:t>
            </a:r>
            <a:r>
              <a:rPr lang="en-US" sz="2400" dirty="0" smtClean="0">
                <a:solidFill>
                  <a:schemeClr val="accent5">
                    <a:lumMod val="50000"/>
                  </a:schemeClr>
                </a:solidFill>
                <a:latin typeface="Arial" charset="0"/>
              </a:rPr>
              <a:t>e</a:t>
            </a:r>
            <a:r>
              <a:rPr lang="id-ID" sz="2400" dirty="0" smtClean="0">
                <a:solidFill>
                  <a:schemeClr val="accent5">
                    <a:lumMod val="50000"/>
                  </a:schemeClr>
                </a:solidFill>
                <a:latin typeface="Arial" charset="0"/>
              </a:rPr>
              <a:t> </a:t>
            </a:r>
            <a:r>
              <a:rPr lang="id-ID" sz="2400" dirty="0">
                <a:solidFill>
                  <a:schemeClr val="accent5">
                    <a:lumMod val="50000"/>
                  </a:schemeClr>
                </a:solidFill>
                <a:latin typeface="Arial" charset="0"/>
              </a:rPr>
              <a:t>research</a:t>
            </a:r>
            <a:endParaRPr lang="en-US" sz="2400" dirty="0">
              <a:solidFill>
                <a:schemeClr val="accent5">
                  <a:lumMod val="50000"/>
                </a:schemeClr>
              </a:solidFill>
              <a:latin typeface="Arial" charset="0"/>
            </a:endParaRPr>
          </a:p>
        </p:txBody>
      </p:sp>
      <p:sp>
        <p:nvSpPr>
          <p:cNvPr id="16389" name="Text Box 7"/>
          <p:cNvSpPr txBox="1">
            <a:spLocks noChangeArrowheads="1"/>
          </p:cNvSpPr>
          <p:nvPr/>
        </p:nvSpPr>
        <p:spPr bwMode="auto">
          <a:xfrm>
            <a:off x="762001" y="4979988"/>
            <a:ext cx="8167718" cy="1262062"/>
          </a:xfrm>
          <a:prstGeom prst="rect">
            <a:avLst/>
          </a:prstGeom>
          <a:noFill/>
          <a:ln w="9525">
            <a:solidFill>
              <a:schemeClr val="accent2">
                <a:lumMod val="50000"/>
              </a:schemeClr>
            </a:solidFill>
            <a:miter lim="800000"/>
            <a:headEnd/>
            <a:tailEnd/>
          </a:ln>
        </p:spPr>
        <p:txBody>
          <a:bodyPr wrap="square">
            <a:spAutoFit/>
          </a:bodyPr>
          <a:lstStyle/>
          <a:p>
            <a:pPr>
              <a:defRPr/>
            </a:pPr>
            <a:r>
              <a:rPr lang="id-ID" sz="2800" b="1" dirty="0">
                <a:solidFill>
                  <a:schemeClr val="accent5">
                    <a:lumMod val="25000"/>
                  </a:schemeClr>
                </a:solidFill>
                <a:latin typeface="Comic Sans MS" pitchFamily="66" charset="0"/>
              </a:rPr>
              <a:t>Specific Objective</a:t>
            </a:r>
            <a:endParaRPr lang="en-US" sz="2800" b="1" dirty="0">
              <a:solidFill>
                <a:schemeClr val="accent5">
                  <a:lumMod val="25000"/>
                </a:schemeClr>
              </a:solidFill>
              <a:latin typeface="Comic Sans MS" pitchFamily="66" charset="0"/>
            </a:endParaRPr>
          </a:p>
          <a:p>
            <a:pPr>
              <a:defRPr/>
            </a:pPr>
            <a:r>
              <a:rPr lang="en-US" dirty="0">
                <a:solidFill>
                  <a:schemeClr val="accent5">
                    <a:lumMod val="50000"/>
                  </a:schemeClr>
                </a:solidFill>
              </a:rPr>
              <a:t>	</a:t>
            </a:r>
            <a:r>
              <a:rPr lang="id-ID" sz="2400" dirty="0">
                <a:solidFill>
                  <a:schemeClr val="accent5">
                    <a:lumMod val="50000"/>
                  </a:schemeClr>
                </a:solidFill>
                <a:latin typeface="Arial" charset="0"/>
              </a:rPr>
              <a:t>something that directly will be measured,</a:t>
            </a:r>
            <a:r>
              <a:rPr lang="en-US" sz="2400" dirty="0">
                <a:solidFill>
                  <a:schemeClr val="accent5">
                    <a:lumMod val="50000"/>
                  </a:schemeClr>
                </a:solidFill>
                <a:latin typeface="Arial" charset="0"/>
              </a:rPr>
              <a:t> </a:t>
            </a:r>
            <a:r>
              <a:rPr lang="id-ID" sz="2400" dirty="0">
                <a:solidFill>
                  <a:schemeClr val="accent5">
                    <a:lumMod val="50000"/>
                  </a:schemeClr>
                </a:solidFill>
                <a:latin typeface="Arial" charset="0"/>
              </a:rPr>
              <a:t>assessed </a:t>
            </a:r>
            <a:endParaRPr lang="en-US" sz="2400" dirty="0">
              <a:solidFill>
                <a:schemeClr val="accent5">
                  <a:lumMod val="50000"/>
                </a:schemeClr>
              </a:solidFill>
              <a:latin typeface="Arial" charset="0"/>
            </a:endParaRPr>
          </a:p>
          <a:p>
            <a:pPr>
              <a:defRPr/>
            </a:pPr>
            <a:r>
              <a:rPr lang="en-US" sz="2400" dirty="0">
                <a:solidFill>
                  <a:schemeClr val="accent5">
                    <a:lumMod val="50000"/>
                  </a:schemeClr>
                </a:solidFill>
                <a:latin typeface="Arial" charset="0"/>
              </a:rPr>
              <a:t>           </a:t>
            </a:r>
            <a:r>
              <a:rPr lang="id-ID" sz="2400" dirty="0">
                <a:solidFill>
                  <a:schemeClr val="accent5">
                    <a:lumMod val="50000"/>
                  </a:schemeClr>
                </a:solidFill>
                <a:latin typeface="Arial" charset="0"/>
              </a:rPr>
              <a:t>or gained from </a:t>
            </a:r>
            <a:r>
              <a:rPr lang="id-ID" sz="2400" dirty="0" smtClean="0">
                <a:solidFill>
                  <a:schemeClr val="accent5">
                    <a:lumMod val="50000"/>
                  </a:schemeClr>
                </a:solidFill>
                <a:latin typeface="Arial" charset="0"/>
              </a:rPr>
              <a:t>th</a:t>
            </a:r>
            <a:r>
              <a:rPr lang="en-US" sz="2400" dirty="0" smtClean="0">
                <a:solidFill>
                  <a:schemeClr val="accent5">
                    <a:lumMod val="50000"/>
                  </a:schemeClr>
                </a:solidFill>
                <a:latin typeface="Arial" charset="0"/>
              </a:rPr>
              <a:t>e</a:t>
            </a:r>
            <a:r>
              <a:rPr lang="id-ID" sz="2400" dirty="0" smtClean="0">
                <a:solidFill>
                  <a:schemeClr val="accent5">
                    <a:lumMod val="50000"/>
                  </a:schemeClr>
                </a:solidFill>
                <a:latin typeface="Arial" charset="0"/>
              </a:rPr>
              <a:t> </a:t>
            </a:r>
            <a:r>
              <a:rPr lang="id-ID" sz="2400" dirty="0">
                <a:solidFill>
                  <a:schemeClr val="accent5">
                    <a:lumMod val="50000"/>
                  </a:schemeClr>
                </a:solidFill>
                <a:latin typeface="Arial" charset="0"/>
              </a:rPr>
              <a:t>research</a:t>
            </a:r>
            <a:endParaRPr lang="en-US" sz="2400" dirty="0">
              <a:solidFill>
                <a:schemeClr val="accent5">
                  <a:lumMod val="50000"/>
                </a:schemeClr>
              </a:solidFill>
              <a:latin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2071670" y="571480"/>
            <a:ext cx="4985275" cy="584775"/>
          </a:xfrm>
          <a:prstGeom prst="rect">
            <a:avLst/>
          </a:prstGeom>
          <a:solidFill>
            <a:srgbClr val="FFCCFF"/>
          </a:solidFill>
          <a:ln w="9525">
            <a:noFill/>
            <a:miter lim="800000"/>
            <a:headEnd/>
            <a:tailEnd/>
          </a:ln>
        </p:spPr>
        <p:txBody>
          <a:bodyPr wrap="none">
            <a:spAutoFit/>
          </a:bodyPr>
          <a:lstStyle/>
          <a:p>
            <a:r>
              <a:rPr lang="id-ID" sz="3200" b="1" dirty="0">
                <a:solidFill>
                  <a:schemeClr val="tx2">
                    <a:lumMod val="50000"/>
                  </a:schemeClr>
                </a:solidFill>
              </a:rPr>
              <a:t>RESEARCH </a:t>
            </a:r>
            <a:r>
              <a:rPr lang="id-ID" sz="3200" b="1" dirty="0" smtClean="0">
                <a:solidFill>
                  <a:schemeClr val="tx2">
                    <a:lumMod val="50000"/>
                  </a:schemeClr>
                </a:solidFill>
              </a:rPr>
              <a:t> ADVANTAGE</a:t>
            </a:r>
            <a:endParaRPr lang="en-US" sz="3200" b="1" dirty="0">
              <a:solidFill>
                <a:schemeClr val="tx2">
                  <a:lumMod val="50000"/>
                </a:schemeClr>
              </a:solidFill>
            </a:endParaRPr>
          </a:p>
        </p:txBody>
      </p:sp>
      <p:sp>
        <p:nvSpPr>
          <p:cNvPr id="17411" name="Text Box 5"/>
          <p:cNvSpPr txBox="1">
            <a:spLocks noChangeArrowheads="1"/>
          </p:cNvSpPr>
          <p:nvPr/>
        </p:nvSpPr>
        <p:spPr bwMode="auto">
          <a:xfrm>
            <a:off x="928662" y="1714488"/>
            <a:ext cx="7429552" cy="4142673"/>
          </a:xfrm>
          <a:prstGeom prst="rect">
            <a:avLst/>
          </a:prstGeom>
          <a:noFill/>
          <a:ln w="9525">
            <a:solidFill>
              <a:srgbClr val="0033CC"/>
            </a:solidFill>
            <a:miter lim="800000"/>
            <a:headEnd/>
            <a:tailEnd/>
          </a:ln>
        </p:spPr>
        <p:txBody>
          <a:bodyPr wrap="square">
            <a:spAutoFit/>
          </a:bodyPr>
          <a:lstStyle/>
          <a:p>
            <a:pPr>
              <a:buFontTx/>
              <a:buChar char="-"/>
            </a:pPr>
            <a:r>
              <a:rPr lang="id-ID" sz="2800" dirty="0">
                <a:solidFill>
                  <a:srgbClr val="0033CC"/>
                </a:solidFill>
                <a:latin typeface="Comic Sans MS" pitchFamily="66" charset="0"/>
              </a:rPr>
              <a:t> </a:t>
            </a:r>
            <a:r>
              <a:rPr lang="en-US" sz="2800" dirty="0" smtClean="0">
                <a:solidFill>
                  <a:srgbClr val="0033CC"/>
                </a:solidFill>
                <a:latin typeface="Arial" pitchFamily="34" charset="0"/>
                <a:cs typeface="Arial" pitchFamily="34" charset="0"/>
              </a:rPr>
              <a:t>b</a:t>
            </a:r>
            <a:r>
              <a:rPr lang="id-ID" sz="2800" dirty="0" smtClean="0">
                <a:solidFill>
                  <a:srgbClr val="0033CC"/>
                </a:solidFill>
                <a:latin typeface="Arial" pitchFamily="34" charset="0"/>
                <a:cs typeface="Arial" pitchFamily="34" charset="0"/>
              </a:rPr>
              <a:t>enefits </a:t>
            </a:r>
            <a:r>
              <a:rPr lang="id-ID" sz="2800" dirty="0">
                <a:solidFill>
                  <a:srgbClr val="0033CC"/>
                </a:solidFill>
                <a:latin typeface="Arial" pitchFamily="34" charset="0"/>
                <a:cs typeface="Arial" pitchFamily="34" charset="0"/>
              </a:rPr>
              <a:t>of the research:</a:t>
            </a:r>
            <a:endParaRPr lang="en-US" sz="2800" dirty="0">
              <a:solidFill>
                <a:srgbClr val="0033CC"/>
              </a:solidFill>
              <a:latin typeface="Arial" pitchFamily="34" charset="0"/>
              <a:cs typeface="Arial" pitchFamily="34" charset="0"/>
            </a:endParaRPr>
          </a:p>
          <a:p>
            <a:pPr lvl="1">
              <a:buFont typeface="Wingdings" pitchFamily="2" charset="2"/>
              <a:buChar char="§"/>
            </a:pPr>
            <a:r>
              <a:rPr lang="id-ID"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to </a:t>
            </a:r>
            <a:r>
              <a:rPr lang="id-ID" sz="2800" dirty="0" smtClean="0">
                <a:solidFill>
                  <a:srgbClr val="0033CC"/>
                </a:solidFill>
                <a:latin typeface="Arial" pitchFamily="34" charset="0"/>
                <a:cs typeface="Arial" pitchFamily="34" charset="0"/>
              </a:rPr>
              <a:t>develop</a:t>
            </a:r>
            <a:r>
              <a:rPr lang="en-US" sz="2800" dirty="0" smtClean="0">
                <a:solidFill>
                  <a:srgbClr val="0033CC"/>
                </a:solidFill>
                <a:latin typeface="Arial" pitchFamily="34" charset="0"/>
                <a:cs typeface="Arial" pitchFamily="34" charset="0"/>
              </a:rPr>
              <a:t>e</a:t>
            </a:r>
            <a:r>
              <a:rPr lang="id-ID" sz="2800" dirty="0" smtClean="0">
                <a:solidFill>
                  <a:srgbClr val="0033CC"/>
                </a:solidFill>
                <a:latin typeface="Arial" pitchFamily="34" charset="0"/>
                <a:cs typeface="Arial" pitchFamily="34" charset="0"/>
              </a:rPr>
              <a:t> </a:t>
            </a:r>
            <a:r>
              <a:rPr lang="id-ID" sz="2800" dirty="0">
                <a:solidFill>
                  <a:srgbClr val="0033CC"/>
                </a:solidFill>
                <a:latin typeface="Arial" pitchFamily="34" charset="0"/>
                <a:cs typeface="Arial" pitchFamily="34" charset="0"/>
              </a:rPr>
              <a:t>science </a:t>
            </a:r>
            <a:r>
              <a:rPr lang="en-US" sz="2800" dirty="0">
                <a:solidFill>
                  <a:srgbClr val="0033CC"/>
                </a:solidFill>
                <a:latin typeface="Arial" pitchFamily="34" charset="0"/>
                <a:cs typeface="Arial" pitchFamily="34" charset="0"/>
              </a:rPr>
              <a:t>(</a:t>
            </a:r>
            <a:r>
              <a:rPr lang="en-US" sz="2800" b="1" dirty="0">
                <a:solidFill>
                  <a:srgbClr val="711928"/>
                </a:solidFill>
                <a:latin typeface="Arial" pitchFamily="34" charset="0"/>
                <a:cs typeface="Arial" pitchFamily="34" charset="0"/>
              </a:rPr>
              <a:t>A</a:t>
            </a:r>
            <a:r>
              <a:rPr lang="id-ID" sz="2800" b="1" dirty="0">
                <a:solidFill>
                  <a:srgbClr val="711928"/>
                </a:solidFill>
                <a:latin typeface="Arial" pitchFamily="34" charset="0"/>
                <a:cs typeface="Arial" pitchFamily="34" charset="0"/>
              </a:rPr>
              <a:t>c</a:t>
            </a:r>
            <a:r>
              <a:rPr lang="en-US" sz="2800" b="1" dirty="0" err="1">
                <a:solidFill>
                  <a:srgbClr val="711928"/>
                </a:solidFill>
                <a:latin typeface="Arial" pitchFamily="34" charset="0"/>
                <a:cs typeface="Arial" pitchFamily="34" charset="0"/>
              </a:rPr>
              <a:t>ademi</a:t>
            </a:r>
            <a:r>
              <a:rPr lang="id-ID" sz="2800" b="1" dirty="0">
                <a:solidFill>
                  <a:srgbClr val="711928"/>
                </a:solidFill>
                <a:latin typeface="Arial" pitchFamily="34" charset="0"/>
                <a:cs typeface="Arial" pitchFamily="34" charset="0"/>
              </a:rPr>
              <a:t>c</a:t>
            </a:r>
            <a:r>
              <a:rPr lang="en-US" sz="2800" dirty="0">
                <a:solidFill>
                  <a:srgbClr val="0033CC"/>
                </a:solidFill>
                <a:latin typeface="Arial" pitchFamily="34" charset="0"/>
                <a:cs typeface="Arial" pitchFamily="34" charset="0"/>
              </a:rPr>
              <a:t>)</a:t>
            </a:r>
          </a:p>
          <a:p>
            <a:pPr lvl="1">
              <a:buFont typeface="Wingdings" pitchFamily="2" charset="2"/>
              <a:buChar char="§"/>
            </a:pPr>
            <a:r>
              <a:rPr lang="id-ID"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according to </a:t>
            </a:r>
            <a:r>
              <a:rPr lang="id-ID" sz="2800" dirty="0" smtClean="0">
                <a:solidFill>
                  <a:srgbClr val="0033CC"/>
                </a:solidFill>
                <a:latin typeface="Arial" pitchFamily="34" charset="0"/>
                <a:cs typeface="Arial" pitchFamily="34" charset="0"/>
              </a:rPr>
              <a:t>program </a:t>
            </a:r>
            <a:r>
              <a:rPr lang="id-ID" sz="2800" dirty="0">
                <a:solidFill>
                  <a:srgbClr val="0033CC"/>
                </a:solidFill>
                <a:latin typeface="Arial" pitchFamily="34" charset="0"/>
                <a:cs typeface="Arial" pitchFamily="34" charset="0"/>
              </a:rPr>
              <a:t>development </a:t>
            </a:r>
            <a:r>
              <a:rPr lang="en-US" sz="2800" dirty="0" smtClean="0">
                <a:solidFill>
                  <a:srgbClr val="0033CC"/>
                </a:solidFill>
                <a:latin typeface="Arial" pitchFamily="34" charset="0"/>
                <a:cs typeface="Arial" pitchFamily="34" charset="0"/>
              </a:rPr>
              <a:t> or   </a:t>
            </a:r>
          </a:p>
          <a:p>
            <a:pPr lvl="1"/>
            <a:r>
              <a:rPr lang="en-US" sz="2800" dirty="0" smtClean="0">
                <a:solidFill>
                  <a:srgbClr val="0033CC"/>
                </a:solidFill>
                <a:latin typeface="Arial" pitchFamily="34" charset="0"/>
                <a:cs typeface="Arial" pitchFamily="34" charset="0"/>
              </a:rPr>
              <a:t>   profession/</a:t>
            </a:r>
            <a:r>
              <a:rPr lang="en-US" sz="2800" dirty="0" err="1" smtClean="0">
                <a:solidFill>
                  <a:srgbClr val="0033CC"/>
                </a:solidFill>
                <a:latin typeface="Arial" pitchFamily="34" charset="0"/>
                <a:cs typeface="Arial" pitchFamily="34" charset="0"/>
              </a:rPr>
              <a:t>practicioner</a:t>
            </a:r>
            <a:r>
              <a:rPr lang="en-US" sz="2800" dirty="0" smtClean="0">
                <a:solidFill>
                  <a:srgbClr val="0033CC"/>
                </a:solidFill>
                <a:latin typeface="Arial" pitchFamily="34" charset="0"/>
                <a:cs typeface="Arial" pitchFamily="34" charset="0"/>
              </a:rPr>
              <a:t> (</a:t>
            </a:r>
            <a:r>
              <a:rPr lang="en-US" sz="2800" b="1" dirty="0" err="1" smtClean="0">
                <a:solidFill>
                  <a:srgbClr val="711928"/>
                </a:solidFill>
                <a:latin typeface="Arial" pitchFamily="34" charset="0"/>
                <a:cs typeface="Arial" pitchFamily="34" charset="0"/>
              </a:rPr>
              <a:t>Pra</a:t>
            </a:r>
            <a:r>
              <a:rPr lang="id-ID" sz="2800" b="1" dirty="0">
                <a:solidFill>
                  <a:srgbClr val="711928"/>
                </a:solidFill>
                <a:latin typeface="Arial" pitchFamily="34" charset="0"/>
                <a:cs typeface="Arial" pitchFamily="34" charset="0"/>
              </a:rPr>
              <a:t>c</a:t>
            </a:r>
            <a:r>
              <a:rPr lang="en-US" sz="2800" b="1" dirty="0" err="1">
                <a:solidFill>
                  <a:srgbClr val="711928"/>
                </a:solidFill>
                <a:latin typeface="Arial" pitchFamily="34" charset="0"/>
                <a:cs typeface="Arial" pitchFamily="34" charset="0"/>
              </a:rPr>
              <a:t>ti</a:t>
            </a:r>
            <a:r>
              <a:rPr lang="id-ID" sz="2800" b="1" dirty="0" smtClean="0">
                <a:solidFill>
                  <a:srgbClr val="711928"/>
                </a:solidFill>
                <a:latin typeface="Arial" pitchFamily="34" charset="0"/>
                <a:cs typeface="Arial" pitchFamily="34" charset="0"/>
              </a:rPr>
              <a:t>ce</a:t>
            </a:r>
            <a:r>
              <a:rPr lang="en-US" sz="2800" dirty="0" smtClean="0">
                <a:solidFill>
                  <a:srgbClr val="0033CC"/>
                </a:solidFill>
                <a:latin typeface="Arial" pitchFamily="34" charset="0"/>
                <a:cs typeface="Arial" pitchFamily="34" charset="0"/>
              </a:rPr>
              <a:t>)</a:t>
            </a:r>
            <a:endParaRPr lang="en-US" sz="2800" dirty="0">
              <a:solidFill>
                <a:srgbClr val="0033CC"/>
              </a:solidFill>
              <a:latin typeface="Arial" pitchFamily="34" charset="0"/>
              <a:cs typeface="Arial" pitchFamily="34" charset="0"/>
            </a:endParaRPr>
          </a:p>
          <a:p>
            <a:pPr>
              <a:lnSpc>
                <a:spcPct val="140000"/>
              </a:lnSpc>
              <a:buFontTx/>
              <a:buChar char="-"/>
            </a:pPr>
            <a:r>
              <a:rPr lang="en-US"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it d</a:t>
            </a:r>
            <a:r>
              <a:rPr lang="id-ID" sz="2800" dirty="0" smtClean="0">
                <a:solidFill>
                  <a:srgbClr val="0033CC"/>
                </a:solidFill>
                <a:latin typeface="Arial" pitchFamily="34" charset="0"/>
                <a:cs typeface="Arial" pitchFamily="34" charset="0"/>
              </a:rPr>
              <a:t>iffer</a:t>
            </a:r>
            <a:r>
              <a:rPr lang="en-US" sz="2800" dirty="0" smtClean="0">
                <a:solidFill>
                  <a:srgbClr val="0033CC"/>
                </a:solidFill>
                <a:latin typeface="Arial" pitchFamily="34" charset="0"/>
                <a:cs typeface="Arial" pitchFamily="34" charset="0"/>
              </a:rPr>
              <a:t>s</a:t>
            </a:r>
            <a:r>
              <a:rPr lang="id-ID" sz="2800" dirty="0" smtClean="0">
                <a:solidFill>
                  <a:srgbClr val="0033CC"/>
                </a:solidFill>
                <a:latin typeface="Arial" pitchFamily="34" charset="0"/>
                <a:cs typeface="Arial" pitchFamily="34" charset="0"/>
              </a:rPr>
              <a:t> </a:t>
            </a:r>
            <a:r>
              <a:rPr lang="id-ID" sz="2800" dirty="0">
                <a:solidFill>
                  <a:srgbClr val="0033CC"/>
                </a:solidFill>
                <a:latin typeface="Arial" pitchFamily="34" charset="0"/>
                <a:cs typeface="Arial" pitchFamily="34" charset="0"/>
              </a:rPr>
              <a:t>with general objective</a:t>
            </a:r>
            <a:endParaRPr lang="en-US" sz="2800" dirty="0">
              <a:solidFill>
                <a:srgbClr val="0033CC"/>
              </a:solidFill>
              <a:latin typeface="Arial" pitchFamily="34" charset="0"/>
              <a:cs typeface="Arial" pitchFamily="34" charset="0"/>
            </a:endParaRPr>
          </a:p>
          <a:p>
            <a:pPr>
              <a:lnSpc>
                <a:spcPct val="150000"/>
              </a:lnSpc>
              <a:buFontTx/>
              <a:buChar char="-"/>
            </a:pPr>
            <a:r>
              <a:rPr lang="en-US" sz="2800" dirty="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the mention </a:t>
            </a:r>
            <a:r>
              <a:rPr lang="en-US" sz="2800" dirty="0">
                <a:solidFill>
                  <a:srgbClr val="0033CC"/>
                </a:solidFill>
                <a:latin typeface="Arial" pitchFamily="34" charset="0"/>
                <a:cs typeface="Arial" pitchFamily="34" charset="0"/>
              </a:rPr>
              <a:t>“</a:t>
            </a:r>
            <a:r>
              <a:rPr lang="id-ID" sz="2800" dirty="0">
                <a:solidFill>
                  <a:srgbClr val="0033CC"/>
                </a:solidFill>
                <a:latin typeface="Arial" pitchFamily="34" charset="0"/>
                <a:cs typeface="Arial" pitchFamily="34" charset="0"/>
              </a:rPr>
              <a:t>.......</a:t>
            </a:r>
            <a:r>
              <a:rPr lang="en-US" sz="2800" dirty="0">
                <a:solidFill>
                  <a:srgbClr val="0033CC"/>
                </a:solidFill>
                <a:latin typeface="Arial" pitchFamily="34" charset="0"/>
                <a:cs typeface="Arial" pitchFamily="34" charset="0"/>
              </a:rPr>
              <a:t> </a:t>
            </a:r>
            <a:r>
              <a:rPr lang="id-ID" sz="2800" dirty="0">
                <a:solidFill>
                  <a:srgbClr val="0033CC"/>
                </a:solidFill>
                <a:latin typeface="Arial" pitchFamily="34" charset="0"/>
                <a:cs typeface="Arial" pitchFamily="34" charset="0"/>
              </a:rPr>
              <a:t>as </a:t>
            </a:r>
            <a:r>
              <a:rPr lang="en-US" sz="2800" dirty="0" smtClean="0">
                <a:solidFill>
                  <a:srgbClr val="0033CC"/>
                </a:solidFill>
                <a:latin typeface="Arial" pitchFamily="34" charset="0"/>
                <a:cs typeface="Arial" pitchFamily="34" charset="0"/>
              </a:rPr>
              <a:t>a </a:t>
            </a:r>
            <a:r>
              <a:rPr lang="id-ID" sz="2800" dirty="0" smtClean="0">
                <a:solidFill>
                  <a:srgbClr val="0033CC"/>
                </a:solidFill>
                <a:latin typeface="Arial" pitchFamily="34" charset="0"/>
                <a:cs typeface="Arial" pitchFamily="34" charset="0"/>
              </a:rPr>
              <a:t>private experience</a:t>
            </a:r>
            <a:r>
              <a:rPr lang="en-US" sz="2800" dirty="0" smtClean="0">
                <a:solidFill>
                  <a:srgbClr val="0033CC"/>
                </a:solidFill>
                <a:latin typeface="Arial" pitchFamily="34" charset="0"/>
                <a:cs typeface="Arial" pitchFamily="34" charset="0"/>
              </a:rPr>
              <a:t>”</a:t>
            </a:r>
            <a:endParaRPr lang="id-ID" sz="2800" dirty="0">
              <a:solidFill>
                <a:srgbClr val="0033CC"/>
              </a:solidFill>
              <a:latin typeface="Arial" pitchFamily="34" charset="0"/>
              <a:cs typeface="Arial" pitchFamily="34" charset="0"/>
            </a:endParaRPr>
          </a:p>
          <a:p>
            <a:r>
              <a:rPr lang="id-ID" sz="2800" dirty="0">
                <a:solidFill>
                  <a:srgbClr val="0033CC"/>
                </a:solidFill>
                <a:latin typeface="Arial" pitchFamily="34" charset="0"/>
                <a:cs typeface="Arial" pitchFamily="34" charset="0"/>
              </a:rPr>
              <a:t>          </a:t>
            </a:r>
            <a:endParaRPr lang="id-ID" sz="2800" dirty="0" smtClean="0">
              <a:solidFill>
                <a:srgbClr val="0033CC"/>
              </a:solidFill>
              <a:latin typeface="Arial" pitchFamily="34" charset="0"/>
              <a:cs typeface="Arial" pitchFamily="34" charset="0"/>
            </a:endParaRPr>
          </a:p>
          <a:p>
            <a:pPr>
              <a:lnSpc>
                <a:spcPct val="150000"/>
              </a:lnSpc>
            </a:pPr>
            <a:r>
              <a:rPr lang="id-ID" sz="2800" dirty="0" smtClean="0">
                <a:solidFill>
                  <a:srgbClr val="0033CC"/>
                </a:solidFill>
                <a:latin typeface="Arial" pitchFamily="34" charset="0"/>
                <a:cs typeface="Arial" pitchFamily="34" charset="0"/>
              </a:rPr>
              <a:t>                     </a:t>
            </a:r>
            <a:r>
              <a:rPr lang="en-US" sz="2800" dirty="0" smtClean="0">
                <a:solidFill>
                  <a:srgbClr val="0033CC"/>
                </a:solidFill>
                <a:latin typeface="Arial" pitchFamily="34" charset="0"/>
                <a:cs typeface="Arial" pitchFamily="34" charset="0"/>
              </a:rPr>
              <a:t>    is </a:t>
            </a:r>
            <a:r>
              <a:rPr lang="id-ID" sz="2800" dirty="0" smtClean="0">
                <a:solidFill>
                  <a:srgbClr val="0033CC"/>
                </a:solidFill>
                <a:latin typeface="Arial" pitchFamily="34" charset="0"/>
                <a:cs typeface="Arial" pitchFamily="34" charset="0"/>
              </a:rPr>
              <a:t>not necessary</a:t>
            </a:r>
            <a:endParaRPr lang="en-US" sz="2800" dirty="0">
              <a:solidFill>
                <a:srgbClr val="0033CC"/>
              </a:solidFill>
              <a:latin typeface="Comic Sans MS" pitchFamily="66" charset="0"/>
            </a:endParaRPr>
          </a:p>
        </p:txBody>
      </p:sp>
      <p:sp>
        <p:nvSpPr>
          <p:cNvPr id="6" name="Down Arrow 5"/>
          <p:cNvSpPr/>
          <p:nvPr/>
        </p:nvSpPr>
        <p:spPr>
          <a:xfrm>
            <a:off x="4143372" y="4714884"/>
            <a:ext cx="357190"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2357422" y="642918"/>
            <a:ext cx="4532395" cy="584775"/>
          </a:xfrm>
          <a:prstGeom prst="rect">
            <a:avLst/>
          </a:prstGeom>
          <a:solidFill>
            <a:srgbClr val="FFCCFF"/>
          </a:solidFill>
          <a:ln w="9525">
            <a:noFill/>
            <a:miter lim="800000"/>
            <a:headEnd/>
            <a:tailEnd/>
          </a:ln>
        </p:spPr>
        <p:txBody>
          <a:bodyPr wrap="none">
            <a:spAutoFit/>
          </a:bodyPr>
          <a:lstStyle/>
          <a:p>
            <a:r>
              <a:rPr lang="id-ID" sz="3200" b="1" dirty="0" smtClean="0">
                <a:solidFill>
                  <a:schemeClr val="tx2">
                    <a:lumMod val="50000"/>
                  </a:schemeClr>
                </a:solidFill>
              </a:rPr>
              <a:t>LITERATURE  </a:t>
            </a:r>
            <a:r>
              <a:rPr lang="en-US" sz="3200" b="1" dirty="0" smtClean="0">
                <a:solidFill>
                  <a:schemeClr val="tx2">
                    <a:lumMod val="50000"/>
                  </a:schemeClr>
                </a:solidFill>
              </a:rPr>
              <a:t>REVIEW</a:t>
            </a:r>
            <a:endParaRPr lang="en-US" sz="3200" b="1" dirty="0">
              <a:solidFill>
                <a:schemeClr val="tx2">
                  <a:lumMod val="50000"/>
                </a:schemeClr>
              </a:solidFill>
            </a:endParaRPr>
          </a:p>
        </p:txBody>
      </p:sp>
      <p:sp>
        <p:nvSpPr>
          <p:cNvPr id="18435" name="Text Box 5"/>
          <p:cNvSpPr txBox="1">
            <a:spLocks noChangeArrowheads="1"/>
          </p:cNvSpPr>
          <p:nvPr/>
        </p:nvSpPr>
        <p:spPr bwMode="auto">
          <a:xfrm>
            <a:off x="642910" y="1500174"/>
            <a:ext cx="8501090" cy="5588709"/>
          </a:xfrm>
          <a:prstGeom prst="rect">
            <a:avLst/>
          </a:prstGeom>
          <a:noFill/>
          <a:ln w="9525">
            <a:noFill/>
            <a:miter lim="800000"/>
            <a:headEnd/>
            <a:tailEnd/>
          </a:ln>
        </p:spPr>
        <p:txBody>
          <a:bodyPr wrap="square">
            <a:spAutoFit/>
          </a:bodyPr>
          <a:lstStyle/>
          <a:p>
            <a:pPr>
              <a:buFontTx/>
              <a:buChar char="-"/>
              <a:defRPr/>
            </a:pPr>
            <a:r>
              <a:rPr lang="en-US" sz="2800" dirty="0" smtClean="0">
                <a:solidFill>
                  <a:srgbClr val="0033CC"/>
                </a:solidFill>
                <a:latin typeface="Arial Narrow" pitchFamily="34" charset="0"/>
              </a:rPr>
              <a:t>  </a:t>
            </a:r>
            <a:r>
              <a:rPr lang="id-ID" sz="2800" dirty="0" smtClean="0">
                <a:solidFill>
                  <a:srgbClr val="0033CC"/>
                </a:solidFill>
                <a:latin typeface="Arial Narrow" pitchFamily="34" charset="0"/>
              </a:rPr>
              <a:t>Explanation </a:t>
            </a:r>
            <a:r>
              <a:rPr lang="id-ID" sz="2800" dirty="0">
                <a:solidFill>
                  <a:srgbClr val="0033CC"/>
                </a:solidFill>
                <a:latin typeface="Arial Narrow" pitchFamily="34" charset="0"/>
              </a:rPr>
              <a:t>about theoritical </a:t>
            </a:r>
            <a:r>
              <a:rPr lang="en-US" sz="2800" dirty="0" err="1">
                <a:solidFill>
                  <a:srgbClr val="0033CC"/>
                </a:solidFill>
                <a:latin typeface="Arial Narrow" pitchFamily="34" charset="0"/>
              </a:rPr>
              <a:t>aspe</a:t>
            </a:r>
            <a:r>
              <a:rPr lang="id-ID" sz="2800" dirty="0">
                <a:solidFill>
                  <a:srgbClr val="0033CC"/>
                </a:solidFill>
                <a:latin typeface="Arial Narrow" pitchFamily="34" charset="0"/>
              </a:rPr>
              <a:t>ct </a:t>
            </a:r>
            <a:r>
              <a:rPr lang="id-ID" sz="2800" dirty="0" smtClean="0">
                <a:solidFill>
                  <a:srgbClr val="0033CC"/>
                </a:solidFill>
                <a:latin typeface="Arial Narrow" pitchFamily="34" charset="0"/>
              </a:rPr>
              <a:t>that</a:t>
            </a:r>
            <a:r>
              <a:rPr lang="en-US" sz="2800" dirty="0" smtClean="0">
                <a:solidFill>
                  <a:srgbClr val="0033CC"/>
                </a:solidFill>
                <a:latin typeface="Arial Narrow" pitchFamily="34" charset="0"/>
              </a:rPr>
              <a:t> is </a:t>
            </a:r>
            <a:r>
              <a:rPr lang="id-ID" sz="2800" dirty="0" smtClean="0">
                <a:solidFill>
                  <a:srgbClr val="0033CC"/>
                </a:solidFill>
                <a:latin typeface="Arial Narrow" pitchFamily="34" charset="0"/>
              </a:rPr>
              <a:t>providing </a:t>
            </a:r>
            <a:endParaRPr lang="en-US" sz="2800" dirty="0" smtClean="0">
              <a:solidFill>
                <a:srgbClr val="0033CC"/>
              </a:solidFill>
              <a:latin typeface="Arial Narrow" pitchFamily="34" charset="0"/>
            </a:endParaRPr>
          </a:p>
          <a:p>
            <a:pPr>
              <a:defRPr/>
            </a:pPr>
            <a:r>
              <a:rPr lang="en-US" sz="2800" dirty="0" smtClean="0">
                <a:solidFill>
                  <a:srgbClr val="0033CC"/>
                </a:solidFill>
                <a:latin typeface="Arial Narrow" pitchFamily="34" charset="0"/>
              </a:rPr>
              <a:t>   </a:t>
            </a:r>
            <a:r>
              <a:rPr lang="id-ID" sz="2800" dirty="0" smtClean="0">
                <a:solidFill>
                  <a:srgbClr val="0033CC"/>
                </a:solidFill>
                <a:latin typeface="Arial Narrow" pitchFamily="34" charset="0"/>
              </a:rPr>
              <a:t>the </a:t>
            </a:r>
            <a:r>
              <a:rPr lang="id-ID" sz="2800" dirty="0">
                <a:solidFill>
                  <a:srgbClr val="0033CC"/>
                </a:solidFill>
                <a:latin typeface="Arial Narrow" pitchFamily="34" charset="0"/>
              </a:rPr>
              <a:t>research</a:t>
            </a:r>
            <a:endParaRPr lang="en-US" sz="2800" dirty="0">
              <a:solidFill>
                <a:srgbClr val="0033CC"/>
              </a:solidFill>
              <a:latin typeface="Arial Narrow" pitchFamily="34" charset="0"/>
            </a:endParaRPr>
          </a:p>
          <a:p>
            <a:pPr>
              <a:lnSpc>
                <a:spcPct val="150000"/>
              </a:lnSpc>
              <a:buFontTx/>
              <a:buChar char="-"/>
              <a:defRPr/>
            </a:pPr>
            <a:r>
              <a:rPr lang="id-ID" sz="2800" dirty="0">
                <a:solidFill>
                  <a:srgbClr val="0033CC"/>
                </a:solidFill>
                <a:latin typeface="Arial Narrow" pitchFamily="34" charset="0"/>
              </a:rPr>
              <a:t> </a:t>
            </a:r>
            <a:r>
              <a:rPr lang="en-US" sz="2800" dirty="0" smtClean="0">
                <a:solidFill>
                  <a:srgbClr val="0033CC"/>
                </a:solidFill>
                <a:latin typeface="Arial Narrow" pitchFamily="34" charset="0"/>
              </a:rPr>
              <a:t> Sub-</a:t>
            </a:r>
            <a:r>
              <a:rPr lang="id-ID" sz="2800" dirty="0">
                <a:solidFill>
                  <a:srgbClr val="0033CC"/>
                </a:solidFill>
                <a:latin typeface="Arial Narrow" pitchFamily="34" charset="0"/>
              </a:rPr>
              <a:t>chapter in the </a:t>
            </a:r>
            <a:r>
              <a:rPr lang="id-ID" sz="2800" dirty="0" smtClean="0">
                <a:solidFill>
                  <a:srgbClr val="0033CC"/>
                </a:solidFill>
                <a:latin typeface="Arial Narrow" pitchFamily="34" charset="0"/>
              </a:rPr>
              <a:t>literature </a:t>
            </a:r>
            <a:r>
              <a:rPr lang="id-ID" sz="2800" dirty="0">
                <a:solidFill>
                  <a:srgbClr val="0033CC"/>
                </a:solidFill>
                <a:latin typeface="Arial Narrow" pitchFamily="34" charset="0"/>
              </a:rPr>
              <a:t>study is </a:t>
            </a:r>
            <a:r>
              <a:rPr lang="id-ID" sz="2800" dirty="0" smtClean="0">
                <a:solidFill>
                  <a:srgbClr val="0033CC"/>
                </a:solidFill>
                <a:latin typeface="Arial Narrow" pitchFamily="34" charset="0"/>
              </a:rPr>
              <a:t>keywords </a:t>
            </a:r>
            <a:r>
              <a:rPr lang="id-ID" sz="2800" dirty="0">
                <a:solidFill>
                  <a:srgbClr val="0033CC"/>
                </a:solidFill>
                <a:latin typeface="Arial Narrow" pitchFamily="34" charset="0"/>
              </a:rPr>
              <a:t>of </a:t>
            </a:r>
            <a:endParaRPr lang="en-US" sz="2800" dirty="0" smtClean="0">
              <a:solidFill>
                <a:srgbClr val="0033CC"/>
              </a:solidFill>
              <a:latin typeface="Arial Narrow" pitchFamily="34" charset="0"/>
            </a:endParaRPr>
          </a:p>
          <a:p>
            <a:pPr>
              <a:defRPr/>
            </a:pPr>
            <a:r>
              <a:rPr lang="en-US" sz="2800" dirty="0" smtClean="0">
                <a:solidFill>
                  <a:srgbClr val="0033CC"/>
                </a:solidFill>
                <a:latin typeface="Arial Narrow" pitchFamily="34" charset="0"/>
              </a:rPr>
              <a:t>   </a:t>
            </a:r>
            <a:r>
              <a:rPr lang="id-ID" sz="2800" dirty="0" smtClean="0">
                <a:solidFill>
                  <a:srgbClr val="0033CC"/>
                </a:solidFill>
                <a:latin typeface="Arial Narrow" pitchFamily="34" charset="0"/>
              </a:rPr>
              <a:t>the </a:t>
            </a:r>
            <a:r>
              <a:rPr lang="id-ID" sz="2800" dirty="0">
                <a:solidFill>
                  <a:srgbClr val="0033CC"/>
                </a:solidFill>
                <a:latin typeface="Arial Narrow" pitchFamily="34" charset="0"/>
              </a:rPr>
              <a:t>background/research title</a:t>
            </a:r>
          </a:p>
          <a:p>
            <a:pPr>
              <a:lnSpc>
                <a:spcPts val="2300"/>
              </a:lnSpc>
              <a:defRPr/>
            </a:pPr>
            <a:endParaRPr lang="en-US" sz="2800" dirty="0">
              <a:solidFill>
                <a:srgbClr val="0033CC"/>
              </a:solidFill>
              <a:latin typeface="Comic Sans MS" pitchFamily="66" charset="0"/>
            </a:endParaRPr>
          </a:p>
          <a:p>
            <a:pPr>
              <a:defRPr/>
            </a:pPr>
            <a:r>
              <a:rPr lang="en-US" sz="2400" dirty="0">
                <a:solidFill>
                  <a:srgbClr val="0033CC"/>
                </a:solidFill>
                <a:latin typeface="Comic Sans MS" pitchFamily="66" charset="0"/>
              </a:rPr>
              <a:t>	</a:t>
            </a:r>
            <a:r>
              <a:rPr lang="id-ID" sz="2400" dirty="0" smtClean="0">
                <a:solidFill>
                  <a:srgbClr val="0033CC"/>
                </a:solidFill>
                <a:latin typeface="Comic Sans MS" pitchFamily="66" charset="0"/>
              </a:rPr>
              <a:t>  </a:t>
            </a:r>
            <a:r>
              <a:rPr lang="id-ID" sz="2400" dirty="0" smtClean="0">
                <a:latin typeface="Arial" pitchFamily="34" charset="0"/>
                <a:cs typeface="Arial" pitchFamily="34" charset="0"/>
              </a:rPr>
              <a:t>not </a:t>
            </a:r>
            <a:r>
              <a:rPr lang="id-ID" sz="2400" dirty="0">
                <a:latin typeface="Arial" pitchFamily="34" charset="0"/>
                <a:cs typeface="Arial" pitchFamily="34" charset="0"/>
              </a:rPr>
              <a:t>necessarily to talk about something that </a:t>
            </a:r>
          </a:p>
          <a:p>
            <a:pPr>
              <a:defRPr/>
            </a:pPr>
            <a:r>
              <a:rPr lang="id-ID" sz="2400" dirty="0">
                <a:latin typeface="Arial" pitchFamily="34" charset="0"/>
                <a:cs typeface="Arial" pitchFamily="34" charset="0"/>
              </a:rPr>
              <a:t>          </a:t>
            </a:r>
            <a:r>
              <a:rPr lang="id-ID" sz="2400" dirty="0" smtClean="0">
                <a:latin typeface="Arial" pitchFamily="34" charset="0"/>
                <a:cs typeface="Arial" pitchFamily="34" charset="0"/>
              </a:rPr>
              <a:t>   unrelated </a:t>
            </a:r>
            <a:r>
              <a:rPr lang="id-ID" sz="2400" dirty="0">
                <a:latin typeface="Arial" pitchFamily="34" charset="0"/>
                <a:cs typeface="Arial" pitchFamily="34" charset="0"/>
              </a:rPr>
              <a:t>with the problem </a:t>
            </a:r>
            <a:r>
              <a:rPr lang="en-US" sz="2400" dirty="0">
                <a:latin typeface="Arial" pitchFamily="34" charset="0"/>
                <a:cs typeface="Arial" pitchFamily="34" charset="0"/>
              </a:rPr>
              <a:t>/ </a:t>
            </a:r>
            <a:r>
              <a:rPr lang="id-ID" sz="2400" dirty="0">
                <a:latin typeface="Arial" pitchFamily="34" charset="0"/>
                <a:cs typeface="Arial" pitchFamily="34" charset="0"/>
              </a:rPr>
              <a:t>research </a:t>
            </a:r>
            <a:r>
              <a:rPr lang="id-ID" sz="2400" dirty="0" smtClean="0">
                <a:latin typeface="Arial" pitchFamily="34" charset="0"/>
                <a:cs typeface="Arial" pitchFamily="34" charset="0"/>
              </a:rPr>
              <a:t>objective</a:t>
            </a:r>
            <a:endParaRPr lang="en-US" sz="2400" dirty="0" smtClean="0">
              <a:latin typeface="Arial" pitchFamily="34" charset="0"/>
              <a:cs typeface="Arial" pitchFamily="34" charset="0"/>
            </a:endParaRPr>
          </a:p>
          <a:p>
            <a:pPr>
              <a:defRPr/>
            </a:pPr>
            <a:endParaRPr lang="en-US" sz="2400" dirty="0">
              <a:latin typeface="Arial" pitchFamily="34" charset="0"/>
              <a:cs typeface="Arial" pitchFamily="34" charset="0"/>
            </a:endParaRPr>
          </a:p>
          <a:p>
            <a:pPr>
              <a:buFontTx/>
              <a:buChar char="-"/>
              <a:defRPr/>
            </a:pPr>
            <a:r>
              <a:rPr lang="en-US" sz="2400" dirty="0">
                <a:solidFill>
                  <a:srgbClr val="0033CC"/>
                </a:solidFill>
                <a:latin typeface="Comic Sans MS" pitchFamily="66" charset="0"/>
              </a:rPr>
              <a:t> </a:t>
            </a:r>
            <a:r>
              <a:rPr lang="en-US" sz="2400" dirty="0" smtClean="0">
                <a:solidFill>
                  <a:srgbClr val="0033CC"/>
                </a:solidFill>
                <a:latin typeface="Comic Sans MS" pitchFamily="66" charset="0"/>
              </a:rPr>
              <a:t> </a:t>
            </a:r>
            <a:r>
              <a:rPr lang="id-ID" sz="2800" dirty="0" smtClean="0">
                <a:solidFill>
                  <a:srgbClr val="0033CC"/>
                </a:solidFill>
                <a:latin typeface="Arial Narrow" pitchFamily="34" charset="0"/>
              </a:rPr>
              <a:t>Do</a:t>
            </a:r>
            <a:r>
              <a:rPr lang="en-US" sz="2800" dirty="0" smtClean="0">
                <a:solidFill>
                  <a:srgbClr val="0033CC"/>
                </a:solidFill>
                <a:latin typeface="Arial Narrow" pitchFamily="34" charset="0"/>
              </a:rPr>
              <a:t>n’</a:t>
            </a:r>
            <a:r>
              <a:rPr lang="id-ID" sz="2800" dirty="0" smtClean="0">
                <a:solidFill>
                  <a:srgbClr val="0033CC"/>
                </a:solidFill>
                <a:latin typeface="Arial Narrow" pitchFamily="34" charset="0"/>
              </a:rPr>
              <a:t>t </a:t>
            </a:r>
            <a:r>
              <a:rPr lang="id-ID" sz="2800" dirty="0">
                <a:solidFill>
                  <a:srgbClr val="0033CC"/>
                </a:solidFill>
                <a:latin typeface="Arial Narrow" pitchFamily="34" charset="0"/>
              </a:rPr>
              <a:t>forget to write </a:t>
            </a:r>
            <a:r>
              <a:rPr lang="en-US" sz="2800" dirty="0" smtClean="0">
                <a:solidFill>
                  <a:srgbClr val="0033CC"/>
                </a:solidFill>
                <a:latin typeface="Arial Narrow" pitchFamily="34" charset="0"/>
              </a:rPr>
              <a:t>down the author name of </a:t>
            </a:r>
            <a:r>
              <a:rPr lang="id-ID" sz="2800" dirty="0" smtClean="0">
                <a:solidFill>
                  <a:srgbClr val="0033CC"/>
                </a:solidFill>
                <a:latin typeface="Arial Narrow" pitchFamily="34" charset="0"/>
              </a:rPr>
              <a:t>the reference</a:t>
            </a:r>
            <a:r>
              <a:rPr lang="en-US" sz="2800" dirty="0" smtClean="0">
                <a:solidFill>
                  <a:srgbClr val="0033CC"/>
                </a:solidFill>
                <a:latin typeface="Arial Narrow" pitchFamily="34" charset="0"/>
              </a:rPr>
              <a:t> </a:t>
            </a:r>
          </a:p>
          <a:p>
            <a:pPr>
              <a:defRPr/>
            </a:pPr>
            <a:r>
              <a:rPr lang="en-US" sz="2800" dirty="0" smtClean="0">
                <a:solidFill>
                  <a:srgbClr val="0033CC"/>
                </a:solidFill>
                <a:latin typeface="Arial Narrow" pitchFamily="34" charset="0"/>
              </a:rPr>
              <a:t>    </a:t>
            </a:r>
            <a:r>
              <a:rPr lang="en-US" sz="2800" dirty="0" err="1" smtClean="0">
                <a:solidFill>
                  <a:srgbClr val="0033CC"/>
                </a:solidFill>
                <a:latin typeface="Arial Narrow" pitchFamily="34" charset="0"/>
              </a:rPr>
              <a:t>citated</a:t>
            </a:r>
            <a:r>
              <a:rPr lang="en-US" sz="2800" dirty="0" smtClean="0">
                <a:solidFill>
                  <a:srgbClr val="0033CC"/>
                </a:solidFill>
                <a:latin typeface="Arial Narrow" pitchFamily="34" charset="0"/>
              </a:rPr>
              <a:t>  (at the end of the sentence/ paragraph)</a:t>
            </a:r>
          </a:p>
          <a:p>
            <a:pPr>
              <a:buFontTx/>
              <a:buChar char="-"/>
              <a:defRPr/>
            </a:pPr>
            <a:r>
              <a:rPr lang="en-US" sz="2800" dirty="0" smtClean="0">
                <a:solidFill>
                  <a:srgbClr val="0033CC"/>
                </a:solidFill>
                <a:latin typeface="Arial Narrow" pitchFamily="34" charset="0"/>
              </a:rPr>
              <a:t>  Citation more than 200 words </a:t>
            </a:r>
            <a:r>
              <a:rPr lang="en-US" sz="2800" dirty="0" err="1" smtClean="0">
                <a:solidFill>
                  <a:srgbClr val="0033CC"/>
                </a:solidFill>
                <a:latin typeface="Arial Narrow" pitchFamily="34" charset="0"/>
              </a:rPr>
              <a:t>continuesly</a:t>
            </a:r>
            <a:r>
              <a:rPr lang="en-US" sz="2800" dirty="0" smtClean="0">
                <a:solidFill>
                  <a:srgbClr val="0033CC"/>
                </a:solidFill>
                <a:latin typeface="Arial Narrow" pitchFamily="34" charset="0"/>
              </a:rPr>
              <a:t> </a:t>
            </a:r>
            <a:r>
              <a:rPr lang="en-US" sz="2800" dirty="0" smtClean="0">
                <a:solidFill>
                  <a:srgbClr val="0033CC"/>
                </a:solidFill>
                <a:latin typeface="Arial Narrow" pitchFamily="34" charset="0"/>
                <a:sym typeface="Wingdings" pitchFamily="2" charset="2"/>
              </a:rPr>
              <a:t>  means </a:t>
            </a:r>
          </a:p>
          <a:p>
            <a:pPr>
              <a:defRPr/>
            </a:pPr>
            <a:r>
              <a:rPr lang="en-US" sz="2800" dirty="0" smtClean="0">
                <a:solidFill>
                  <a:srgbClr val="0033CC"/>
                </a:solidFill>
                <a:latin typeface="Arial Narrow" pitchFamily="34" charset="0"/>
                <a:sym typeface="Wingdings" pitchFamily="2" charset="2"/>
              </a:rPr>
              <a:t>    plagiarism</a:t>
            </a:r>
            <a:endParaRPr lang="en-US" sz="2800" dirty="0">
              <a:solidFill>
                <a:srgbClr val="0033CC"/>
              </a:solidFill>
              <a:latin typeface="Arial Narrow" pitchFamily="34" charset="0"/>
            </a:endParaRPr>
          </a:p>
          <a:p>
            <a:pPr>
              <a:buFontTx/>
              <a:buChar char="-"/>
              <a:defRPr/>
            </a:pPr>
            <a:endParaRPr lang="en-US" sz="2800" dirty="0">
              <a:solidFill>
                <a:srgbClr val="0033CC"/>
              </a:solidFill>
              <a:latin typeface="Comic Sans MS" pitchFamily="66" charset="0"/>
            </a:endParaRPr>
          </a:p>
        </p:txBody>
      </p:sp>
      <p:sp>
        <p:nvSpPr>
          <p:cNvPr id="18436" name="AutoShape 6"/>
          <p:cNvSpPr>
            <a:spLocks noChangeArrowheads="1"/>
          </p:cNvSpPr>
          <p:nvPr/>
        </p:nvSpPr>
        <p:spPr bwMode="auto">
          <a:xfrm>
            <a:off x="1428728" y="3571876"/>
            <a:ext cx="304800" cy="457200"/>
          </a:xfrm>
          <a:prstGeom prst="curvedRightArrow">
            <a:avLst>
              <a:gd name="adj1" fmla="val 40000"/>
              <a:gd name="adj2" fmla="val 80000"/>
              <a:gd name="adj3" fmla="val 33333"/>
            </a:avLst>
          </a:prstGeom>
          <a:solidFill>
            <a:srgbClr val="0033CC"/>
          </a:solidFill>
          <a:ln w="9525">
            <a:solidFill>
              <a:schemeClr val="tx1"/>
            </a:solidFill>
            <a:miter lim="800000"/>
            <a:headEnd/>
            <a:tailEnd/>
          </a:ln>
        </p:spPr>
        <p:txBody>
          <a:bodyPr wrap="none" anchor="ctr"/>
          <a:lstStyle/>
          <a:p>
            <a:endParaRPr lang="id-ID"/>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533400" y="473075"/>
            <a:ext cx="8153400" cy="939800"/>
          </a:xfrm>
        </p:spPr>
        <p:txBody>
          <a:bodyPr>
            <a:normAutofit fontScale="90000"/>
          </a:bodyPr>
          <a:lstStyle/>
          <a:p>
            <a:r>
              <a:rPr lang="en-US" sz="2800" dirty="0">
                <a:latin typeface="Arial" charset="0"/>
              </a:rPr>
              <a:t/>
            </a:r>
            <a:br>
              <a:rPr lang="en-US" sz="2800" dirty="0">
                <a:latin typeface="Arial" charset="0"/>
              </a:rPr>
            </a:br>
            <a:r>
              <a:rPr lang="en-US" sz="2800" dirty="0">
                <a:solidFill>
                  <a:schemeClr val="tx2">
                    <a:lumMod val="50000"/>
                  </a:schemeClr>
                </a:solidFill>
                <a:latin typeface="Arial" charset="0"/>
              </a:rPr>
              <a:t> </a:t>
            </a:r>
            <a:r>
              <a:rPr lang="en-US" sz="3600" dirty="0">
                <a:solidFill>
                  <a:schemeClr val="tx2">
                    <a:lumMod val="50000"/>
                  </a:schemeClr>
                </a:solidFill>
                <a:latin typeface="Arial" charset="0"/>
              </a:rPr>
              <a:t>Citation of References</a:t>
            </a:r>
          </a:p>
        </p:txBody>
      </p:sp>
      <p:sp>
        <p:nvSpPr>
          <p:cNvPr id="76803" name="Rectangle 3"/>
          <p:cNvSpPr>
            <a:spLocks noGrp="1" noChangeArrowheads="1"/>
          </p:cNvSpPr>
          <p:nvPr>
            <p:ph type="body" idx="1"/>
          </p:nvPr>
        </p:nvSpPr>
        <p:spPr>
          <a:xfrm>
            <a:off x="500034" y="1714488"/>
            <a:ext cx="8153400" cy="4643470"/>
          </a:xfrm>
          <a:noFill/>
        </p:spPr>
        <p:txBody>
          <a:bodyPr>
            <a:noAutofit/>
          </a:bodyPr>
          <a:lstStyle/>
          <a:p>
            <a:pPr marL="590550" indent="-590550">
              <a:lnSpc>
                <a:spcPct val="90000"/>
              </a:lnSpc>
              <a:buFont typeface="Wingdings" pitchFamily="2" charset="2"/>
              <a:buNone/>
            </a:pPr>
            <a:r>
              <a:rPr lang="en-US" sz="2400" dirty="0">
                <a:solidFill>
                  <a:srgbClr val="0033CC"/>
                </a:solidFill>
                <a:latin typeface="Arial" pitchFamily="34" charset="0"/>
                <a:cs typeface="Arial" pitchFamily="34" charset="0"/>
              </a:rPr>
              <a:t>Two ways </a:t>
            </a:r>
            <a:r>
              <a:rPr lang="en-US" sz="2400" dirty="0" smtClean="0">
                <a:solidFill>
                  <a:srgbClr val="0033CC"/>
                </a:solidFill>
                <a:latin typeface="Arial" pitchFamily="34" charset="0"/>
                <a:cs typeface="Arial" pitchFamily="34" charset="0"/>
              </a:rPr>
              <a:t>to mention regarding to write citation</a:t>
            </a:r>
            <a:endParaRPr lang="id-ID" sz="2400" dirty="0" smtClean="0">
              <a:solidFill>
                <a:srgbClr val="0033CC"/>
              </a:solidFill>
              <a:latin typeface="Arial" pitchFamily="34" charset="0"/>
              <a:cs typeface="Arial" pitchFamily="34" charset="0"/>
            </a:endParaRPr>
          </a:p>
          <a:p>
            <a:pPr marL="590550" indent="-590550">
              <a:lnSpc>
                <a:spcPts val="1300"/>
              </a:lnSpc>
              <a:spcBef>
                <a:spcPts val="0"/>
              </a:spcBef>
              <a:buFont typeface="Wingdings" pitchFamily="2" charset="2"/>
              <a:buNone/>
            </a:pPr>
            <a:endParaRPr lang="en-US" sz="2400" dirty="0">
              <a:solidFill>
                <a:srgbClr val="0033CC"/>
              </a:solidFill>
              <a:latin typeface="Arial" pitchFamily="34" charset="0"/>
              <a:cs typeface="Arial" pitchFamily="34" charset="0"/>
            </a:endParaRPr>
          </a:p>
          <a:p>
            <a:pPr marL="590550" indent="-590550">
              <a:lnSpc>
                <a:spcPct val="90000"/>
              </a:lnSpc>
              <a:buClr>
                <a:srgbClr val="FFFF99"/>
              </a:buClr>
              <a:buSzPct val="95000"/>
              <a:buFont typeface="Wingdings" pitchFamily="2" charset="2"/>
              <a:buNone/>
            </a:pPr>
            <a:r>
              <a:rPr lang="en-US" sz="2400" dirty="0">
                <a:solidFill>
                  <a:srgbClr val="0033CC"/>
                </a:solidFill>
                <a:latin typeface="Arial" pitchFamily="34" charset="0"/>
                <a:cs typeface="Arial" pitchFamily="34" charset="0"/>
              </a:rPr>
              <a:t>1. By number </a:t>
            </a:r>
            <a:r>
              <a:rPr lang="en-US" sz="2400" dirty="0">
                <a:solidFill>
                  <a:srgbClr val="FF3399"/>
                </a:solidFill>
                <a:latin typeface="Arial" pitchFamily="34" charset="0"/>
                <a:cs typeface="Arial" pitchFamily="34" charset="0"/>
              </a:rPr>
              <a:t>(Vancouver style</a:t>
            </a:r>
            <a:r>
              <a:rPr lang="en-US" sz="2400" dirty="0" smtClean="0">
                <a:solidFill>
                  <a:srgbClr val="FF3399"/>
                </a:solidFill>
                <a:latin typeface="Arial" pitchFamily="34" charset="0"/>
                <a:cs typeface="Arial" pitchFamily="34" charset="0"/>
              </a:rPr>
              <a:t>) </a:t>
            </a:r>
            <a:endParaRPr lang="en-US" sz="2400" dirty="0">
              <a:solidFill>
                <a:srgbClr val="FF3399"/>
              </a:solidFill>
              <a:latin typeface="Arial" pitchFamily="34" charset="0"/>
              <a:cs typeface="Arial" pitchFamily="34" charset="0"/>
            </a:endParaRPr>
          </a:p>
          <a:p>
            <a:pPr marL="590550" indent="-590550">
              <a:lnSpc>
                <a:spcPts val="3600"/>
              </a:lnSpc>
              <a:spcBef>
                <a:spcPts val="0"/>
              </a:spcBef>
              <a:buClr>
                <a:srgbClr val="FFFF99"/>
              </a:buClr>
              <a:buSzPct val="95000"/>
              <a:buFont typeface="Wingdings" pitchFamily="2" charset="2"/>
              <a:buNone/>
            </a:pPr>
            <a:r>
              <a:rPr lang="en-US" sz="2400" dirty="0">
                <a:solidFill>
                  <a:srgbClr val="0033CC"/>
                </a:solidFill>
                <a:latin typeface="Arial" pitchFamily="34" charset="0"/>
                <a:cs typeface="Arial" pitchFamily="34" charset="0"/>
              </a:rPr>
              <a:t>       </a:t>
            </a:r>
            <a:r>
              <a:rPr lang="en-US" sz="2400" dirty="0" smtClean="0">
                <a:solidFill>
                  <a:srgbClr val="0033CC"/>
                </a:solidFill>
                <a:latin typeface="Arial" pitchFamily="34" charset="0"/>
                <a:cs typeface="Arial" pitchFamily="34" charset="0"/>
              </a:rPr>
              <a:t>numbering </a:t>
            </a:r>
            <a:r>
              <a:rPr lang="en-US" sz="2400" dirty="0">
                <a:solidFill>
                  <a:srgbClr val="0033CC"/>
                </a:solidFill>
                <a:latin typeface="Arial" pitchFamily="34" charset="0"/>
                <a:cs typeface="Arial" pitchFamily="34" charset="0"/>
              </a:rPr>
              <a:t>after the sentence or idea written, according to the sequence of appearance on the text.  More short and seemed clear, but readers can not directly identify the source, name of author and year of </a:t>
            </a:r>
            <a:r>
              <a:rPr lang="en-US" sz="2400" dirty="0" smtClean="0">
                <a:solidFill>
                  <a:srgbClr val="0033CC"/>
                </a:solidFill>
                <a:latin typeface="Arial" pitchFamily="34" charset="0"/>
                <a:cs typeface="Arial" pitchFamily="34" charset="0"/>
              </a:rPr>
              <a:t>publication </a:t>
            </a:r>
            <a:r>
              <a:rPr lang="en-US" sz="2400" dirty="0">
                <a:solidFill>
                  <a:srgbClr val="0033CC"/>
                </a:solidFill>
                <a:latin typeface="Arial" pitchFamily="34" charset="0"/>
                <a:cs typeface="Arial" pitchFamily="34" charset="0"/>
                <a:sym typeface="Wingdings" pitchFamily="2" charset="2"/>
              </a:rPr>
              <a:t> more frequent used in Scientific </a:t>
            </a:r>
            <a:r>
              <a:rPr lang="en-US" sz="2400" dirty="0" smtClean="0">
                <a:solidFill>
                  <a:srgbClr val="0033CC"/>
                </a:solidFill>
                <a:latin typeface="Arial" pitchFamily="34" charset="0"/>
                <a:cs typeface="Arial" pitchFamily="34" charset="0"/>
                <a:sym typeface="Wingdings" pitchFamily="2" charset="2"/>
              </a:rPr>
              <a:t>Journals</a:t>
            </a:r>
          </a:p>
          <a:p>
            <a:pPr marL="590550" indent="-590550">
              <a:lnSpc>
                <a:spcPts val="3600"/>
              </a:lnSpc>
              <a:spcBef>
                <a:spcPts val="0"/>
              </a:spcBef>
              <a:buClr>
                <a:srgbClr val="FFFF99"/>
              </a:buClr>
              <a:buSzPct val="95000"/>
              <a:buFont typeface="Wingdings" pitchFamily="2" charset="2"/>
              <a:buNone/>
            </a:pPr>
            <a:endParaRPr lang="en-US" sz="2400" dirty="0" smtClean="0">
              <a:solidFill>
                <a:srgbClr val="0033CC"/>
              </a:solidFill>
              <a:latin typeface="Arial" pitchFamily="34" charset="0"/>
              <a:cs typeface="Arial" pitchFamily="34" charset="0"/>
              <a:sym typeface="Wingdings" pitchFamily="2" charset="2"/>
            </a:endParaRPr>
          </a:p>
          <a:p>
            <a:pPr marL="590550" indent="-590550">
              <a:lnSpc>
                <a:spcPts val="3600"/>
              </a:lnSpc>
              <a:spcBef>
                <a:spcPts val="0"/>
              </a:spcBef>
              <a:buClr>
                <a:srgbClr val="FFFF99"/>
              </a:buClr>
              <a:buSzPct val="95000"/>
              <a:buFont typeface="Wingdings" pitchFamily="2" charset="2"/>
              <a:buNone/>
            </a:pPr>
            <a:r>
              <a:rPr lang="en-US" sz="2400" dirty="0" smtClean="0">
                <a:solidFill>
                  <a:srgbClr val="0033CC"/>
                </a:solidFill>
                <a:latin typeface="Arial" pitchFamily="34" charset="0"/>
                <a:cs typeface="Arial" pitchFamily="34" charset="0"/>
              </a:rPr>
              <a:t>    </a:t>
            </a:r>
            <a:r>
              <a:rPr lang="en-US" sz="2400" dirty="0" smtClean="0">
                <a:solidFill>
                  <a:srgbClr val="0033CC"/>
                </a:solidFill>
                <a:latin typeface="Arial" pitchFamily="34" charset="0"/>
                <a:cs typeface="Arial" pitchFamily="34" charset="0"/>
                <a:sym typeface="Wingdings" pitchFamily="2" charset="2"/>
              </a:rPr>
              <a:t> </a:t>
            </a:r>
            <a:r>
              <a:rPr lang="en-US" sz="2400" dirty="0" smtClean="0">
                <a:solidFill>
                  <a:srgbClr val="0000FF"/>
                </a:solidFill>
                <a:latin typeface="Arial" pitchFamily="34" charset="0"/>
                <a:cs typeface="Arial" pitchFamily="34" charset="0"/>
                <a:sym typeface="Wingdings" pitchFamily="2" charset="2"/>
              </a:rPr>
              <a:t>RECOMMENDED FOR WRITING PUBLICATION</a:t>
            </a:r>
            <a:endParaRPr lang="en-US" sz="2400" dirty="0" smtClean="0">
              <a:solidFill>
                <a:srgbClr val="0000FF"/>
              </a:solidFill>
              <a:latin typeface="Arial" pitchFamily="34" charset="0"/>
              <a:cs typeface="Arial" pitchFamily="34" charset="0"/>
            </a:endParaRPr>
          </a:p>
          <a:p>
            <a:pPr marL="590550" indent="-590550">
              <a:lnSpc>
                <a:spcPts val="3600"/>
              </a:lnSpc>
              <a:spcBef>
                <a:spcPts val="0"/>
              </a:spcBef>
              <a:buClr>
                <a:srgbClr val="FFFF99"/>
              </a:buClr>
              <a:buSzPct val="95000"/>
              <a:buFont typeface="Wingdings" pitchFamily="2" charset="2"/>
              <a:buNone/>
            </a:pPr>
            <a:endParaRPr lang="en-US" sz="2400" dirty="0">
              <a:solidFill>
                <a:srgbClr val="0033CC"/>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928670"/>
            <a:ext cx="8229600" cy="5286412"/>
          </a:xfrm>
        </p:spPr>
        <p:txBody>
          <a:bodyPr>
            <a:normAutofit/>
          </a:bodyPr>
          <a:lstStyle/>
          <a:p>
            <a:pPr marL="590550" indent="-590550">
              <a:lnSpc>
                <a:spcPct val="90000"/>
              </a:lnSpc>
              <a:buClr>
                <a:srgbClr val="FFFF99"/>
              </a:buClr>
              <a:buNone/>
            </a:pPr>
            <a:r>
              <a:rPr lang="en-US" sz="2800" dirty="0" smtClean="0">
                <a:solidFill>
                  <a:srgbClr val="0033CC"/>
                </a:solidFill>
                <a:latin typeface="Arial" pitchFamily="34" charset="0"/>
                <a:cs typeface="Arial" pitchFamily="34" charset="0"/>
              </a:rPr>
              <a:t>2. By name </a:t>
            </a:r>
            <a:r>
              <a:rPr lang="en-US" sz="2800" dirty="0" smtClean="0">
                <a:solidFill>
                  <a:srgbClr val="FF3399"/>
                </a:solidFill>
                <a:latin typeface="Arial" pitchFamily="34" charset="0"/>
                <a:cs typeface="Arial" pitchFamily="34" charset="0"/>
              </a:rPr>
              <a:t>(Harvard Style)</a:t>
            </a:r>
          </a:p>
          <a:p>
            <a:pPr marL="590550" indent="-590550">
              <a:lnSpc>
                <a:spcPts val="3500"/>
              </a:lnSpc>
              <a:spcBef>
                <a:spcPts val="0"/>
              </a:spcBef>
              <a:buClr>
                <a:srgbClr val="FFFF99"/>
              </a:buClr>
              <a:buNone/>
            </a:pPr>
            <a:r>
              <a:rPr lang="en-US" sz="2800" dirty="0" smtClean="0">
                <a:solidFill>
                  <a:srgbClr val="0033CC"/>
                </a:solidFill>
                <a:latin typeface="Arial" pitchFamily="34" charset="0"/>
                <a:cs typeface="Arial" pitchFamily="34" charset="0"/>
              </a:rPr>
              <a:t>      </a:t>
            </a:r>
            <a:r>
              <a:rPr lang="en-US" sz="2400" dirty="0" smtClean="0">
                <a:solidFill>
                  <a:srgbClr val="0033CC"/>
                </a:solidFill>
                <a:latin typeface="Arial" pitchFamily="34" charset="0"/>
                <a:cs typeface="Arial" pitchFamily="34" charset="0"/>
              </a:rPr>
              <a:t>mentioning the name of author (s) after the sentence or idea written </a:t>
            </a:r>
            <a:r>
              <a:rPr lang="en-US" sz="2400" dirty="0" smtClean="0">
                <a:solidFill>
                  <a:srgbClr val="0033CC"/>
                </a:solidFill>
                <a:latin typeface="Arial" pitchFamily="34" charset="0"/>
                <a:cs typeface="Arial" pitchFamily="34" charset="0"/>
                <a:sym typeface="Wingdings" pitchFamily="2" charset="2"/>
              </a:rPr>
              <a:t> easy to identify the name and year of publication (recent or not). More practice and easy for researcher to add more literatures. </a:t>
            </a:r>
          </a:p>
          <a:p>
            <a:pPr marL="590550" indent="-590550">
              <a:lnSpc>
                <a:spcPts val="3500"/>
              </a:lnSpc>
              <a:spcBef>
                <a:spcPts val="0"/>
              </a:spcBef>
              <a:buClr>
                <a:srgbClr val="FFFF99"/>
              </a:buClr>
              <a:buNone/>
            </a:pPr>
            <a:r>
              <a:rPr lang="en-US" sz="2400" dirty="0" smtClean="0">
                <a:solidFill>
                  <a:srgbClr val="0033CC"/>
                </a:solidFill>
                <a:latin typeface="Arial" pitchFamily="34" charset="0"/>
                <a:cs typeface="Arial" pitchFamily="34" charset="0"/>
                <a:sym typeface="Wingdings" pitchFamily="2" charset="2"/>
              </a:rPr>
              <a:t>	To write in manuscript  the first author is only</a:t>
            </a:r>
          </a:p>
          <a:p>
            <a:pPr marL="590550" indent="-590550">
              <a:lnSpc>
                <a:spcPct val="90000"/>
              </a:lnSpc>
              <a:buClr>
                <a:srgbClr val="FFFF99"/>
              </a:buClr>
              <a:buNone/>
            </a:pPr>
            <a:r>
              <a:rPr lang="en-US" sz="2800" dirty="0" smtClean="0">
                <a:solidFill>
                  <a:srgbClr val="0033CC"/>
                </a:solidFill>
                <a:latin typeface="Arial" pitchFamily="34" charset="0"/>
                <a:cs typeface="Arial" pitchFamily="34" charset="0"/>
                <a:sym typeface="Wingdings" pitchFamily="2" charset="2"/>
              </a:rPr>
              <a:t>      </a:t>
            </a:r>
            <a:r>
              <a:rPr lang="id-ID" sz="2400" i="1" dirty="0" smtClean="0">
                <a:solidFill>
                  <a:srgbClr val="0033CC"/>
                </a:solidFill>
                <a:latin typeface="Arial" pitchFamily="34" charset="0"/>
                <a:cs typeface="Arial" pitchFamily="34" charset="0"/>
                <a:sym typeface="Wingdings" pitchFamily="2" charset="2"/>
              </a:rPr>
              <a:t>e.g.</a:t>
            </a:r>
            <a:r>
              <a:rPr lang="en-US" sz="2400" dirty="0" smtClean="0">
                <a:solidFill>
                  <a:srgbClr val="0033CC"/>
                </a:solidFill>
                <a:latin typeface="Arial" pitchFamily="34" charset="0"/>
                <a:cs typeface="Arial" pitchFamily="34" charset="0"/>
                <a:sym typeface="Wingdings" pitchFamily="2" charset="2"/>
              </a:rPr>
              <a:t> Diet therapy in diabetes is very important </a:t>
            </a:r>
            <a:r>
              <a:rPr lang="id-ID" sz="2400" dirty="0" smtClean="0">
                <a:solidFill>
                  <a:srgbClr val="0033CC"/>
                </a:solidFill>
                <a:latin typeface="Arial" pitchFamily="34" charset="0"/>
                <a:cs typeface="Arial" pitchFamily="34" charset="0"/>
                <a:sym typeface="Wingdings" pitchFamily="2" charset="2"/>
              </a:rPr>
              <a:t>   </a:t>
            </a:r>
          </a:p>
          <a:p>
            <a:pPr marL="590550" indent="-590550">
              <a:lnSpc>
                <a:spcPct val="90000"/>
              </a:lnSpc>
              <a:buClr>
                <a:srgbClr val="FFFF99"/>
              </a:buClr>
              <a:buNone/>
            </a:pPr>
            <a:r>
              <a:rPr lang="id-ID" sz="2400" dirty="0" smtClean="0">
                <a:solidFill>
                  <a:srgbClr val="0033CC"/>
                </a:solidFill>
                <a:latin typeface="Arial" pitchFamily="34" charset="0"/>
                <a:cs typeface="Arial" pitchFamily="34" charset="0"/>
                <a:sym typeface="Wingdings" pitchFamily="2" charset="2"/>
              </a:rPr>
              <a:t>              </a:t>
            </a:r>
            <a:r>
              <a:rPr lang="en-US" sz="2400" dirty="0" smtClean="0">
                <a:solidFill>
                  <a:srgbClr val="0033CC"/>
                </a:solidFill>
                <a:latin typeface="Arial" pitchFamily="34" charset="0"/>
                <a:cs typeface="Arial" pitchFamily="34" charset="0"/>
                <a:sym typeface="Wingdings" pitchFamily="2" charset="2"/>
              </a:rPr>
              <a:t>(Andreas, 1970; </a:t>
            </a:r>
            <a:r>
              <a:rPr lang="en-US" sz="2400" dirty="0" err="1" smtClean="0">
                <a:solidFill>
                  <a:srgbClr val="0033CC"/>
                </a:solidFill>
                <a:latin typeface="Arial" pitchFamily="34" charset="0"/>
                <a:cs typeface="Arial" pitchFamily="34" charset="0"/>
                <a:sym typeface="Wingdings" pitchFamily="2" charset="2"/>
              </a:rPr>
              <a:t>Reaven</a:t>
            </a:r>
            <a:r>
              <a:rPr lang="en-US" sz="2400" dirty="0" smtClean="0">
                <a:solidFill>
                  <a:srgbClr val="0033CC"/>
                </a:solidFill>
                <a:latin typeface="Arial" pitchFamily="34" charset="0"/>
                <a:cs typeface="Arial" pitchFamily="34" charset="0"/>
                <a:sym typeface="Wingdings" pitchFamily="2" charset="2"/>
              </a:rPr>
              <a:t>, 1978)  more </a:t>
            </a:r>
            <a:endParaRPr lang="id-ID" sz="2400" dirty="0" smtClean="0">
              <a:solidFill>
                <a:srgbClr val="0033CC"/>
              </a:solidFill>
              <a:latin typeface="Arial" pitchFamily="34" charset="0"/>
              <a:cs typeface="Arial" pitchFamily="34" charset="0"/>
              <a:sym typeface="Wingdings" pitchFamily="2" charset="2"/>
            </a:endParaRPr>
          </a:p>
          <a:p>
            <a:pPr marL="590550" indent="-590550">
              <a:lnSpc>
                <a:spcPct val="90000"/>
              </a:lnSpc>
              <a:buClr>
                <a:srgbClr val="FFFF99"/>
              </a:buClr>
              <a:buNone/>
            </a:pPr>
            <a:r>
              <a:rPr lang="id-ID" sz="2400" dirty="0" smtClean="0">
                <a:solidFill>
                  <a:srgbClr val="0033CC"/>
                </a:solidFill>
                <a:latin typeface="Arial" pitchFamily="34" charset="0"/>
                <a:cs typeface="Arial" pitchFamily="34" charset="0"/>
                <a:sym typeface="Wingdings" pitchFamily="2" charset="2"/>
              </a:rPr>
              <a:t>              </a:t>
            </a:r>
            <a:r>
              <a:rPr lang="en-US" sz="2400" dirty="0" smtClean="0">
                <a:solidFill>
                  <a:srgbClr val="0033CC"/>
                </a:solidFill>
                <a:latin typeface="Arial" pitchFamily="34" charset="0"/>
                <a:cs typeface="Arial" pitchFamily="34" charset="0"/>
                <a:sym typeface="Wingdings" pitchFamily="2" charset="2"/>
              </a:rPr>
              <a:t>frequent used in scientific writing (thesis) </a:t>
            </a:r>
          </a:p>
          <a:p>
            <a:pPr marL="590550" indent="-590550">
              <a:lnSpc>
                <a:spcPct val="90000"/>
              </a:lnSpc>
              <a:buClr>
                <a:srgbClr val="FFFF99"/>
              </a:buClr>
              <a:buNone/>
            </a:pPr>
            <a:endParaRPr lang="en-US" sz="2400" dirty="0" smtClean="0">
              <a:solidFill>
                <a:srgbClr val="0033CC"/>
              </a:solidFill>
              <a:latin typeface="Arial" pitchFamily="34" charset="0"/>
              <a:cs typeface="Arial" pitchFamily="34" charset="0"/>
              <a:sym typeface="Wingdings" pitchFamily="2" charset="2"/>
            </a:endParaRPr>
          </a:p>
          <a:p>
            <a:pPr marL="590550" indent="-590550">
              <a:lnSpc>
                <a:spcPct val="90000"/>
              </a:lnSpc>
              <a:buClr>
                <a:srgbClr val="FFFF99"/>
              </a:buClr>
              <a:buNone/>
            </a:pPr>
            <a:r>
              <a:rPr lang="en-US" sz="2400" dirty="0" smtClean="0">
                <a:solidFill>
                  <a:srgbClr val="0033CC"/>
                </a:solidFill>
                <a:latin typeface="Arial" pitchFamily="34" charset="0"/>
                <a:cs typeface="Arial" pitchFamily="34" charset="0"/>
                <a:sym typeface="Wingdings" pitchFamily="2" charset="2"/>
              </a:rPr>
              <a:t>      RECOMMENDED FOR WRITING MANUSCRIPT</a:t>
            </a:r>
            <a:endParaRPr lang="en-US" sz="2400" dirty="0" smtClean="0">
              <a:solidFill>
                <a:srgbClr val="0033CC"/>
              </a:solidFill>
              <a:latin typeface="Arial" pitchFamily="34" charset="0"/>
              <a:cs typeface="Arial" pitchFamily="34" charset="0"/>
            </a:endParaRPr>
          </a:p>
          <a:p>
            <a:endParaRPr lang="id-ID"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1571604" y="571480"/>
            <a:ext cx="5690147" cy="584775"/>
          </a:xfrm>
          <a:prstGeom prst="rect">
            <a:avLst/>
          </a:prstGeom>
          <a:solidFill>
            <a:srgbClr val="FFCCFF"/>
          </a:solidFill>
          <a:ln w="9525">
            <a:noFill/>
            <a:miter lim="800000"/>
            <a:headEnd/>
            <a:tailEnd/>
          </a:ln>
        </p:spPr>
        <p:txBody>
          <a:bodyPr wrap="none">
            <a:spAutoFit/>
          </a:bodyPr>
          <a:lstStyle/>
          <a:p>
            <a:r>
              <a:rPr lang="id-ID" sz="3200" dirty="0">
                <a:solidFill>
                  <a:schemeClr val="accent2">
                    <a:lumMod val="50000"/>
                  </a:schemeClr>
                </a:solidFill>
              </a:rPr>
              <a:t>CONCEPTUAL </a:t>
            </a:r>
            <a:r>
              <a:rPr lang="id-ID" sz="3200" dirty="0" smtClean="0">
                <a:solidFill>
                  <a:schemeClr val="accent2">
                    <a:lumMod val="50000"/>
                  </a:schemeClr>
                </a:solidFill>
              </a:rPr>
              <a:t> FRAMEWORK</a:t>
            </a:r>
            <a:endParaRPr lang="en-US" sz="3200" dirty="0">
              <a:solidFill>
                <a:schemeClr val="accent2">
                  <a:lumMod val="50000"/>
                </a:schemeClr>
              </a:solidFill>
            </a:endParaRPr>
          </a:p>
        </p:txBody>
      </p:sp>
      <p:sp>
        <p:nvSpPr>
          <p:cNvPr id="19459" name="Text Box 5"/>
          <p:cNvSpPr txBox="1">
            <a:spLocks noChangeArrowheads="1"/>
          </p:cNvSpPr>
          <p:nvPr/>
        </p:nvSpPr>
        <p:spPr bwMode="auto">
          <a:xfrm>
            <a:off x="214282" y="1524000"/>
            <a:ext cx="8715436" cy="2308324"/>
          </a:xfrm>
          <a:prstGeom prst="rect">
            <a:avLst/>
          </a:prstGeom>
          <a:noFill/>
          <a:ln w="9525">
            <a:solidFill>
              <a:schemeClr val="accent2">
                <a:lumMod val="50000"/>
              </a:schemeClr>
            </a:solidFill>
            <a:miter lim="800000"/>
            <a:headEnd/>
            <a:tailEnd/>
          </a:ln>
        </p:spPr>
        <p:txBody>
          <a:bodyPr wrap="square">
            <a:spAutoFit/>
          </a:bodyPr>
          <a:lstStyle/>
          <a:p>
            <a:pPr>
              <a:buFont typeface="Wingdings" pitchFamily="2" charset="2"/>
              <a:buChar char="§"/>
              <a:defRPr/>
            </a:pPr>
            <a:r>
              <a:rPr lang="en-US" sz="2400" dirty="0" smtClean="0">
                <a:solidFill>
                  <a:srgbClr val="0033CC"/>
                </a:solidFill>
                <a:latin typeface="Arial" pitchFamily="34" charset="0"/>
                <a:cs typeface="Arial" pitchFamily="34" charset="0"/>
              </a:rPr>
              <a:t> </a:t>
            </a:r>
            <a:r>
              <a:rPr lang="id-ID" sz="2400" dirty="0" smtClean="0">
                <a:solidFill>
                  <a:srgbClr val="0033CC"/>
                </a:solidFill>
                <a:latin typeface="Arial" pitchFamily="34" charset="0"/>
                <a:cs typeface="Arial" pitchFamily="34" charset="0"/>
              </a:rPr>
              <a:t>conceptual </a:t>
            </a:r>
            <a:r>
              <a:rPr lang="id-ID" sz="2400" dirty="0">
                <a:solidFill>
                  <a:srgbClr val="0033CC"/>
                </a:solidFill>
                <a:latin typeface="Arial" pitchFamily="34" charset="0"/>
                <a:cs typeface="Arial" pitchFamily="34" charset="0"/>
              </a:rPr>
              <a:t>framework </a:t>
            </a:r>
            <a:r>
              <a:rPr lang="en-US" sz="2400" dirty="0">
                <a:solidFill>
                  <a:srgbClr val="0033CC"/>
                </a:solidFill>
                <a:latin typeface="Arial" pitchFamily="34" charset="0"/>
                <a:cs typeface="Arial" pitchFamily="34" charset="0"/>
              </a:rPr>
              <a:t>	    </a:t>
            </a:r>
            <a:r>
              <a:rPr lang="en-US" sz="2400" dirty="0" smtClean="0">
                <a:solidFill>
                  <a:srgbClr val="0033CC"/>
                </a:solidFill>
                <a:latin typeface="Arial" pitchFamily="34" charset="0"/>
                <a:cs typeface="Arial" pitchFamily="34" charset="0"/>
              </a:rPr>
              <a:t>is needed </a:t>
            </a:r>
            <a:r>
              <a:rPr lang="id-ID" sz="2400" dirty="0">
                <a:solidFill>
                  <a:srgbClr val="0033CC"/>
                </a:solidFill>
                <a:latin typeface="Arial" pitchFamily="34" charset="0"/>
                <a:cs typeface="Arial" pitchFamily="34" charset="0"/>
              </a:rPr>
              <a:t>to compose </a:t>
            </a:r>
            <a:r>
              <a:rPr lang="en-US" sz="2400" dirty="0">
                <a:solidFill>
                  <a:srgbClr val="0033CC"/>
                </a:solidFill>
                <a:latin typeface="Arial" pitchFamily="34" charset="0"/>
                <a:cs typeface="Arial" pitchFamily="34" charset="0"/>
              </a:rPr>
              <a:t>h</a:t>
            </a:r>
            <a:r>
              <a:rPr lang="id-ID" sz="2400" dirty="0">
                <a:solidFill>
                  <a:srgbClr val="0033CC"/>
                </a:solidFill>
                <a:latin typeface="Arial" pitchFamily="34" charset="0"/>
                <a:cs typeface="Arial" pitchFamily="34" charset="0"/>
              </a:rPr>
              <a:t>y</a:t>
            </a:r>
            <a:r>
              <a:rPr lang="en-US" sz="2400" dirty="0">
                <a:solidFill>
                  <a:srgbClr val="0033CC"/>
                </a:solidFill>
                <a:latin typeface="Arial" pitchFamily="34" charset="0"/>
                <a:cs typeface="Arial" pitchFamily="34" charset="0"/>
              </a:rPr>
              <a:t>pot</a:t>
            </a:r>
            <a:r>
              <a:rPr lang="id-ID" sz="2400" dirty="0">
                <a:solidFill>
                  <a:srgbClr val="0033CC"/>
                </a:solidFill>
                <a:latin typeface="Arial" pitchFamily="34" charset="0"/>
                <a:cs typeface="Arial" pitchFamily="34" charset="0"/>
              </a:rPr>
              <a:t>h</a:t>
            </a:r>
            <a:r>
              <a:rPr lang="en-US" sz="2400" dirty="0" err="1">
                <a:solidFill>
                  <a:srgbClr val="0033CC"/>
                </a:solidFill>
                <a:latin typeface="Arial" pitchFamily="34" charset="0"/>
                <a:cs typeface="Arial" pitchFamily="34" charset="0"/>
              </a:rPr>
              <a:t>esis</a:t>
            </a:r>
            <a:endParaRPr lang="en-US" sz="2400" dirty="0">
              <a:solidFill>
                <a:srgbClr val="0033CC"/>
              </a:solidFill>
              <a:latin typeface="Arial" pitchFamily="34" charset="0"/>
              <a:cs typeface="Arial" pitchFamily="34" charset="0"/>
            </a:endParaRPr>
          </a:p>
          <a:p>
            <a:pPr>
              <a:buFont typeface="Wingdings" pitchFamily="2" charset="2"/>
              <a:buChar char="§"/>
              <a:defRPr/>
            </a:pPr>
            <a:r>
              <a:rPr lang="id-ID" sz="2400" dirty="0" smtClean="0">
                <a:solidFill>
                  <a:srgbClr val="0033CC"/>
                </a:solidFill>
                <a:latin typeface="Arial" pitchFamily="34" charset="0"/>
                <a:cs typeface="Arial" pitchFamily="34" charset="0"/>
              </a:rPr>
              <a:t> </a:t>
            </a:r>
            <a:r>
              <a:rPr lang="en-US" sz="2400" dirty="0" smtClean="0">
                <a:solidFill>
                  <a:srgbClr val="0033CC"/>
                </a:solidFill>
                <a:latin typeface="Arial" pitchFamily="34" charset="0"/>
                <a:cs typeface="Arial" pitchFamily="34" charset="0"/>
              </a:rPr>
              <a:t>based </a:t>
            </a:r>
            <a:r>
              <a:rPr lang="en-US" sz="2400" dirty="0">
                <a:solidFill>
                  <a:srgbClr val="0033CC"/>
                </a:solidFill>
                <a:latin typeface="Arial" pitchFamily="34" charset="0"/>
                <a:cs typeface="Arial" pitchFamily="34" charset="0"/>
              </a:rPr>
              <a:t>on </a:t>
            </a:r>
            <a:r>
              <a:rPr lang="en-US" sz="2400" dirty="0" smtClean="0">
                <a:solidFill>
                  <a:srgbClr val="0033CC"/>
                </a:solidFill>
                <a:latin typeface="Arial" pitchFamily="34" charset="0"/>
                <a:cs typeface="Arial" pitchFamily="34" charset="0"/>
              </a:rPr>
              <a:t>literature review (</a:t>
            </a:r>
            <a:r>
              <a:rPr lang="en-US" sz="2400" dirty="0" err="1" smtClean="0">
                <a:solidFill>
                  <a:srgbClr val="0033CC"/>
                </a:solidFill>
                <a:latin typeface="Arial" pitchFamily="34" charset="0"/>
                <a:cs typeface="Arial" pitchFamily="34" charset="0"/>
              </a:rPr>
              <a:t>theoritical</a:t>
            </a:r>
            <a:r>
              <a:rPr lang="en-US" sz="2400" dirty="0" smtClean="0">
                <a:solidFill>
                  <a:srgbClr val="0033CC"/>
                </a:solidFill>
                <a:latin typeface="Arial" pitchFamily="34" charset="0"/>
                <a:cs typeface="Arial" pitchFamily="34" charset="0"/>
              </a:rPr>
              <a:t> aspects)</a:t>
            </a:r>
            <a:endParaRPr lang="en-US" sz="2400" dirty="0">
              <a:solidFill>
                <a:srgbClr val="0033CC"/>
              </a:solidFill>
              <a:latin typeface="Arial" pitchFamily="34" charset="0"/>
              <a:cs typeface="Arial" pitchFamily="34" charset="0"/>
            </a:endParaRPr>
          </a:p>
          <a:p>
            <a:pPr>
              <a:buFont typeface="Wingdings" pitchFamily="2" charset="2"/>
              <a:buChar char="§"/>
              <a:defRPr/>
            </a:pPr>
            <a:r>
              <a:rPr lang="en-US" sz="2400" dirty="0">
                <a:solidFill>
                  <a:srgbClr val="0033CC"/>
                </a:solidFill>
                <a:latin typeface="Arial" pitchFamily="34" charset="0"/>
                <a:cs typeface="Arial" pitchFamily="34" charset="0"/>
              </a:rPr>
              <a:t> </a:t>
            </a:r>
            <a:r>
              <a:rPr lang="id-ID" sz="2400" dirty="0">
                <a:solidFill>
                  <a:srgbClr val="0033CC"/>
                </a:solidFill>
                <a:latin typeface="Arial" pitchFamily="34" charset="0"/>
                <a:cs typeface="Arial" pitchFamily="34" charset="0"/>
              </a:rPr>
              <a:t>in </a:t>
            </a:r>
            <a:r>
              <a:rPr lang="id-ID" sz="2400" dirty="0" smtClean="0">
                <a:solidFill>
                  <a:srgbClr val="0033CC"/>
                </a:solidFill>
                <a:latin typeface="Arial" pitchFamily="34" charset="0"/>
                <a:cs typeface="Arial" pitchFamily="34" charset="0"/>
              </a:rPr>
              <a:t>frame</a:t>
            </a:r>
            <a:r>
              <a:rPr lang="en-US" sz="2400" dirty="0" smtClean="0">
                <a:solidFill>
                  <a:srgbClr val="0033CC"/>
                </a:solidFill>
                <a:latin typeface="Arial" pitchFamily="34" charset="0"/>
                <a:cs typeface="Arial" pitchFamily="34" charset="0"/>
              </a:rPr>
              <a:t>work</a:t>
            </a:r>
            <a:r>
              <a:rPr lang="id-ID" sz="2400" dirty="0" smtClean="0">
                <a:solidFill>
                  <a:srgbClr val="0033CC"/>
                </a:solidFill>
                <a:latin typeface="Arial" pitchFamily="34" charset="0"/>
                <a:cs typeface="Arial" pitchFamily="34" charset="0"/>
              </a:rPr>
              <a:t> </a:t>
            </a:r>
            <a:r>
              <a:rPr lang="id-ID" sz="2400" dirty="0">
                <a:solidFill>
                  <a:srgbClr val="0033CC"/>
                </a:solidFill>
                <a:latin typeface="Arial" pitchFamily="34" charset="0"/>
                <a:cs typeface="Arial" pitchFamily="34" charset="0"/>
              </a:rPr>
              <a:t>(scheme) format</a:t>
            </a:r>
            <a:endParaRPr lang="en-US" sz="2400" dirty="0">
              <a:solidFill>
                <a:srgbClr val="0033CC"/>
              </a:solidFill>
              <a:latin typeface="Arial" pitchFamily="34" charset="0"/>
              <a:cs typeface="Arial" pitchFamily="34" charset="0"/>
            </a:endParaRPr>
          </a:p>
          <a:p>
            <a:pPr>
              <a:buFont typeface="Wingdings" pitchFamily="2" charset="2"/>
              <a:buChar char="§"/>
              <a:defRPr/>
            </a:pPr>
            <a:r>
              <a:rPr lang="id-ID" sz="2400" dirty="0" smtClean="0">
                <a:solidFill>
                  <a:srgbClr val="0033CC"/>
                </a:solidFill>
                <a:latin typeface="Arial" pitchFamily="34" charset="0"/>
                <a:cs typeface="Arial" pitchFamily="34" charset="0"/>
              </a:rPr>
              <a:t> not </a:t>
            </a:r>
            <a:r>
              <a:rPr lang="en-US" sz="2400" dirty="0">
                <a:solidFill>
                  <a:srgbClr val="0033CC"/>
                </a:solidFill>
                <a:latin typeface="Arial" pitchFamily="34" charset="0"/>
                <a:cs typeface="Arial" pitchFamily="34" charset="0"/>
              </a:rPr>
              <a:t>a</a:t>
            </a:r>
            <a:r>
              <a:rPr lang="id-ID" sz="2400" dirty="0">
                <a:solidFill>
                  <a:srgbClr val="0033CC"/>
                </a:solidFill>
                <a:latin typeface="Arial" pitchFamily="34" charset="0"/>
                <a:cs typeface="Arial" pitchFamily="34" charset="0"/>
              </a:rPr>
              <a:t> pathway or research procedure</a:t>
            </a:r>
            <a:endParaRPr lang="en-US" sz="2400" dirty="0">
              <a:solidFill>
                <a:srgbClr val="0033CC"/>
              </a:solidFill>
              <a:latin typeface="Arial" pitchFamily="34" charset="0"/>
              <a:cs typeface="Arial" pitchFamily="34" charset="0"/>
            </a:endParaRPr>
          </a:p>
          <a:p>
            <a:pPr>
              <a:buFont typeface="Wingdings" pitchFamily="2" charset="2"/>
              <a:buChar char="§"/>
              <a:defRPr/>
            </a:pPr>
            <a:r>
              <a:rPr lang="id-ID" sz="2400" dirty="0" smtClean="0">
                <a:solidFill>
                  <a:srgbClr val="0033CC"/>
                </a:solidFill>
                <a:latin typeface="Arial" pitchFamily="34" charset="0"/>
                <a:cs typeface="Arial" pitchFamily="34" charset="0"/>
              </a:rPr>
              <a:t> consist</a:t>
            </a:r>
            <a:r>
              <a:rPr lang="en-US" sz="2400" dirty="0" smtClean="0">
                <a:solidFill>
                  <a:srgbClr val="0033CC"/>
                </a:solidFill>
                <a:latin typeface="Arial" pitchFamily="34" charset="0"/>
                <a:cs typeface="Arial" pitchFamily="34" charset="0"/>
              </a:rPr>
              <a:t>s</a:t>
            </a:r>
            <a:r>
              <a:rPr lang="id-ID" sz="2400" dirty="0" smtClean="0">
                <a:solidFill>
                  <a:srgbClr val="0033CC"/>
                </a:solidFill>
                <a:latin typeface="Arial" pitchFamily="34" charset="0"/>
                <a:cs typeface="Arial" pitchFamily="34" charset="0"/>
              </a:rPr>
              <a:t> </a:t>
            </a:r>
            <a:r>
              <a:rPr lang="id-ID" sz="2400" dirty="0">
                <a:solidFill>
                  <a:srgbClr val="0033CC"/>
                </a:solidFill>
                <a:latin typeface="Arial" pitchFamily="34" charset="0"/>
                <a:cs typeface="Arial" pitchFamily="34" charset="0"/>
              </a:rPr>
              <a:t>of </a:t>
            </a:r>
            <a:r>
              <a:rPr lang="id-ID" sz="2400" dirty="0" smtClean="0">
                <a:solidFill>
                  <a:srgbClr val="0033CC"/>
                </a:solidFill>
                <a:latin typeface="Arial" pitchFamily="34" charset="0"/>
                <a:cs typeface="Arial" pitchFamily="34" charset="0"/>
              </a:rPr>
              <a:t>a </a:t>
            </a:r>
            <a:r>
              <a:rPr lang="id-ID" sz="2400" u="sng" dirty="0" smtClean="0">
                <a:solidFill>
                  <a:srgbClr val="0033CC"/>
                </a:solidFill>
                <a:latin typeface="Arial" pitchFamily="34" charset="0"/>
                <a:cs typeface="Arial" pitchFamily="34" charset="0"/>
              </a:rPr>
              <a:t>relation </a:t>
            </a:r>
            <a:r>
              <a:rPr lang="id-ID" sz="2400" u="sng" dirty="0">
                <a:solidFill>
                  <a:srgbClr val="0033CC"/>
                </a:solidFill>
                <a:latin typeface="Arial" pitchFamily="34" charset="0"/>
                <a:cs typeface="Arial" pitchFamily="34" charset="0"/>
              </a:rPr>
              <a:t>or </a:t>
            </a:r>
            <a:r>
              <a:rPr lang="id-ID" sz="2400" u="sng" dirty="0" smtClean="0">
                <a:solidFill>
                  <a:srgbClr val="0033CC"/>
                </a:solidFill>
                <a:latin typeface="Arial" pitchFamily="34" charset="0"/>
                <a:cs typeface="Arial" pitchFamily="34" charset="0"/>
              </a:rPr>
              <a:t>conju</a:t>
            </a:r>
            <a:r>
              <a:rPr lang="en-US" sz="2400" u="sng" dirty="0" smtClean="0">
                <a:solidFill>
                  <a:srgbClr val="0033CC"/>
                </a:solidFill>
                <a:latin typeface="Arial" pitchFamily="34" charset="0"/>
                <a:cs typeface="Arial" pitchFamily="34" charset="0"/>
              </a:rPr>
              <a:t>n</a:t>
            </a:r>
            <a:r>
              <a:rPr lang="id-ID" sz="2400" u="sng" dirty="0" smtClean="0">
                <a:solidFill>
                  <a:srgbClr val="0033CC"/>
                </a:solidFill>
                <a:latin typeface="Arial" pitchFamily="34" charset="0"/>
                <a:cs typeface="Arial" pitchFamily="34" charset="0"/>
              </a:rPr>
              <a:t>ction</a:t>
            </a:r>
            <a:r>
              <a:rPr lang="id-ID" sz="2400" dirty="0" smtClean="0">
                <a:solidFill>
                  <a:srgbClr val="0033CC"/>
                </a:solidFill>
                <a:latin typeface="Arial" pitchFamily="34" charset="0"/>
                <a:cs typeface="Arial" pitchFamily="34" charset="0"/>
              </a:rPr>
              <a:t> </a:t>
            </a:r>
            <a:r>
              <a:rPr lang="id-ID" sz="2400" dirty="0">
                <a:solidFill>
                  <a:srgbClr val="0033CC"/>
                </a:solidFill>
                <a:latin typeface="Arial" pitchFamily="34" charset="0"/>
                <a:cs typeface="Arial" pitchFamily="34" charset="0"/>
              </a:rPr>
              <a:t>between c</a:t>
            </a:r>
            <a:r>
              <a:rPr lang="en-US" sz="2400" dirty="0">
                <a:solidFill>
                  <a:srgbClr val="0033CC"/>
                </a:solidFill>
                <a:latin typeface="Arial" pitchFamily="34" charset="0"/>
                <a:cs typeface="Arial" pitchFamily="34" charset="0"/>
              </a:rPr>
              <a:t>on</a:t>
            </a:r>
            <a:r>
              <a:rPr lang="id-ID" sz="2400" dirty="0">
                <a:solidFill>
                  <a:srgbClr val="0033CC"/>
                </a:solidFill>
                <a:latin typeface="Arial" pitchFamily="34" charset="0"/>
                <a:cs typeface="Arial" pitchFamily="34" charset="0"/>
              </a:rPr>
              <a:t>c</a:t>
            </a:r>
            <a:r>
              <a:rPr lang="en-US" sz="2400" dirty="0" err="1">
                <a:solidFill>
                  <a:srgbClr val="0033CC"/>
                </a:solidFill>
                <a:latin typeface="Arial" pitchFamily="34" charset="0"/>
                <a:cs typeface="Arial" pitchFamily="34" charset="0"/>
              </a:rPr>
              <a:t>ep</a:t>
            </a:r>
            <a:r>
              <a:rPr lang="id-ID" sz="2400" dirty="0">
                <a:solidFill>
                  <a:srgbClr val="0033CC"/>
                </a:solidFill>
                <a:latin typeface="Arial" pitchFamily="34" charset="0"/>
                <a:cs typeface="Arial" pitchFamily="34" charset="0"/>
              </a:rPr>
              <a:t>t</a:t>
            </a:r>
            <a:r>
              <a:rPr lang="en-US" sz="2400" dirty="0">
                <a:solidFill>
                  <a:srgbClr val="0033CC"/>
                </a:solidFill>
                <a:latin typeface="Arial" pitchFamily="34" charset="0"/>
                <a:cs typeface="Arial" pitchFamily="34" charset="0"/>
              </a:rPr>
              <a:t> </a:t>
            </a:r>
          </a:p>
          <a:p>
            <a:pPr>
              <a:defRPr/>
            </a:pPr>
            <a:r>
              <a:rPr lang="en-US" sz="2400" dirty="0">
                <a:solidFill>
                  <a:srgbClr val="0033CC"/>
                </a:solidFill>
                <a:latin typeface="Arial" pitchFamily="34" charset="0"/>
                <a:cs typeface="Arial" pitchFamily="34" charset="0"/>
              </a:rPr>
              <a:t> </a:t>
            </a:r>
            <a:r>
              <a:rPr lang="id-ID" sz="2400" dirty="0" smtClean="0">
                <a:solidFill>
                  <a:srgbClr val="0033CC"/>
                </a:solidFill>
                <a:latin typeface="Arial" pitchFamily="34" charset="0"/>
                <a:cs typeface="Arial" pitchFamily="34" charset="0"/>
              </a:rPr>
              <a:t> </a:t>
            </a:r>
            <a:r>
              <a:rPr lang="en-US" sz="2400" dirty="0" smtClean="0">
                <a:solidFill>
                  <a:srgbClr val="0033CC"/>
                </a:solidFill>
                <a:latin typeface="Arial" pitchFamily="34" charset="0"/>
                <a:cs typeface="Arial" pitchFamily="34" charset="0"/>
              </a:rPr>
              <a:t> </a:t>
            </a:r>
            <a:r>
              <a:rPr lang="en-US" sz="2400" dirty="0">
                <a:solidFill>
                  <a:srgbClr val="0033CC"/>
                </a:solidFill>
                <a:latin typeface="Arial" pitchFamily="34" charset="0"/>
                <a:cs typeface="Arial" pitchFamily="34" charset="0"/>
              </a:rPr>
              <a:t>(k</a:t>
            </a:r>
            <a:r>
              <a:rPr lang="id-ID" sz="2400" dirty="0" smtClean="0">
                <a:solidFill>
                  <a:srgbClr val="0033CC"/>
                </a:solidFill>
                <a:latin typeface="Arial" pitchFamily="34" charset="0"/>
                <a:cs typeface="Arial" pitchFamily="34" charset="0"/>
              </a:rPr>
              <a:t>eyword</a:t>
            </a:r>
            <a:r>
              <a:rPr lang="en-US" sz="2400" dirty="0" smtClean="0">
                <a:solidFill>
                  <a:srgbClr val="0033CC"/>
                </a:solidFill>
                <a:latin typeface="Arial" pitchFamily="34" charset="0"/>
                <a:cs typeface="Arial" pitchFamily="34" charset="0"/>
              </a:rPr>
              <a:t>) </a:t>
            </a:r>
            <a:r>
              <a:rPr lang="id-ID" sz="2400" dirty="0">
                <a:solidFill>
                  <a:srgbClr val="0033CC"/>
                </a:solidFill>
                <a:latin typeface="Arial" pitchFamily="34" charset="0"/>
                <a:cs typeface="Arial" pitchFamily="34" charset="0"/>
              </a:rPr>
              <a:t>to other c</a:t>
            </a:r>
            <a:r>
              <a:rPr lang="en-US" sz="2400" dirty="0">
                <a:solidFill>
                  <a:srgbClr val="0033CC"/>
                </a:solidFill>
                <a:latin typeface="Arial" pitchFamily="34" charset="0"/>
                <a:cs typeface="Arial" pitchFamily="34" charset="0"/>
              </a:rPr>
              <a:t>on</a:t>
            </a:r>
            <a:r>
              <a:rPr lang="id-ID" sz="2400" dirty="0">
                <a:solidFill>
                  <a:srgbClr val="0033CC"/>
                </a:solidFill>
                <a:latin typeface="Arial" pitchFamily="34" charset="0"/>
                <a:cs typeface="Arial" pitchFamily="34" charset="0"/>
              </a:rPr>
              <a:t>c</a:t>
            </a:r>
            <a:r>
              <a:rPr lang="en-US" sz="2400" dirty="0" err="1">
                <a:solidFill>
                  <a:srgbClr val="0033CC"/>
                </a:solidFill>
                <a:latin typeface="Arial" pitchFamily="34" charset="0"/>
                <a:cs typeface="Arial" pitchFamily="34" charset="0"/>
              </a:rPr>
              <a:t>ep</a:t>
            </a:r>
            <a:r>
              <a:rPr lang="id-ID" sz="2400" dirty="0">
                <a:solidFill>
                  <a:srgbClr val="0033CC"/>
                </a:solidFill>
                <a:latin typeface="Arial" pitchFamily="34" charset="0"/>
                <a:cs typeface="Arial" pitchFamily="34" charset="0"/>
              </a:rPr>
              <a:t>t</a:t>
            </a:r>
            <a:r>
              <a:rPr lang="en-US" sz="2400" dirty="0">
                <a:solidFill>
                  <a:srgbClr val="0033CC"/>
                </a:solidFill>
                <a:latin typeface="Arial" pitchFamily="34" charset="0"/>
                <a:cs typeface="Arial" pitchFamily="34" charset="0"/>
              </a:rPr>
              <a:t> (k</a:t>
            </a:r>
            <a:r>
              <a:rPr lang="id-ID" sz="2400" dirty="0" smtClean="0">
                <a:solidFill>
                  <a:srgbClr val="0033CC"/>
                </a:solidFill>
                <a:latin typeface="Arial" pitchFamily="34" charset="0"/>
                <a:cs typeface="Arial" pitchFamily="34" charset="0"/>
              </a:rPr>
              <a:t>eyword</a:t>
            </a:r>
            <a:r>
              <a:rPr lang="en-US" sz="2400" dirty="0" smtClean="0">
                <a:solidFill>
                  <a:srgbClr val="0033CC"/>
                </a:solidFill>
                <a:latin typeface="Arial" pitchFamily="34" charset="0"/>
                <a:cs typeface="Arial" pitchFamily="34" charset="0"/>
              </a:rPr>
              <a:t>)</a:t>
            </a:r>
            <a:endParaRPr lang="en-US" sz="2400" dirty="0">
              <a:solidFill>
                <a:srgbClr val="0033CC"/>
              </a:solidFill>
              <a:latin typeface="Arial" pitchFamily="34" charset="0"/>
              <a:cs typeface="Arial" pitchFamily="34" charset="0"/>
            </a:endParaRPr>
          </a:p>
        </p:txBody>
      </p:sp>
      <p:sp>
        <p:nvSpPr>
          <p:cNvPr id="19460" name="Text Box 6"/>
          <p:cNvSpPr txBox="1">
            <a:spLocks noChangeArrowheads="1"/>
          </p:cNvSpPr>
          <p:nvPr/>
        </p:nvSpPr>
        <p:spPr bwMode="auto">
          <a:xfrm>
            <a:off x="228600" y="4267200"/>
            <a:ext cx="8701118" cy="1495425"/>
          </a:xfrm>
          <a:prstGeom prst="rect">
            <a:avLst/>
          </a:prstGeom>
          <a:noFill/>
          <a:ln w="9525">
            <a:solidFill>
              <a:schemeClr val="bg1"/>
            </a:solidFill>
            <a:miter lim="800000"/>
            <a:headEnd/>
            <a:tailEnd/>
          </a:ln>
        </p:spPr>
        <p:txBody>
          <a:bodyPr wrap="square">
            <a:spAutoFit/>
          </a:bodyPr>
          <a:lstStyle/>
          <a:p>
            <a:pPr>
              <a:defRPr/>
            </a:pPr>
            <a:r>
              <a:rPr lang="id-ID" sz="2400" u="sng" dirty="0" smtClean="0">
                <a:solidFill>
                  <a:srgbClr val="711928"/>
                </a:solidFill>
              </a:rPr>
              <a:t>C</a:t>
            </a:r>
            <a:r>
              <a:rPr lang="en-US" sz="2400" u="sng" dirty="0" smtClean="0">
                <a:solidFill>
                  <a:srgbClr val="711928"/>
                </a:solidFill>
              </a:rPr>
              <a:t>on</a:t>
            </a:r>
            <a:r>
              <a:rPr lang="id-ID" sz="2400" u="sng" dirty="0" smtClean="0">
                <a:solidFill>
                  <a:srgbClr val="711928"/>
                </a:solidFill>
              </a:rPr>
              <a:t>c</a:t>
            </a:r>
            <a:r>
              <a:rPr lang="en-US" sz="2400" u="sng" dirty="0" err="1" smtClean="0">
                <a:solidFill>
                  <a:srgbClr val="660033"/>
                </a:solidFill>
              </a:rPr>
              <a:t>ep</a:t>
            </a:r>
            <a:r>
              <a:rPr lang="id-ID" sz="2400" u="sng" dirty="0" smtClean="0">
                <a:solidFill>
                  <a:srgbClr val="711928"/>
                </a:solidFill>
              </a:rPr>
              <a:t>t</a:t>
            </a:r>
            <a:r>
              <a:rPr lang="en-US" sz="2400" u="sng" dirty="0" smtClean="0">
                <a:solidFill>
                  <a:srgbClr val="C00000"/>
                </a:solidFill>
              </a:rPr>
              <a:t>:</a:t>
            </a:r>
            <a:r>
              <a:rPr lang="id-ID" sz="2400" dirty="0" smtClean="0">
                <a:solidFill>
                  <a:srgbClr val="0033CC"/>
                </a:solidFill>
              </a:rPr>
              <a:t> </a:t>
            </a:r>
            <a:r>
              <a:rPr lang="en-US" sz="2400" dirty="0" smtClean="0">
                <a:solidFill>
                  <a:srgbClr val="0033CC"/>
                </a:solidFill>
              </a:rPr>
              <a:t> </a:t>
            </a:r>
            <a:r>
              <a:rPr lang="id-ID" sz="2400" dirty="0" smtClean="0">
                <a:solidFill>
                  <a:srgbClr val="0033CC"/>
                </a:solidFill>
                <a:latin typeface="Comic Sans MS" pitchFamily="66" charset="0"/>
              </a:rPr>
              <a:t>an </a:t>
            </a:r>
            <a:r>
              <a:rPr lang="en-US" sz="2400" u="sng" dirty="0" err="1">
                <a:solidFill>
                  <a:srgbClr val="0033CC"/>
                </a:solidFill>
                <a:latin typeface="Comic Sans MS" pitchFamily="66" charset="0"/>
              </a:rPr>
              <a:t>abstra</a:t>
            </a:r>
            <a:r>
              <a:rPr lang="id-ID" sz="2400" u="sng" dirty="0">
                <a:solidFill>
                  <a:srgbClr val="0033CC"/>
                </a:solidFill>
                <a:latin typeface="Comic Sans MS" pitchFamily="66" charset="0"/>
              </a:rPr>
              <a:t>ction</a:t>
            </a:r>
            <a:r>
              <a:rPr lang="id-ID" sz="2400" dirty="0">
                <a:solidFill>
                  <a:srgbClr val="0033CC"/>
                </a:solidFill>
                <a:latin typeface="Comic Sans MS" pitchFamily="66" charset="0"/>
              </a:rPr>
              <a:t> of a certain comprehension which	        </a:t>
            </a:r>
            <a:r>
              <a:rPr lang="id-ID" sz="2400" dirty="0" smtClean="0">
                <a:solidFill>
                  <a:srgbClr val="0033CC"/>
                </a:solidFill>
                <a:latin typeface="Comic Sans MS" pitchFamily="66" charset="0"/>
              </a:rPr>
              <a:t>   </a:t>
            </a:r>
          </a:p>
          <a:p>
            <a:pPr>
              <a:defRPr/>
            </a:pPr>
            <a:r>
              <a:rPr lang="id-ID" sz="2400" dirty="0" smtClean="0">
                <a:solidFill>
                  <a:srgbClr val="0033CC"/>
                </a:solidFill>
                <a:latin typeface="Comic Sans MS" pitchFamily="66" charset="0"/>
              </a:rPr>
              <a:t>               is </a:t>
            </a:r>
            <a:r>
              <a:rPr lang="id-ID" sz="2400" dirty="0">
                <a:solidFill>
                  <a:srgbClr val="0033CC"/>
                </a:solidFill>
                <a:latin typeface="Comic Sans MS" pitchFamily="66" charset="0"/>
              </a:rPr>
              <a:t>formulated in generalize</a:t>
            </a:r>
            <a:endParaRPr lang="en-US" sz="2400" dirty="0">
              <a:solidFill>
                <a:srgbClr val="0033CC"/>
              </a:solidFill>
              <a:latin typeface="Comic Sans MS" pitchFamily="66" charset="0"/>
            </a:endParaRPr>
          </a:p>
          <a:p>
            <a:pPr>
              <a:defRPr/>
            </a:pPr>
            <a:r>
              <a:rPr lang="id-ID" sz="2400" dirty="0">
                <a:solidFill>
                  <a:srgbClr val="0033CC"/>
                </a:solidFill>
                <a:latin typeface="Comic Sans MS" pitchFamily="66" charset="0"/>
              </a:rPr>
              <a:t>                  </a:t>
            </a:r>
            <a:endParaRPr lang="en-US" sz="2400" dirty="0">
              <a:solidFill>
                <a:srgbClr val="0033CC"/>
              </a:solidFill>
              <a:latin typeface="Comic Sans MS" pitchFamily="66" charset="0"/>
            </a:endParaRPr>
          </a:p>
          <a:p>
            <a:pPr>
              <a:lnSpc>
                <a:spcPct val="80000"/>
              </a:lnSpc>
              <a:defRPr/>
            </a:pPr>
            <a:r>
              <a:rPr lang="en-US" sz="2400" dirty="0">
                <a:solidFill>
                  <a:srgbClr val="0033CC"/>
                </a:solidFill>
                <a:latin typeface="Comic Sans MS" pitchFamily="66" charset="0"/>
              </a:rPr>
              <a:t>	     </a:t>
            </a:r>
            <a:r>
              <a:rPr lang="id-ID" sz="2400" dirty="0" smtClean="0">
                <a:solidFill>
                  <a:srgbClr val="0033CC"/>
                </a:solidFill>
                <a:latin typeface="Comic Sans MS" pitchFamily="66" charset="0"/>
              </a:rPr>
              <a:t>not </a:t>
            </a:r>
            <a:r>
              <a:rPr lang="id-ID" sz="2400" dirty="0">
                <a:solidFill>
                  <a:srgbClr val="0033CC"/>
                </a:solidFill>
                <a:latin typeface="Comic Sans MS" pitchFamily="66" charset="0"/>
              </a:rPr>
              <a:t>measurable </a:t>
            </a:r>
            <a:r>
              <a:rPr lang="en-US" sz="2400" dirty="0">
                <a:solidFill>
                  <a:srgbClr val="0033CC"/>
                </a:solidFill>
                <a:latin typeface="Comic Sans MS" pitchFamily="66" charset="0"/>
              </a:rPr>
              <a:t>	</a:t>
            </a:r>
          </a:p>
        </p:txBody>
      </p:sp>
      <p:sp>
        <p:nvSpPr>
          <p:cNvPr id="19462" name="AutoShape 10"/>
          <p:cNvSpPr>
            <a:spLocks noChangeArrowheads="1"/>
          </p:cNvSpPr>
          <p:nvPr/>
        </p:nvSpPr>
        <p:spPr bwMode="auto">
          <a:xfrm>
            <a:off x="2428860" y="5072074"/>
            <a:ext cx="381000" cy="228600"/>
          </a:xfrm>
          <a:prstGeom prst="downArrow">
            <a:avLst>
              <a:gd name="adj1" fmla="val 50000"/>
              <a:gd name="adj2" fmla="val 25000"/>
            </a:avLst>
          </a:prstGeom>
          <a:solidFill>
            <a:schemeClr val="accent2"/>
          </a:solidFill>
          <a:ln w="9525">
            <a:solidFill>
              <a:schemeClr val="tx1"/>
            </a:solidFill>
            <a:miter lim="800000"/>
            <a:headEnd/>
            <a:tailEnd/>
          </a:ln>
        </p:spPr>
        <p:txBody>
          <a:bodyPr wrap="none" anchor="ctr"/>
          <a:lstStyle/>
          <a:p>
            <a:endParaRPr lang="id-ID"/>
          </a:p>
        </p:txBody>
      </p:sp>
      <p:sp>
        <p:nvSpPr>
          <p:cNvPr id="19463" name="Line 11"/>
          <p:cNvSpPr>
            <a:spLocks noChangeShapeType="1"/>
          </p:cNvSpPr>
          <p:nvPr/>
        </p:nvSpPr>
        <p:spPr bwMode="auto">
          <a:xfrm>
            <a:off x="3714744" y="1714488"/>
            <a:ext cx="457200" cy="0"/>
          </a:xfrm>
          <a:prstGeom prst="line">
            <a:avLst/>
          </a:prstGeom>
          <a:noFill/>
          <a:ln w="28575">
            <a:solidFill>
              <a:schemeClr val="accent2">
                <a:lumMod val="50000"/>
              </a:schemeClr>
            </a:solidFill>
            <a:round/>
            <a:headEnd/>
            <a:tailEnd type="triangle" w="med" len="med"/>
          </a:ln>
        </p:spPr>
        <p:txBody>
          <a:bodyPr/>
          <a:lstStyle/>
          <a:p>
            <a:endParaRPr lang="id-ID"/>
          </a:p>
        </p:txBody>
      </p:sp>
      <p:sp>
        <p:nvSpPr>
          <p:cNvPr id="19464" name="Text Box 12"/>
          <p:cNvSpPr txBox="1">
            <a:spLocks noChangeArrowheads="1"/>
          </p:cNvSpPr>
          <p:nvPr/>
        </p:nvSpPr>
        <p:spPr bwMode="auto">
          <a:xfrm>
            <a:off x="1142976" y="5857892"/>
            <a:ext cx="7467600" cy="892552"/>
          </a:xfrm>
          <a:prstGeom prst="rect">
            <a:avLst/>
          </a:prstGeom>
          <a:noFill/>
          <a:ln w="9525">
            <a:noFill/>
            <a:miter lim="800000"/>
            <a:headEnd/>
            <a:tailEnd/>
          </a:ln>
        </p:spPr>
        <p:txBody>
          <a:bodyPr wrap="square">
            <a:spAutoFit/>
          </a:bodyPr>
          <a:lstStyle/>
          <a:p>
            <a:r>
              <a:rPr lang="en-US" dirty="0">
                <a:solidFill>
                  <a:srgbClr val="0033CC"/>
                </a:solidFill>
              </a:rPr>
              <a:t>     </a:t>
            </a:r>
            <a:r>
              <a:rPr lang="en-US" dirty="0" smtClean="0">
                <a:solidFill>
                  <a:srgbClr val="0033CC"/>
                </a:solidFill>
              </a:rPr>
              <a:t>   </a:t>
            </a:r>
            <a:r>
              <a:rPr lang="en-US" sz="2800" dirty="0" smtClean="0">
                <a:solidFill>
                  <a:srgbClr val="0033CC"/>
                </a:solidFill>
              </a:rPr>
              <a:t>(</a:t>
            </a:r>
            <a:r>
              <a:rPr lang="id-ID" sz="2400" dirty="0" smtClean="0">
                <a:solidFill>
                  <a:srgbClr val="0033CC"/>
                </a:solidFill>
                <a:latin typeface="Comic Sans MS" pitchFamily="66" charset="0"/>
              </a:rPr>
              <a:t>to </a:t>
            </a:r>
            <a:r>
              <a:rPr lang="id-ID" sz="2400" dirty="0">
                <a:solidFill>
                  <a:srgbClr val="0033CC"/>
                </a:solidFill>
                <a:latin typeface="Comic Sans MS" pitchFamily="66" charset="0"/>
              </a:rPr>
              <a:t>be able to measure       </a:t>
            </a:r>
            <a:r>
              <a:rPr lang="id-ID" sz="2400" dirty="0" smtClean="0">
                <a:solidFill>
                  <a:srgbClr val="0033CC"/>
                </a:solidFill>
                <a:latin typeface="Comic Sans MS" pitchFamily="66" charset="0"/>
              </a:rPr>
              <a:t>derive into</a:t>
            </a:r>
            <a:r>
              <a:rPr lang="en-US" sz="2400" dirty="0" smtClean="0">
                <a:solidFill>
                  <a:srgbClr val="0033CC"/>
                </a:solidFill>
                <a:latin typeface="Comic Sans MS" pitchFamily="66" charset="0"/>
              </a:rPr>
              <a:t> variable) </a:t>
            </a:r>
            <a:endParaRPr lang="en-US" sz="2400" dirty="0">
              <a:solidFill>
                <a:srgbClr val="0033CC"/>
              </a:solidFill>
              <a:latin typeface="Comic Sans MS" pitchFamily="66" charset="0"/>
            </a:endParaRPr>
          </a:p>
          <a:p>
            <a:r>
              <a:rPr lang="id-ID" sz="2400" dirty="0">
                <a:solidFill>
                  <a:srgbClr val="0033CC"/>
                </a:solidFill>
                <a:latin typeface="Comic Sans MS" pitchFamily="66" charset="0"/>
              </a:rPr>
              <a:t>                                               </a:t>
            </a:r>
            <a:endParaRPr lang="en-US" sz="2400" dirty="0">
              <a:latin typeface="Comic Sans MS" pitchFamily="66" charset="0"/>
            </a:endParaRPr>
          </a:p>
        </p:txBody>
      </p:sp>
      <p:sp>
        <p:nvSpPr>
          <p:cNvPr id="19465" name="Line 13"/>
          <p:cNvSpPr>
            <a:spLocks noChangeShapeType="1"/>
          </p:cNvSpPr>
          <p:nvPr/>
        </p:nvSpPr>
        <p:spPr bwMode="auto">
          <a:xfrm>
            <a:off x="5000628" y="6143644"/>
            <a:ext cx="457200" cy="0"/>
          </a:xfrm>
          <a:prstGeom prst="line">
            <a:avLst/>
          </a:prstGeom>
          <a:noFill/>
          <a:ln w="38100">
            <a:solidFill>
              <a:srgbClr val="000000"/>
            </a:solidFill>
            <a:round/>
            <a:headEnd/>
            <a:tailEnd type="triangle" w="med" len="med"/>
          </a:ln>
        </p:spPr>
        <p:txBody>
          <a:bodyPr/>
          <a:lstStyle/>
          <a:p>
            <a:endParaRPr lang="id-ID"/>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822325" y="1416050"/>
            <a:ext cx="1544012" cy="461665"/>
          </a:xfrm>
          <a:prstGeom prst="rect">
            <a:avLst/>
          </a:prstGeom>
          <a:noFill/>
          <a:ln w="9525">
            <a:solidFill>
              <a:srgbClr val="C2145A"/>
            </a:solidFill>
            <a:miter lim="800000"/>
            <a:headEnd/>
            <a:tailEnd/>
          </a:ln>
        </p:spPr>
        <p:txBody>
          <a:bodyPr wrap="none">
            <a:spAutoFit/>
          </a:bodyPr>
          <a:lstStyle/>
          <a:p>
            <a:r>
              <a:rPr lang="id-ID" sz="2400" dirty="0"/>
              <a:t>Education</a:t>
            </a:r>
            <a:endParaRPr lang="en-US" sz="2400" dirty="0"/>
          </a:p>
        </p:txBody>
      </p:sp>
      <p:sp>
        <p:nvSpPr>
          <p:cNvPr id="20483" name="Text Box 5"/>
          <p:cNvSpPr txBox="1">
            <a:spLocks noChangeArrowheads="1"/>
          </p:cNvSpPr>
          <p:nvPr/>
        </p:nvSpPr>
        <p:spPr bwMode="auto">
          <a:xfrm>
            <a:off x="381000" y="2590800"/>
            <a:ext cx="2389821" cy="830997"/>
          </a:xfrm>
          <a:prstGeom prst="rect">
            <a:avLst/>
          </a:prstGeom>
          <a:solidFill>
            <a:schemeClr val="accent1">
              <a:lumMod val="40000"/>
              <a:lumOff val="60000"/>
            </a:schemeClr>
          </a:solidFill>
          <a:ln w="9525">
            <a:solidFill>
              <a:srgbClr val="C2145A"/>
            </a:solidFill>
            <a:miter lim="800000"/>
            <a:headEnd/>
            <a:tailEnd/>
          </a:ln>
        </p:spPr>
        <p:txBody>
          <a:bodyPr wrap="none">
            <a:spAutoFit/>
          </a:bodyPr>
          <a:lstStyle/>
          <a:p>
            <a:pPr>
              <a:defRPr/>
            </a:pPr>
            <a:r>
              <a:rPr lang="id-ID" sz="2000" dirty="0"/>
              <a:t>  </a:t>
            </a:r>
            <a:r>
              <a:rPr lang="id-ID" sz="2400" dirty="0"/>
              <a:t>Physical </a:t>
            </a:r>
            <a:r>
              <a:rPr lang="id-ID" sz="2400" dirty="0" smtClean="0"/>
              <a:t>quality</a:t>
            </a:r>
            <a:endParaRPr lang="en-US" sz="2400" dirty="0" smtClean="0"/>
          </a:p>
          <a:p>
            <a:pPr>
              <a:defRPr/>
            </a:pPr>
            <a:r>
              <a:rPr lang="en-US" sz="2400" dirty="0" smtClean="0"/>
              <a:t> </a:t>
            </a:r>
            <a:r>
              <a:rPr lang="id-ID" sz="2400" dirty="0" smtClean="0"/>
              <a:t> </a:t>
            </a:r>
            <a:r>
              <a:rPr lang="id-ID" sz="2400" dirty="0"/>
              <a:t>of </a:t>
            </a:r>
            <a:r>
              <a:rPr lang="id-ID" sz="2400" dirty="0" smtClean="0"/>
              <a:t> </a:t>
            </a:r>
            <a:r>
              <a:rPr lang="id-ID" sz="2400" dirty="0"/>
              <a:t>apparatus</a:t>
            </a:r>
            <a:endParaRPr lang="en-US" sz="2400" dirty="0"/>
          </a:p>
        </p:txBody>
      </p:sp>
      <p:sp>
        <p:nvSpPr>
          <p:cNvPr id="20484" name="Text Box 6"/>
          <p:cNvSpPr txBox="1">
            <a:spLocks noChangeArrowheads="1"/>
          </p:cNvSpPr>
          <p:nvPr/>
        </p:nvSpPr>
        <p:spPr bwMode="auto">
          <a:xfrm>
            <a:off x="571472" y="4143380"/>
            <a:ext cx="2487732" cy="461665"/>
          </a:xfrm>
          <a:prstGeom prst="rect">
            <a:avLst/>
          </a:prstGeom>
          <a:noFill/>
          <a:ln w="9525">
            <a:solidFill>
              <a:srgbClr val="C2145A"/>
            </a:solidFill>
            <a:miter lim="800000"/>
            <a:headEnd/>
            <a:tailEnd/>
          </a:ln>
        </p:spPr>
        <p:txBody>
          <a:bodyPr wrap="none">
            <a:spAutoFit/>
          </a:bodyPr>
          <a:lstStyle/>
          <a:p>
            <a:r>
              <a:rPr lang="id-ID" sz="2400" dirty="0"/>
              <a:t>Economics s</a:t>
            </a:r>
            <a:r>
              <a:rPr lang="en-US" sz="2400" dirty="0" err="1"/>
              <a:t>tatus</a:t>
            </a:r>
            <a:endParaRPr lang="en-US" sz="2400" dirty="0"/>
          </a:p>
        </p:txBody>
      </p:sp>
      <p:sp>
        <p:nvSpPr>
          <p:cNvPr id="20485" name="Text Box 7"/>
          <p:cNvSpPr txBox="1">
            <a:spLocks noChangeArrowheads="1"/>
          </p:cNvSpPr>
          <p:nvPr/>
        </p:nvSpPr>
        <p:spPr bwMode="auto">
          <a:xfrm>
            <a:off x="3714744" y="2500306"/>
            <a:ext cx="2011705" cy="954107"/>
          </a:xfrm>
          <a:prstGeom prst="rect">
            <a:avLst/>
          </a:prstGeom>
          <a:solidFill>
            <a:srgbClr val="8BE0E9"/>
          </a:solidFill>
          <a:ln w="9525">
            <a:solidFill>
              <a:srgbClr val="0033CC"/>
            </a:solidFill>
            <a:miter lim="800000"/>
            <a:headEnd/>
            <a:tailEnd/>
          </a:ln>
        </p:spPr>
        <p:txBody>
          <a:bodyPr wrap="none">
            <a:spAutoFit/>
          </a:bodyPr>
          <a:lstStyle/>
          <a:p>
            <a:pPr algn="ctr"/>
            <a:r>
              <a:rPr lang="id-ID" sz="2800" dirty="0"/>
              <a:t>Clean water</a:t>
            </a:r>
            <a:endParaRPr lang="en-US" sz="2800" dirty="0"/>
          </a:p>
          <a:p>
            <a:pPr algn="ctr"/>
            <a:r>
              <a:rPr lang="id-ID" sz="2800" dirty="0"/>
              <a:t>Quality</a:t>
            </a:r>
            <a:endParaRPr lang="en-US" sz="2800" dirty="0"/>
          </a:p>
        </p:txBody>
      </p:sp>
      <p:sp>
        <p:nvSpPr>
          <p:cNvPr id="20486" name="Text Box 8"/>
          <p:cNvSpPr txBox="1">
            <a:spLocks noChangeArrowheads="1"/>
          </p:cNvSpPr>
          <p:nvPr/>
        </p:nvSpPr>
        <p:spPr bwMode="auto">
          <a:xfrm>
            <a:off x="6477000" y="1524000"/>
            <a:ext cx="1530099" cy="461665"/>
          </a:xfrm>
          <a:prstGeom prst="rect">
            <a:avLst/>
          </a:prstGeom>
          <a:noFill/>
          <a:ln w="9525">
            <a:solidFill>
              <a:srgbClr val="0033CC"/>
            </a:solidFill>
            <a:miter lim="800000"/>
            <a:headEnd/>
            <a:tailEnd/>
          </a:ln>
        </p:spPr>
        <p:txBody>
          <a:bodyPr wrap="none">
            <a:spAutoFit/>
          </a:bodyPr>
          <a:lstStyle/>
          <a:p>
            <a:r>
              <a:rPr lang="id-ID" sz="2400" dirty="0"/>
              <a:t>Behaviour</a:t>
            </a:r>
            <a:endParaRPr lang="en-US" sz="2400" dirty="0"/>
          </a:p>
        </p:txBody>
      </p:sp>
      <p:sp>
        <p:nvSpPr>
          <p:cNvPr id="20487" name="Text Box 9"/>
          <p:cNvSpPr txBox="1">
            <a:spLocks noChangeArrowheads="1"/>
          </p:cNvSpPr>
          <p:nvPr/>
        </p:nvSpPr>
        <p:spPr bwMode="auto">
          <a:xfrm>
            <a:off x="6477000" y="2590800"/>
            <a:ext cx="1573572" cy="830997"/>
          </a:xfrm>
          <a:prstGeom prst="rect">
            <a:avLst/>
          </a:prstGeom>
          <a:solidFill>
            <a:srgbClr val="FFCCFF"/>
          </a:solidFill>
          <a:ln w="9525">
            <a:solidFill>
              <a:srgbClr val="0033CC"/>
            </a:solidFill>
            <a:miter lim="800000"/>
            <a:headEnd/>
            <a:tailEnd/>
          </a:ln>
        </p:spPr>
        <p:txBody>
          <a:bodyPr wrap="none">
            <a:spAutoFit/>
          </a:bodyPr>
          <a:lstStyle/>
          <a:p>
            <a:r>
              <a:rPr lang="id-ID" sz="2400" dirty="0"/>
              <a:t>D</a:t>
            </a:r>
            <a:r>
              <a:rPr lang="en-US" sz="2400" dirty="0" err="1"/>
              <a:t>iar</a:t>
            </a:r>
            <a:r>
              <a:rPr lang="id-ID" sz="2400" dirty="0"/>
              <a:t>rheae </a:t>
            </a:r>
          </a:p>
          <a:p>
            <a:r>
              <a:rPr lang="id-ID" sz="2400" dirty="0" smtClean="0"/>
              <a:t>incidence</a:t>
            </a:r>
            <a:endParaRPr lang="en-US" sz="2400" dirty="0"/>
          </a:p>
        </p:txBody>
      </p:sp>
      <p:sp>
        <p:nvSpPr>
          <p:cNvPr id="20488" name="Text Box 10"/>
          <p:cNvSpPr txBox="1">
            <a:spLocks noChangeArrowheads="1"/>
          </p:cNvSpPr>
          <p:nvPr/>
        </p:nvSpPr>
        <p:spPr bwMode="auto">
          <a:xfrm>
            <a:off x="6429388" y="4143380"/>
            <a:ext cx="1832938" cy="461665"/>
          </a:xfrm>
          <a:prstGeom prst="rect">
            <a:avLst/>
          </a:prstGeom>
          <a:noFill/>
          <a:ln w="9525">
            <a:solidFill>
              <a:srgbClr val="0033CC"/>
            </a:solidFill>
            <a:miter lim="800000"/>
            <a:headEnd/>
            <a:tailEnd/>
          </a:ln>
        </p:spPr>
        <p:txBody>
          <a:bodyPr wrap="none">
            <a:spAutoFit/>
          </a:bodyPr>
          <a:lstStyle/>
          <a:p>
            <a:r>
              <a:rPr lang="id-ID" sz="2400" dirty="0"/>
              <a:t>Social s</a:t>
            </a:r>
            <a:r>
              <a:rPr lang="en-US" sz="2400" dirty="0" err="1"/>
              <a:t>tatus</a:t>
            </a:r>
            <a:endParaRPr lang="en-US" sz="2400" dirty="0"/>
          </a:p>
        </p:txBody>
      </p:sp>
      <p:sp>
        <p:nvSpPr>
          <p:cNvPr id="20489" name="Line 11"/>
          <p:cNvSpPr>
            <a:spLocks noChangeShapeType="1"/>
          </p:cNvSpPr>
          <p:nvPr/>
        </p:nvSpPr>
        <p:spPr bwMode="auto">
          <a:xfrm>
            <a:off x="1828800" y="1828800"/>
            <a:ext cx="0" cy="685800"/>
          </a:xfrm>
          <a:prstGeom prst="line">
            <a:avLst/>
          </a:prstGeom>
          <a:noFill/>
          <a:ln w="38100">
            <a:solidFill>
              <a:srgbClr val="C2145A"/>
            </a:solidFill>
            <a:round/>
            <a:headEnd/>
            <a:tailEnd type="triangle" w="med" len="med"/>
          </a:ln>
        </p:spPr>
        <p:txBody>
          <a:bodyPr/>
          <a:lstStyle/>
          <a:p>
            <a:endParaRPr lang="id-ID"/>
          </a:p>
        </p:txBody>
      </p:sp>
      <p:sp>
        <p:nvSpPr>
          <p:cNvPr id="20490" name="Line 12"/>
          <p:cNvSpPr>
            <a:spLocks noChangeShapeType="1"/>
          </p:cNvSpPr>
          <p:nvPr/>
        </p:nvSpPr>
        <p:spPr bwMode="auto">
          <a:xfrm flipV="1">
            <a:off x="1828800" y="3352800"/>
            <a:ext cx="0" cy="762000"/>
          </a:xfrm>
          <a:prstGeom prst="line">
            <a:avLst/>
          </a:prstGeom>
          <a:noFill/>
          <a:ln w="38100">
            <a:solidFill>
              <a:srgbClr val="C2145A"/>
            </a:solidFill>
            <a:round/>
            <a:headEnd/>
            <a:tailEnd type="triangle" w="med" len="med"/>
          </a:ln>
        </p:spPr>
        <p:txBody>
          <a:bodyPr/>
          <a:lstStyle/>
          <a:p>
            <a:endParaRPr lang="id-ID"/>
          </a:p>
        </p:txBody>
      </p:sp>
      <p:sp>
        <p:nvSpPr>
          <p:cNvPr id="20491" name="Line 16"/>
          <p:cNvSpPr>
            <a:spLocks noChangeShapeType="1"/>
          </p:cNvSpPr>
          <p:nvPr/>
        </p:nvSpPr>
        <p:spPr bwMode="auto">
          <a:xfrm>
            <a:off x="7086600" y="1905000"/>
            <a:ext cx="0" cy="762000"/>
          </a:xfrm>
          <a:prstGeom prst="line">
            <a:avLst/>
          </a:prstGeom>
          <a:noFill/>
          <a:ln w="38100">
            <a:solidFill>
              <a:srgbClr val="0033CC"/>
            </a:solidFill>
            <a:round/>
            <a:headEnd/>
            <a:tailEnd type="triangle" w="med" len="med"/>
          </a:ln>
        </p:spPr>
        <p:txBody>
          <a:bodyPr/>
          <a:lstStyle/>
          <a:p>
            <a:endParaRPr lang="id-ID"/>
          </a:p>
        </p:txBody>
      </p:sp>
      <p:sp>
        <p:nvSpPr>
          <p:cNvPr id="20492" name="Line 17"/>
          <p:cNvSpPr>
            <a:spLocks noChangeShapeType="1"/>
          </p:cNvSpPr>
          <p:nvPr/>
        </p:nvSpPr>
        <p:spPr bwMode="auto">
          <a:xfrm flipV="1">
            <a:off x="7072330" y="3429000"/>
            <a:ext cx="0" cy="609600"/>
          </a:xfrm>
          <a:prstGeom prst="line">
            <a:avLst/>
          </a:prstGeom>
          <a:noFill/>
          <a:ln w="38100">
            <a:solidFill>
              <a:srgbClr val="0033CC"/>
            </a:solidFill>
            <a:round/>
            <a:headEnd/>
            <a:tailEnd type="triangle" w="med" len="med"/>
          </a:ln>
        </p:spPr>
        <p:txBody>
          <a:bodyPr/>
          <a:lstStyle/>
          <a:p>
            <a:endParaRPr lang="id-ID"/>
          </a:p>
        </p:txBody>
      </p:sp>
      <p:sp>
        <p:nvSpPr>
          <p:cNvPr id="20493" name="Line 18"/>
          <p:cNvSpPr>
            <a:spLocks noChangeShapeType="1"/>
          </p:cNvSpPr>
          <p:nvPr/>
        </p:nvSpPr>
        <p:spPr bwMode="auto">
          <a:xfrm>
            <a:off x="4267200" y="1600200"/>
            <a:ext cx="0" cy="914400"/>
          </a:xfrm>
          <a:prstGeom prst="line">
            <a:avLst/>
          </a:prstGeom>
          <a:noFill/>
          <a:ln w="38100">
            <a:solidFill>
              <a:schemeClr val="tx1"/>
            </a:solidFill>
            <a:round/>
            <a:headEnd/>
            <a:tailEnd type="triangle" w="med" len="med"/>
          </a:ln>
        </p:spPr>
        <p:txBody>
          <a:bodyPr/>
          <a:lstStyle/>
          <a:p>
            <a:endParaRPr lang="id-ID"/>
          </a:p>
        </p:txBody>
      </p:sp>
      <p:sp>
        <p:nvSpPr>
          <p:cNvPr id="20494" name="Line 19"/>
          <p:cNvSpPr>
            <a:spLocks noChangeShapeType="1"/>
          </p:cNvSpPr>
          <p:nvPr/>
        </p:nvSpPr>
        <p:spPr bwMode="auto">
          <a:xfrm>
            <a:off x="5029200" y="1752600"/>
            <a:ext cx="0" cy="762000"/>
          </a:xfrm>
          <a:prstGeom prst="line">
            <a:avLst/>
          </a:prstGeom>
          <a:noFill/>
          <a:ln w="38100">
            <a:solidFill>
              <a:schemeClr val="tx1"/>
            </a:solidFill>
            <a:round/>
            <a:headEnd/>
            <a:tailEnd type="triangle" w="med" len="med"/>
          </a:ln>
        </p:spPr>
        <p:txBody>
          <a:bodyPr/>
          <a:lstStyle/>
          <a:p>
            <a:endParaRPr lang="id-ID"/>
          </a:p>
        </p:txBody>
      </p:sp>
      <p:sp>
        <p:nvSpPr>
          <p:cNvPr id="20497" name="Line 22"/>
          <p:cNvSpPr>
            <a:spLocks noChangeShapeType="1"/>
          </p:cNvSpPr>
          <p:nvPr/>
        </p:nvSpPr>
        <p:spPr bwMode="auto">
          <a:xfrm>
            <a:off x="2438400" y="1600200"/>
            <a:ext cx="1828800" cy="0"/>
          </a:xfrm>
          <a:prstGeom prst="line">
            <a:avLst/>
          </a:prstGeom>
          <a:noFill/>
          <a:ln w="38100">
            <a:solidFill>
              <a:schemeClr val="tx1"/>
            </a:solidFill>
            <a:round/>
            <a:headEnd/>
            <a:tailEnd/>
          </a:ln>
        </p:spPr>
        <p:txBody>
          <a:bodyPr/>
          <a:lstStyle/>
          <a:p>
            <a:endParaRPr lang="id-ID"/>
          </a:p>
        </p:txBody>
      </p:sp>
      <p:sp>
        <p:nvSpPr>
          <p:cNvPr id="20498" name="Line 23"/>
          <p:cNvSpPr>
            <a:spLocks noChangeShapeType="1"/>
          </p:cNvSpPr>
          <p:nvPr/>
        </p:nvSpPr>
        <p:spPr bwMode="auto">
          <a:xfrm>
            <a:off x="5029200" y="1752600"/>
            <a:ext cx="1447800" cy="0"/>
          </a:xfrm>
          <a:prstGeom prst="line">
            <a:avLst/>
          </a:prstGeom>
          <a:noFill/>
          <a:ln w="38100">
            <a:solidFill>
              <a:schemeClr val="tx1"/>
            </a:solidFill>
            <a:round/>
            <a:headEnd/>
            <a:tailEnd/>
          </a:ln>
        </p:spPr>
        <p:txBody>
          <a:bodyPr/>
          <a:lstStyle/>
          <a:p>
            <a:endParaRPr lang="id-ID"/>
          </a:p>
        </p:txBody>
      </p:sp>
      <p:sp>
        <p:nvSpPr>
          <p:cNvPr id="20500" name="Line 25"/>
          <p:cNvSpPr>
            <a:spLocks noChangeShapeType="1"/>
          </p:cNvSpPr>
          <p:nvPr/>
        </p:nvSpPr>
        <p:spPr bwMode="auto">
          <a:xfrm flipH="1">
            <a:off x="5072066" y="4357694"/>
            <a:ext cx="1295400" cy="0"/>
          </a:xfrm>
          <a:prstGeom prst="line">
            <a:avLst/>
          </a:prstGeom>
          <a:noFill/>
          <a:ln w="38100">
            <a:solidFill>
              <a:schemeClr val="tx1"/>
            </a:solidFill>
            <a:round/>
            <a:headEnd/>
            <a:tailEnd/>
          </a:ln>
        </p:spPr>
        <p:txBody>
          <a:bodyPr/>
          <a:lstStyle/>
          <a:p>
            <a:endParaRPr lang="id-ID"/>
          </a:p>
        </p:txBody>
      </p:sp>
      <p:cxnSp>
        <p:nvCxnSpPr>
          <p:cNvPr id="30" name="Straight Arrow Connector 29"/>
          <p:cNvCxnSpPr/>
          <p:nvPr/>
        </p:nvCxnSpPr>
        <p:spPr>
          <a:xfrm rot="5400000" flipH="1" flipV="1">
            <a:off x="4606925" y="3893347"/>
            <a:ext cx="929488" cy="794"/>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4607719" y="3893347"/>
            <a:ext cx="929488" cy="794"/>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flipH="1" flipV="1">
            <a:off x="3821901" y="3893347"/>
            <a:ext cx="929488" cy="794"/>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0484" idx="3"/>
          </p:cNvCxnSpPr>
          <p:nvPr/>
        </p:nvCxnSpPr>
        <p:spPr>
          <a:xfrm flipV="1">
            <a:off x="3059204" y="4357695"/>
            <a:ext cx="1227044" cy="16518"/>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715008" y="3000372"/>
            <a:ext cx="714380" cy="158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0483" idx="3"/>
          </p:cNvCxnSpPr>
          <p:nvPr/>
        </p:nvCxnSpPr>
        <p:spPr>
          <a:xfrm flipV="1">
            <a:off x="2770821" y="3001960"/>
            <a:ext cx="943923" cy="433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026" name="Object 4"/>
          <p:cNvGraphicFramePr>
            <a:graphicFrameLocks noChangeAspect="1"/>
          </p:cNvGraphicFramePr>
          <p:nvPr/>
        </p:nvGraphicFramePr>
        <p:xfrm>
          <a:off x="285720" y="2786058"/>
          <a:ext cx="2000264" cy="3200400"/>
        </p:xfrm>
        <a:graphic>
          <a:graphicData uri="http://schemas.openxmlformats.org/presentationml/2006/ole">
            <p:oleObj spid="_x0000_s1026" name="Clip" r:id="rId5" imgW="3025440" imgH="3252600" progId="">
              <p:embed/>
            </p:oleObj>
          </a:graphicData>
        </a:graphic>
      </p:graphicFrame>
      <p:sp>
        <p:nvSpPr>
          <p:cNvPr id="27650" name="Rectangle 2"/>
          <p:cNvSpPr>
            <a:spLocks noGrp="1" noChangeArrowheads="1"/>
          </p:cNvSpPr>
          <p:nvPr>
            <p:ph type="title"/>
          </p:nvPr>
        </p:nvSpPr>
        <p:spPr>
          <a:xfrm>
            <a:off x="285720" y="1571612"/>
            <a:ext cx="1714480" cy="571496"/>
          </a:xfrm>
          <a:solidFill>
            <a:schemeClr val="bg1"/>
          </a:solidFill>
        </p:spPr>
        <p:txBody>
          <a:bodyPr>
            <a:normAutofit fontScale="90000"/>
          </a:bodyPr>
          <a:lstStyle/>
          <a:p>
            <a:pPr algn="l" eaLnBrk="1" hangingPunct="1">
              <a:defRPr/>
            </a:pPr>
            <a:r>
              <a:rPr lang="en-US" sz="3200" dirty="0" smtClean="0">
                <a:solidFill>
                  <a:schemeClr val="tx1"/>
                </a:solidFill>
                <a:effectLst>
                  <a:outerShdw blurRad="38100" dist="38100" dir="2700000" algn="tl">
                    <a:srgbClr val="000000"/>
                  </a:outerShdw>
                </a:effectLst>
              </a:rPr>
              <a:t>   What is </a:t>
            </a:r>
            <a:br>
              <a:rPr lang="en-US" sz="3200" dirty="0" smtClean="0">
                <a:solidFill>
                  <a:schemeClr val="tx1"/>
                </a:solidFill>
                <a:effectLst>
                  <a:outerShdw blurRad="38100" dist="38100" dir="2700000" algn="tl">
                    <a:srgbClr val="000000"/>
                  </a:outerShdw>
                </a:effectLst>
              </a:rPr>
            </a:br>
            <a:r>
              <a:rPr lang="en-US" sz="3200" dirty="0" smtClean="0">
                <a:solidFill>
                  <a:schemeClr val="tx1"/>
                </a:solidFill>
                <a:effectLst>
                  <a:outerShdw blurRad="38100" dist="38100" dir="2700000" algn="tl">
                    <a:srgbClr val="000000"/>
                  </a:outerShdw>
                </a:effectLst>
              </a:rPr>
              <a:t>research?</a:t>
            </a:r>
            <a:endParaRPr lang="id-ID" sz="3200" dirty="0" smtClean="0">
              <a:solidFill>
                <a:schemeClr val="tx1"/>
              </a:solidFill>
            </a:endParaRPr>
          </a:p>
        </p:txBody>
      </p:sp>
      <p:sp>
        <p:nvSpPr>
          <p:cNvPr id="27651" name="Rectangle 3"/>
          <p:cNvSpPr>
            <a:spLocks noGrp="1" noChangeArrowheads="1"/>
          </p:cNvSpPr>
          <p:nvPr>
            <p:ph type="body" idx="1"/>
          </p:nvPr>
        </p:nvSpPr>
        <p:spPr>
          <a:xfrm>
            <a:off x="2286000" y="1214422"/>
            <a:ext cx="6858000" cy="5000660"/>
          </a:xfrm>
          <a:solidFill>
            <a:srgbClr val="FFCCFF"/>
          </a:solidFill>
        </p:spPr>
        <p:txBody>
          <a:bodyPr>
            <a:normAutofit/>
          </a:bodyPr>
          <a:lstStyle/>
          <a:p>
            <a:pPr>
              <a:lnSpc>
                <a:spcPct val="115000"/>
              </a:lnSpc>
            </a:pPr>
            <a:r>
              <a:rPr lang="en-US" sz="2800" b="1" dirty="0" smtClean="0">
                <a:solidFill>
                  <a:srgbClr val="0000FF"/>
                </a:solidFill>
              </a:rPr>
              <a:t>A scientific method to get answer of the question / problem</a:t>
            </a:r>
          </a:p>
          <a:p>
            <a:pPr eaLnBrk="1" hangingPunct="1">
              <a:lnSpc>
                <a:spcPct val="130000"/>
              </a:lnSpc>
              <a:defRPr/>
            </a:pPr>
            <a:r>
              <a:rPr lang="en-US" sz="2800" dirty="0" smtClean="0">
                <a:latin typeface="Arial Narrow" pitchFamily="34" charset="0"/>
              </a:rPr>
              <a:t>Triggered by </a:t>
            </a:r>
            <a:r>
              <a:rPr lang="en-US" sz="2800" dirty="0" smtClean="0">
                <a:effectLst>
                  <a:outerShdw blurRad="38100" dist="38100" dir="2700000" algn="tl">
                    <a:srgbClr val="000000">
                      <a:alpha val="43137"/>
                    </a:srgbClr>
                  </a:outerShdw>
                </a:effectLst>
                <a:latin typeface="Arial Narrow" pitchFamily="34" charset="0"/>
              </a:rPr>
              <a:t>a certain problem</a:t>
            </a:r>
            <a:endParaRPr lang="en-US" sz="2800" dirty="0">
              <a:effectLst>
                <a:outerShdw blurRad="38100" dist="38100" dir="2700000" algn="tl">
                  <a:srgbClr val="000000">
                    <a:alpha val="43137"/>
                  </a:srgbClr>
                </a:outerShdw>
              </a:effectLst>
              <a:latin typeface="Arial Narrow" pitchFamily="34" charset="0"/>
            </a:endParaRPr>
          </a:p>
          <a:p>
            <a:pPr eaLnBrk="1" hangingPunct="1">
              <a:lnSpc>
                <a:spcPct val="130000"/>
              </a:lnSpc>
              <a:defRPr/>
            </a:pPr>
            <a:r>
              <a:rPr lang="en-US" sz="2800" dirty="0" smtClean="0">
                <a:latin typeface="Arial Narrow" pitchFamily="34" charset="0"/>
              </a:rPr>
              <a:t>Characterized by: </a:t>
            </a:r>
            <a:endParaRPr lang="en-US" dirty="0" smtClean="0">
              <a:latin typeface="Arial Narrow" pitchFamily="34" charset="0"/>
            </a:endParaRPr>
          </a:p>
          <a:p>
            <a:pPr lvl="1" eaLnBrk="1" hangingPunct="1">
              <a:lnSpc>
                <a:spcPct val="130000"/>
              </a:lnSpc>
              <a:buFontTx/>
              <a:buNone/>
              <a:defRPr/>
            </a:pPr>
            <a:r>
              <a:rPr lang="en-US" sz="2600" dirty="0">
                <a:latin typeface="Arial Narrow" pitchFamily="34" charset="0"/>
              </a:rPr>
              <a:t> </a:t>
            </a:r>
            <a:r>
              <a:rPr lang="en-US" sz="2600" dirty="0" smtClean="0">
                <a:latin typeface="Arial Narrow" pitchFamily="34" charset="0"/>
              </a:rPr>
              <a:t>  </a:t>
            </a:r>
            <a:r>
              <a:rPr lang="id-ID" sz="2600" dirty="0" smtClean="0">
                <a:effectLst>
                  <a:outerShdw blurRad="38100" dist="38100" dir="2700000" algn="tl">
                    <a:srgbClr val="000000">
                      <a:alpha val="43137"/>
                    </a:srgbClr>
                  </a:outerShdw>
                </a:effectLst>
                <a:latin typeface="Arial Narrow" pitchFamily="34" charset="0"/>
              </a:rPr>
              <a:t>s</a:t>
            </a:r>
            <a:r>
              <a:rPr lang="en-US" sz="2600" dirty="0" smtClean="0">
                <a:effectLst>
                  <a:outerShdw blurRad="38100" dist="38100" dir="2700000" algn="tl">
                    <a:srgbClr val="000000">
                      <a:alpha val="43137"/>
                    </a:srgbClr>
                  </a:outerShdw>
                </a:effectLst>
                <a:latin typeface="Arial Narrow" pitchFamily="34" charset="0"/>
              </a:rPr>
              <a:t>y</a:t>
            </a:r>
            <a:r>
              <a:rPr lang="id-ID" sz="2600" dirty="0" smtClean="0">
                <a:effectLst>
                  <a:outerShdw blurRad="38100" dist="38100" dir="2700000" algn="tl">
                    <a:srgbClr val="000000">
                      <a:alpha val="43137"/>
                    </a:srgbClr>
                  </a:outerShdw>
                </a:effectLst>
                <a:latin typeface="Arial Narrow" pitchFamily="34" charset="0"/>
              </a:rPr>
              <a:t>stemati</a:t>
            </a:r>
            <a:r>
              <a:rPr lang="en-US" sz="2600" dirty="0" smtClean="0">
                <a:effectLst>
                  <a:outerShdw blurRad="38100" dist="38100" dir="2700000" algn="tl">
                    <a:srgbClr val="000000">
                      <a:alpha val="43137"/>
                    </a:srgbClr>
                  </a:outerShdw>
                </a:effectLst>
                <a:latin typeface="Arial Narrow" pitchFamily="34" charset="0"/>
              </a:rPr>
              <a:t>c</a:t>
            </a:r>
            <a:r>
              <a:rPr lang="id-ID" sz="2600" dirty="0" smtClean="0">
                <a:effectLst>
                  <a:outerShdw blurRad="38100" dist="38100" dir="2700000" algn="tl">
                    <a:srgbClr val="000000">
                      <a:alpha val="43137"/>
                    </a:srgbClr>
                  </a:outerShdw>
                </a:effectLst>
                <a:latin typeface="Arial Narrow" pitchFamily="34" charset="0"/>
              </a:rPr>
              <a:t>, </a:t>
            </a:r>
            <a:r>
              <a:rPr lang="en-US" sz="2600" dirty="0" smtClean="0">
                <a:effectLst>
                  <a:outerShdw blurRad="38100" dist="38100" dir="2700000" algn="tl">
                    <a:srgbClr val="000000">
                      <a:alpha val="43137"/>
                    </a:srgbClr>
                  </a:outerShdw>
                </a:effectLst>
                <a:latin typeface="Arial Narrow" pitchFamily="34" charset="0"/>
              </a:rPr>
              <a:t>criticism</a:t>
            </a:r>
            <a:r>
              <a:rPr lang="id-ID" sz="2600" dirty="0" smtClean="0">
                <a:effectLst>
                  <a:outerShdw blurRad="38100" dist="38100" dir="2700000" algn="tl">
                    <a:srgbClr val="000000">
                      <a:alpha val="43137"/>
                    </a:srgbClr>
                  </a:outerShdw>
                </a:effectLst>
                <a:latin typeface="Arial Narrow" pitchFamily="34" charset="0"/>
              </a:rPr>
              <a:t>, </a:t>
            </a:r>
            <a:r>
              <a:rPr lang="en-US" sz="2600" dirty="0" smtClean="0">
                <a:effectLst>
                  <a:outerShdw blurRad="38100" dist="38100" dir="2700000" algn="tl">
                    <a:srgbClr val="000000">
                      <a:alpha val="43137"/>
                    </a:srgbClr>
                  </a:outerShdw>
                </a:effectLst>
                <a:latin typeface="Arial Narrow" pitchFamily="34" charset="0"/>
              </a:rPr>
              <a:t>scientific</a:t>
            </a:r>
            <a:r>
              <a:rPr lang="id-ID" sz="2600" dirty="0" smtClean="0">
                <a:effectLst>
                  <a:outerShdw blurRad="38100" dist="38100" dir="2700000" algn="tl">
                    <a:srgbClr val="000000">
                      <a:alpha val="43137"/>
                    </a:srgbClr>
                  </a:outerShdw>
                </a:effectLst>
                <a:latin typeface="Arial Narrow" pitchFamily="34" charset="0"/>
              </a:rPr>
              <a:t> an</a:t>
            </a:r>
            <a:r>
              <a:rPr lang="en-US" sz="2600" dirty="0" smtClean="0">
                <a:effectLst>
                  <a:outerShdw blurRad="38100" dist="38100" dir="2700000" algn="tl">
                    <a:srgbClr val="000000">
                      <a:alpha val="43137"/>
                    </a:srgbClr>
                  </a:outerShdw>
                </a:effectLst>
                <a:latin typeface="Arial Narrow" pitchFamily="34" charset="0"/>
              </a:rPr>
              <a:t>d</a:t>
            </a:r>
            <a:r>
              <a:rPr lang="id-ID" sz="2600" dirty="0" smtClean="0">
                <a:effectLst>
                  <a:outerShdw blurRad="38100" dist="38100" dir="2700000" algn="tl">
                    <a:srgbClr val="000000">
                      <a:alpha val="43137"/>
                    </a:srgbClr>
                  </a:outerShdw>
                </a:effectLst>
                <a:latin typeface="Arial Narrow" pitchFamily="34" charset="0"/>
              </a:rPr>
              <a:t> formal</a:t>
            </a:r>
            <a:endParaRPr lang="en-US" sz="2600" dirty="0" smtClean="0">
              <a:effectLst>
                <a:outerShdw blurRad="38100" dist="38100" dir="2700000" algn="tl">
                  <a:srgbClr val="000000">
                    <a:alpha val="43137"/>
                  </a:srgbClr>
                </a:outerShdw>
              </a:effectLst>
              <a:latin typeface="Arial Narrow" pitchFamily="34" charset="0"/>
            </a:endParaRPr>
          </a:p>
          <a:p>
            <a:pPr marL="404813" lvl="1" indent="-404813" eaLnBrk="1" hangingPunct="1">
              <a:lnSpc>
                <a:spcPct val="130000"/>
              </a:lnSpc>
              <a:buFont typeface="Arial" pitchFamily="34" charset="0"/>
              <a:buChar char="•"/>
              <a:defRPr/>
            </a:pPr>
            <a:r>
              <a:rPr lang="en-US" sz="2800" smtClean="0">
                <a:latin typeface="Arial Narrow" pitchFamily="34" charset="0"/>
              </a:rPr>
              <a:t>For </a:t>
            </a:r>
            <a:r>
              <a:rPr lang="id-ID" sz="2800" smtClean="0">
                <a:latin typeface="Arial Narrow" pitchFamily="34" charset="0"/>
              </a:rPr>
              <a:t> </a:t>
            </a:r>
            <a:r>
              <a:rPr lang="en-US" sz="2800" smtClean="0">
                <a:effectLst>
                  <a:outerShdw blurRad="38100" dist="38100" dir="2700000" algn="tl">
                    <a:srgbClr val="000000">
                      <a:alpha val="43137"/>
                    </a:srgbClr>
                  </a:outerShdw>
                </a:effectLst>
                <a:latin typeface="Arial Narrow" pitchFamily="34" charset="0"/>
              </a:rPr>
              <a:t>developing</a:t>
            </a:r>
            <a:r>
              <a:rPr lang="id-ID" sz="2800" smtClean="0">
                <a:latin typeface="Arial Narrow" pitchFamily="34" charset="0"/>
              </a:rPr>
              <a:t> </a:t>
            </a:r>
            <a:r>
              <a:rPr lang="en-US" sz="2800" smtClean="0">
                <a:latin typeface="Arial Narrow" pitchFamily="34" charset="0"/>
              </a:rPr>
              <a:t>or</a:t>
            </a:r>
            <a:r>
              <a:rPr lang="id-ID" sz="2800" smtClean="0">
                <a:latin typeface="Arial Narrow" pitchFamily="34" charset="0"/>
              </a:rPr>
              <a:t> </a:t>
            </a:r>
            <a:r>
              <a:rPr lang="en-US" sz="2800" smtClean="0">
                <a:effectLst>
                  <a:outerShdw blurRad="38100" dist="38100" dir="2700000" algn="tl">
                    <a:srgbClr val="000000">
                      <a:alpha val="43137"/>
                    </a:srgbClr>
                  </a:outerShdw>
                </a:effectLst>
                <a:latin typeface="Arial Narrow" pitchFamily="34" charset="0"/>
              </a:rPr>
              <a:t>testing</a:t>
            </a:r>
            <a:r>
              <a:rPr lang="id-ID" sz="2800" smtClean="0">
                <a:latin typeface="Arial Narrow" pitchFamily="34" charset="0"/>
              </a:rPr>
              <a:t> </a:t>
            </a:r>
            <a:r>
              <a:rPr lang="en-US" sz="2800" smtClean="0">
                <a:latin typeface="Arial Narrow" pitchFamily="34" charset="0"/>
              </a:rPr>
              <a:t>of knowledge validity</a:t>
            </a:r>
          </a:p>
          <a:p>
            <a:pPr marL="404813" lvl="1" indent="-404813">
              <a:lnSpc>
                <a:spcPct val="130000"/>
              </a:lnSpc>
              <a:buFont typeface="Arial" pitchFamily="34" charset="0"/>
              <a:buChar char="•"/>
              <a:defRPr/>
            </a:pPr>
            <a:r>
              <a:rPr lang="en-US" sz="2800" b="1" smtClean="0">
                <a:latin typeface="Arial Narrow" pitchFamily="34" charset="0"/>
              </a:rPr>
              <a:t>The </a:t>
            </a:r>
            <a:r>
              <a:rPr lang="en-US" sz="2800" b="1" u="sng" dirty="0" smtClean="0">
                <a:solidFill>
                  <a:srgbClr val="FF3399"/>
                </a:solidFill>
                <a:latin typeface="Arial Narrow" pitchFamily="34" charset="0"/>
              </a:rPr>
              <a:t>re</a:t>
            </a:r>
            <a:r>
              <a:rPr lang="en-US" sz="2800" b="1" dirty="0" smtClean="0">
                <a:latin typeface="Arial Narrow" pitchFamily="34" charset="0"/>
              </a:rPr>
              <a:t>peated </a:t>
            </a:r>
            <a:r>
              <a:rPr lang="en-US" sz="2800" b="1" u="sng" dirty="0" smtClean="0">
                <a:solidFill>
                  <a:srgbClr val="FF3399"/>
                </a:solidFill>
                <a:latin typeface="Arial Narrow" pitchFamily="34" charset="0"/>
              </a:rPr>
              <a:t>search</a:t>
            </a:r>
            <a:r>
              <a:rPr lang="en-US" sz="2800" b="1" dirty="0" smtClean="0">
                <a:latin typeface="Arial Narrow" pitchFamily="34" charset="0"/>
              </a:rPr>
              <a:t> to something “unknown”</a:t>
            </a:r>
          </a:p>
          <a:p>
            <a:pPr marL="404813" lvl="1" indent="-404813" eaLnBrk="1" hangingPunct="1">
              <a:lnSpc>
                <a:spcPct val="130000"/>
              </a:lnSpc>
              <a:buFont typeface="Arial" pitchFamily="34" charset="0"/>
              <a:buChar char="•"/>
              <a:defRPr/>
            </a:pPr>
            <a:endParaRPr lang="en-US" sz="2800" dirty="0" smtClean="0"/>
          </a:p>
          <a:p>
            <a:pPr marL="404813" lvl="1" indent="-404813" eaLnBrk="1" hangingPunct="1">
              <a:lnSpc>
                <a:spcPct val="130000"/>
              </a:lnSpc>
              <a:buFont typeface="Arial" pitchFamily="34" charset="0"/>
              <a:buChar char="•"/>
              <a:defRPr/>
            </a:pPr>
            <a:endParaRPr lang="id-ID" sz="2800" dirty="0" smtClean="0"/>
          </a:p>
        </p:txBody>
      </p:sp>
      <p:sp>
        <p:nvSpPr>
          <p:cNvPr id="6" name="Freeform 5"/>
          <p:cNvSpPr/>
          <p:nvPr/>
        </p:nvSpPr>
        <p:spPr>
          <a:xfrm>
            <a:off x="135071" y="1167177"/>
            <a:ext cx="1712454" cy="1967491"/>
          </a:xfrm>
          <a:custGeom>
            <a:avLst/>
            <a:gdLst>
              <a:gd name="connsiteX0" fmla="*/ 1636579 w 1712454"/>
              <a:gd name="connsiteY0" fmla="*/ 1861773 h 1967491"/>
              <a:gd name="connsiteX1" fmla="*/ 1541329 w 1712454"/>
              <a:gd name="connsiteY1" fmla="*/ 1747473 h 1967491"/>
              <a:gd name="connsiteX2" fmla="*/ 1465129 w 1712454"/>
              <a:gd name="connsiteY2" fmla="*/ 1633173 h 1967491"/>
              <a:gd name="connsiteX3" fmla="*/ 1427029 w 1712454"/>
              <a:gd name="connsiteY3" fmla="*/ 1576023 h 1967491"/>
              <a:gd name="connsiteX4" fmla="*/ 1388929 w 1712454"/>
              <a:gd name="connsiteY4" fmla="*/ 1461723 h 1967491"/>
              <a:gd name="connsiteX5" fmla="*/ 1369879 w 1712454"/>
              <a:gd name="connsiteY5" fmla="*/ 1404573 h 1967491"/>
              <a:gd name="connsiteX6" fmla="*/ 1369879 w 1712454"/>
              <a:gd name="connsiteY6" fmla="*/ 1175973 h 1967491"/>
              <a:gd name="connsiteX7" fmla="*/ 1465129 w 1712454"/>
              <a:gd name="connsiteY7" fmla="*/ 1156923 h 1967491"/>
              <a:gd name="connsiteX8" fmla="*/ 1579429 w 1712454"/>
              <a:gd name="connsiteY8" fmla="*/ 1118823 h 1967491"/>
              <a:gd name="connsiteX9" fmla="*/ 1636579 w 1712454"/>
              <a:gd name="connsiteY9" fmla="*/ 947373 h 1967491"/>
              <a:gd name="connsiteX10" fmla="*/ 1655629 w 1712454"/>
              <a:gd name="connsiteY10" fmla="*/ 890223 h 1967491"/>
              <a:gd name="connsiteX11" fmla="*/ 1636579 w 1712454"/>
              <a:gd name="connsiteY11" fmla="*/ 299673 h 1967491"/>
              <a:gd name="connsiteX12" fmla="*/ 1579429 w 1712454"/>
              <a:gd name="connsiteY12" fmla="*/ 242523 h 1967491"/>
              <a:gd name="connsiteX13" fmla="*/ 1541329 w 1712454"/>
              <a:gd name="connsiteY13" fmla="*/ 185373 h 1967491"/>
              <a:gd name="connsiteX14" fmla="*/ 1522279 w 1712454"/>
              <a:gd name="connsiteY14" fmla="*/ 128223 h 1967491"/>
              <a:gd name="connsiteX15" fmla="*/ 1465129 w 1712454"/>
              <a:gd name="connsiteY15" fmla="*/ 109173 h 1967491"/>
              <a:gd name="connsiteX16" fmla="*/ 1293679 w 1712454"/>
              <a:gd name="connsiteY16" fmla="*/ 13923 h 1967491"/>
              <a:gd name="connsiteX17" fmla="*/ 645979 w 1712454"/>
              <a:gd name="connsiteY17" fmla="*/ 32973 h 1967491"/>
              <a:gd name="connsiteX18" fmla="*/ 360229 w 1712454"/>
              <a:gd name="connsiteY18" fmla="*/ 52023 h 1967491"/>
              <a:gd name="connsiteX19" fmla="*/ 303079 w 1712454"/>
              <a:gd name="connsiteY19" fmla="*/ 71073 h 1967491"/>
              <a:gd name="connsiteX20" fmla="*/ 150679 w 1712454"/>
              <a:gd name="connsiteY20" fmla="*/ 109173 h 1967491"/>
              <a:gd name="connsiteX21" fmla="*/ 131629 w 1712454"/>
              <a:gd name="connsiteY21" fmla="*/ 166323 h 1967491"/>
              <a:gd name="connsiteX22" fmla="*/ 36379 w 1712454"/>
              <a:gd name="connsiteY22" fmla="*/ 337773 h 1967491"/>
              <a:gd name="connsiteX23" fmla="*/ 36379 w 1712454"/>
              <a:gd name="connsiteY23" fmla="*/ 871173 h 1967491"/>
              <a:gd name="connsiteX24" fmla="*/ 74479 w 1712454"/>
              <a:gd name="connsiteY24" fmla="*/ 928323 h 1967491"/>
              <a:gd name="connsiteX25" fmla="*/ 131629 w 1712454"/>
              <a:gd name="connsiteY25" fmla="*/ 1042623 h 1967491"/>
              <a:gd name="connsiteX26" fmla="*/ 1122229 w 1712454"/>
              <a:gd name="connsiteY26" fmla="*/ 1080723 h 1967491"/>
              <a:gd name="connsiteX27" fmla="*/ 1236529 w 1712454"/>
              <a:gd name="connsiteY27" fmla="*/ 1195023 h 1967491"/>
              <a:gd name="connsiteX28" fmla="*/ 1255579 w 1712454"/>
              <a:gd name="connsiteY28" fmla="*/ 1252173 h 1967491"/>
              <a:gd name="connsiteX29" fmla="*/ 1293679 w 1712454"/>
              <a:gd name="connsiteY29" fmla="*/ 1442673 h 1967491"/>
              <a:gd name="connsiteX30" fmla="*/ 1331779 w 1712454"/>
              <a:gd name="connsiteY30" fmla="*/ 1499823 h 1967491"/>
              <a:gd name="connsiteX31" fmla="*/ 1350829 w 1712454"/>
              <a:gd name="connsiteY31" fmla="*/ 1556973 h 1967491"/>
              <a:gd name="connsiteX32" fmla="*/ 1446079 w 1712454"/>
              <a:gd name="connsiteY32" fmla="*/ 1671273 h 1967491"/>
              <a:gd name="connsiteX33" fmla="*/ 1560379 w 1712454"/>
              <a:gd name="connsiteY33" fmla="*/ 1709373 h 1967491"/>
              <a:gd name="connsiteX34" fmla="*/ 1617529 w 1712454"/>
              <a:gd name="connsiteY34" fmla="*/ 1728423 h 1967491"/>
              <a:gd name="connsiteX35" fmla="*/ 1655629 w 1712454"/>
              <a:gd name="connsiteY35" fmla="*/ 1861773 h 1967491"/>
              <a:gd name="connsiteX36" fmla="*/ 1560379 w 1712454"/>
              <a:gd name="connsiteY36" fmla="*/ 1785573 h 19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712454" h="1967491">
                <a:moveTo>
                  <a:pt x="1636579" y="1861773"/>
                </a:moveTo>
                <a:cubicBezTo>
                  <a:pt x="1500433" y="1657554"/>
                  <a:pt x="1712454" y="1967491"/>
                  <a:pt x="1541329" y="1747473"/>
                </a:cubicBezTo>
                <a:cubicBezTo>
                  <a:pt x="1513216" y="1711328"/>
                  <a:pt x="1490529" y="1671273"/>
                  <a:pt x="1465129" y="1633173"/>
                </a:cubicBezTo>
                <a:cubicBezTo>
                  <a:pt x="1452429" y="1614123"/>
                  <a:pt x="1434269" y="1597743"/>
                  <a:pt x="1427029" y="1576023"/>
                </a:cubicBezTo>
                <a:lnTo>
                  <a:pt x="1388929" y="1461723"/>
                </a:lnTo>
                <a:lnTo>
                  <a:pt x="1369879" y="1404573"/>
                </a:lnTo>
                <a:cubicBezTo>
                  <a:pt x="1365565" y="1374372"/>
                  <a:pt x="1328095" y="1217757"/>
                  <a:pt x="1369879" y="1175973"/>
                </a:cubicBezTo>
                <a:cubicBezTo>
                  <a:pt x="1392774" y="1153078"/>
                  <a:pt x="1433891" y="1165442"/>
                  <a:pt x="1465129" y="1156923"/>
                </a:cubicBezTo>
                <a:cubicBezTo>
                  <a:pt x="1503875" y="1146356"/>
                  <a:pt x="1579429" y="1118823"/>
                  <a:pt x="1579429" y="1118823"/>
                </a:cubicBezTo>
                <a:lnTo>
                  <a:pt x="1636579" y="947373"/>
                </a:lnTo>
                <a:lnTo>
                  <a:pt x="1655629" y="890223"/>
                </a:lnTo>
                <a:cubicBezTo>
                  <a:pt x="1649279" y="693373"/>
                  <a:pt x="1659591" y="495276"/>
                  <a:pt x="1636579" y="299673"/>
                </a:cubicBezTo>
                <a:cubicBezTo>
                  <a:pt x="1633431" y="272917"/>
                  <a:pt x="1596676" y="263219"/>
                  <a:pt x="1579429" y="242523"/>
                </a:cubicBezTo>
                <a:cubicBezTo>
                  <a:pt x="1564772" y="224934"/>
                  <a:pt x="1551568" y="205851"/>
                  <a:pt x="1541329" y="185373"/>
                </a:cubicBezTo>
                <a:cubicBezTo>
                  <a:pt x="1532349" y="167412"/>
                  <a:pt x="1536478" y="142422"/>
                  <a:pt x="1522279" y="128223"/>
                </a:cubicBezTo>
                <a:cubicBezTo>
                  <a:pt x="1508080" y="114024"/>
                  <a:pt x="1482682" y="118925"/>
                  <a:pt x="1465129" y="109173"/>
                </a:cubicBezTo>
                <a:cubicBezTo>
                  <a:pt x="1268617" y="0"/>
                  <a:pt x="1422995" y="57028"/>
                  <a:pt x="1293679" y="13923"/>
                </a:cubicBezTo>
                <a:lnTo>
                  <a:pt x="645979" y="32973"/>
                </a:lnTo>
                <a:cubicBezTo>
                  <a:pt x="550597" y="36866"/>
                  <a:pt x="455107" y="41481"/>
                  <a:pt x="360229" y="52023"/>
                </a:cubicBezTo>
                <a:cubicBezTo>
                  <a:pt x="340271" y="54241"/>
                  <a:pt x="322560" y="66203"/>
                  <a:pt x="303079" y="71073"/>
                </a:cubicBezTo>
                <a:lnTo>
                  <a:pt x="150679" y="109173"/>
                </a:lnTo>
                <a:cubicBezTo>
                  <a:pt x="144329" y="128223"/>
                  <a:pt x="141381" y="148770"/>
                  <a:pt x="131629" y="166323"/>
                </a:cubicBezTo>
                <a:cubicBezTo>
                  <a:pt x="22456" y="362835"/>
                  <a:pt x="79484" y="208457"/>
                  <a:pt x="36379" y="337773"/>
                </a:cubicBezTo>
                <a:cubicBezTo>
                  <a:pt x="18309" y="554613"/>
                  <a:pt x="0" y="640772"/>
                  <a:pt x="36379" y="871173"/>
                </a:cubicBezTo>
                <a:cubicBezTo>
                  <a:pt x="39950" y="893788"/>
                  <a:pt x="64240" y="907845"/>
                  <a:pt x="74479" y="928323"/>
                </a:cubicBezTo>
                <a:cubicBezTo>
                  <a:pt x="82688" y="944740"/>
                  <a:pt x="103007" y="1039973"/>
                  <a:pt x="131629" y="1042623"/>
                </a:cubicBezTo>
                <a:cubicBezTo>
                  <a:pt x="460666" y="1073089"/>
                  <a:pt x="1122229" y="1080723"/>
                  <a:pt x="1122229" y="1080723"/>
                </a:cubicBezTo>
                <a:cubicBezTo>
                  <a:pt x="1160329" y="1118823"/>
                  <a:pt x="1219490" y="1143906"/>
                  <a:pt x="1236529" y="1195023"/>
                </a:cubicBezTo>
                <a:cubicBezTo>
                  <a:pt x="1242879" y="1214073"/>
                  <a:pt x="1251223" y="1232571"/>
                  <a:pt x="1255579" y="1252173"/>
                </a:cubicBezTo>
                <a:cubicBezTo>
                  <a:pt x="1262852" y="1284900"/>
                  <a:pt x="1276162" y="1401799"/>
                  <a:pt x="1293679" y="1442673"/>
                </a:cubicBezTo>
                <a:cubicBezTo>
                  <a:pt x="1302698" y="1463717"/>
                  <a:pt x="1321540" y="1479345"/>
                  <a:pt x="1331779" y="1499823"/>
                </a:cubicBezTo>
                <a:cubicBezTo>
                  <a:pt x="1340759" y="1517784"/>
                  <a:pt x="1341849" y="1539012"/>
                  <a:pt x="1350829" y="1556973"/>
                </a:cubicBezTo>
                <a:cubicBezTo>
                  <a:pt x="1366334" y="1587984"/>
                  <a:pt x="1416911" y="1655069"/>
                  <a:pt x="1446079" y="1671273"/>
                </a:cubicBezTo>
                <a:cubicBezTo>
                  <a:pt x="1481186" y="1690777"/>
                  <a:pt x="1522279" y="1696673"/>
                  <a:pt x="1560379" y="1709373"/>
                </a:cubicBezTo>
                <a:lnTo>
                  <a:pt x="1617529" y="1728423"/>
                </a:lnTo>
                <a:cubicBezTo>
                  <a:pt x="1621926" y="1741614"/>
                  <a:pt x="1661609" y="1855793"/>
                  <a:pt x="1655629" y="1861773"/>
                </a:cubicBezTo>
                <a:cubicBezTo>
                  <a:pt x="1643613" y="1873789"/>
                  <a:pt x="1567539" y="1792733"/>
                  <a:pt x="1560379" y="178557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1+#ppt_w/2"/>
                                          </p:val>
                                        </p:tav>
                                        <p:tav tm="100000">
                                          <p:val>
                                            <p:strVal val="#ppt_x"/>
                                          </p:val>
                                        </p:tav>
                                      </p:tavLst>
                                    </p:anim>
                                    <p:anim calcmode="lin" valueType="num">
                                      <p:cBhvr additive="base">
                                        <p:cTn id="8" dur="500" fill="hold"/>
                                        <p:tgtEl>
                                          <p:spTgt spid="2765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4" name="APPLAUSE.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additive="base">
                                        <p:cTn id="13" dur="500" fill="hold"/>
                                        <p:tgtEl>
                                          <p:spTgt spid="2765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7651">
                                            <p:txEl>
                                              <p:pRg st="1" end="1"/>
                                            </p:txEl>
                                          </p:spTgt>
                                        </p:tgtEl>
                                        <p:attrNameLst>
                                          <p:attrName>style.visibility</p:attrName>
                                        </p:attrNameLst>
                                      </p:cBhvr>
                                      <p:to>
                                        <p:strVal val="visible"/>
                                      </p:to>
                                    </p:set>
                                    <p:anim calcmode="lin" valueType="num">
                                      <p:cBhvr additive="base">
                                        <p:cTn id="19" dur="500" fill="hold"/>
                                        <p:tgtEl>
                                          <p:spTgt spid="27651">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7651">
                                            <p:txEl>
                                              <p:pRg st="2" end="2"/>
                                            </p:txEl>
                                          </p:spTgt>
                                        </p:tgtEl>
                                        <p:attrNameLst>
                                          <p:attrName>style.visibility</p:attrName>
                                        </p:attrNameLst>
                                      </p:cBhvr>
                                      <p:to>
                                        <p:strVal val="visible"/>
                                      </p:to>
                                    </p:set>
                                    <p:anim calcmode="lin" valueType="num">
                                      <p:cBhvr additive="base">
                                        <p:cTn id="25" dur="500" fill="hold"/>
                                        <p:tgtEl>
                                          <p:spTgt spid="27651">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7651">
                                            <p:txEl>
                                              <p:pRg st="2" end="2"/>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651">
                                            <p:txEl>
                                              <p:pRg st="3" end="3"/>
                                            </p:txEl>
                                          </p:spTgt>
                                        </p:tgtEl>
                                        <p:attrNameLst>
                                          <p:attrName>style.visibility</p:attrName>
                                        </p:attrNameLst>
                                      </p:cBhvr>
                                      <p:to>
                                        <p:strVal val="visible"/>
                                      </p:to>
                                    </p:set>
                                    <p:anim calcmode="lin" valueType="num">
                                      <p:cBhvr additive="base">
                                        <p:cTn id="29" dur="500" fill="hold"/>
                                        <p:tgtEl>
                                          <p:spTgt spid="27651">
                                            <p:txEl>
                                              <p:pRg st="3" end="3"/>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27651">
                                            <p:txEl>
                                              <p:pRg st="3" end="3"/>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7651">
                                            <p:txEl>
                                              <p:pRg st="4" end="4"/>
                                            </p:txEl>
                                          </p:spTgt>
                                        </p:tgtEl>
                                        <p:attrNameLst>
                                          <p:attrName>style.visibility</p:attrName>
                                        </p:attrNameLst>
                                      </p:cBhvr>
                                      <p:to>
                                        <p:strVal val="visible"/>
                                      </p:to>
                                    </p:set>
                                    <p:anim calcmode="lin" valueType="num">
                                      <p:cBhvr additive="base">
                                        <p:cTn id="33" dur="500" fill="hold"/>
                                        <p:tgtEl>
                                          <p:spTgt spid="27651">
                                            <p:txEl>
                                              <p:pRg st="4" end="4"/>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7651">
                                            <p:txEl>
                                              <p:pRg st="4" end="4"/>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7651">
                                            <p:txEl>
                                              <p:pRg st="5" end="5"/>
                                            </p:txEl>
                                          </p:spTgt>
                                        </p:tgtEl>
                                        <p:attrNameLst>
                                          <p:attrName>style.visibility</p:attrName>
                                        </p:attrNameLst>
                                      </p:cBhvr>
                                      <p:to>
                                        <p:strVal val="visible"/>
                                      </p:to>
                                    </p:set>
                                    <p:anim calcmode="lin" valueType="num">
                                      <p:cBhvr additive="base">
                                        <p:cTn id="37" dur="500" fill="hold"/>
                                        <p:tgtEl>
                                          <p:spTgt spid="27651">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765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autoUpdateAnimBg="0"/>
      <p:bldP spid="2765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914400" y="1143000"/>
            <a:ext cx="2003425" cy="461963"/>
          </a:xfrm>
          <a:prstGeom prst="rect">
            <a:avLst/>
          </a:prstGeom>
          <a:noFill/>
          <a:ln w="9525">
            <a:solidFill>
              <a:srgbClr val="711928"/>
            </a:solidFill>
            <a:miter lim="800000"/>
            <a:headEnd/>
            <a:tailEnd/>
          </a:ln>
        </p:spPr>
        <p:txBody>
          <a:bodyPr wrap="none">
            <a:spAutoFit/>
          </a:bodyPr>
          <a:lstStyle/>
          <a:p>
            <a:r>
              <a:rPr lang="id-ID" sz="2400">
                <a:latin typeface="Comic Sans MS" pitchFamily="66" charset="0"/>
              </a:rPr>
              <a:t>Salam leaves</a:t>
            </a:r>
            <a:endParaRPr lang="en-US" sz="2400">
              <a:latin typeface="Comic Sans MS" pitchFamily="66" charset="0"/>
            </a:endParaRPr>
          </a:p>
        </p:txBody>
      </p:sp>
      <p:sp>
        <p:nvSpPr>
          <p:cNvPr id="21507" name="Text Box 5"/>
          <p:cNvSpPr txBox="1">
            <a:spLocks noChangeArrowheads="1"/>
          </p:cNvSpPr>
          <p:nvPr/>
        </p:nvSpPr>
        <p:spPr bwMode="auto">
          <a:xfrm>
            <a:off x="2057400" y="2516188"/>
            <a:ext cx="1330325" cy="466725"/>
          </a:xfrm>
          <a:prstGeom prst="rect">
            <a:avLst/>
          </a:prstGeom>
          <a:noFill/>
          <a:ln w="9525">
            <a:solidFill>
              <a:srgbClr val="711928"/>
            </a:solidFill>
            <a:miter lim="800000"/>
            <a:headEnd/>
            <a:tailEnd/>
          </a:ln>
        </p:spPr>
        <p:txBody>
          <a:bodyPr wrap="none">
            <a:spAutoFit/>
          </a:bodyPr>
          <a:lstStyle/>
          <a:p>
            <a:r>
              <a:rPr lang="en-US" sz="2400">
                <a:latin typeface="Comic Sans MS" pitchFamily="66" charset="0"/>
              </a:rPr>
              <a:t>Alkaloid</a:t>
            </a:r>
          </a:p>
        </p:txBody>
      </p:sp>
      <p:sp>
        <p:nvSpPr>
          <p:cNvPr id="21508" name="Text Box 6"/>
          <p:cNvSpPr txBox="1">
            <a:spLocks noChangeArrowheads="1"/>
          </p:cNvSpPr>
          <p:nvPr/>
        </p:nvSpPr>
        <p:spPr bwMode="auto">
          <a:xfrm>
            <a:off x="1905000" y="3430588"/>
            <a:ext cx="1512888" cy="466725"/>
          </a:xfrm>
          <a:prstGeom prst="rect">
            <a:avLst/>
          </a:prstGeom>
          <a:noFill/>
          <a:ln w="9525">
            <a:solidFill>
              <a:srgbClr val="711928"/>
            </a:solidFill>
            <a:miter lim="800000"/>
            <a:headEnd/>
            <a:tailEnd/>
          </a:ln>
        </p:spPr>
        <p:txBody>
          <a:bodyPr wrap="none">
            <a:spAutoFit/>
          </a:bodyPr>
          <a:lstStyle/>
          <a:p>
            <a:r>
              <a:rPr lang="en-US" sz="2400">
                <a:latin typeface="Comic Sans MS" pitchFamily="66" charset="0"/>
              </a:rPr>
              <a:t>Flavonoid</a:t>
            </a:r>
          </a:p>
        </p:txBody>
      </p:sp>
      <p:sp>
        <p:nvSpPr>
          <p:cNvPr id="21509" name="Text Box 7"/>
          <p:cNvSpPr txBox="1">
            <a:spLocks noChangeArrowheads="1"/>
          </p:cNvSpPr>
          <p:nvPr/>
        </p:nvSpPr>
        <p:spPr bwMode="auto">
          <a:xfrm>
            <a:off x="1981200" y="4344988"/>
            <a:ext cx="1546225" cy="461962"/>
          </a:xfrm>
          <a:prstGeom prst="rect">
            <a:avLst/>
          </a:prstGeom>
          <a:noFill/>
          <a:ln w="9525">
            <a:solidFill>
              <a:srgbClr val="711928"/>
            </a:solidFill>
            <a:miter lim="800000"/>
            <a:headEnd/>
            <a:tailEnd/>
          </a:ln>
        </p:spPr>
        <p:txBody>
          <a:bodyPr wrap="none">
            <a:spAutoFit/>
          </a:bodyPr>
          <a:lstStyle/>
          <a:p>
            <a:r>
              <a:rPr lang="en-US" sz="2400">
                <a:latin typeface="Comic Sans MS" pitchFamily="66" charset="0"/>
              </a:rPr>
              <a:t>Gl</a:t>
            </a:r>
            <a:r>
              <a:rPr lang="id-ID" sz="2400">
                <a:latin typeface="Comic Sans MS" pitchFamily="66" charset="0"/>
              </a:rPr>
              <a:t>yc</a:t>
            </a:r>
            <a:r>
              <a:rPr lang="en-US" sz="2400">
                <a:latin typeface="Comic Sans MS" pitchFamily="66" charset="0"/>
              </a:rPr>
              <a:t>osid</a:t>
            </a:r>
            <a:r>
              <a:rPr lang="id-ID" sz="2400">
                <a:latin typeface="Comic Sans MS" pitchFamily="66" charset="0"/>
              </a:rPr>
              <a:t>e</a:t>
            </a:r>
            <a:endParaRPr lang="en-US" sz="2400">
              <a:latin typeface="Comic Sans MS" pitchFamily="66" charset="0"/>
            </a:endParaRPr>
          </a:p>
        </p:txBody>
      </p:sp>
      <p:sp>
        <p:nvSpPr>
          <p:cNvPr id="21510" name="Text Box 8"/>
          <p:cNvSpPr txBox="1">
            <a:spLocks noChangeArrowheads="1"/>
          </p:cNvSpPr>
          <p:nvPr/>
        </p:nvSpPr>
        <p:spPr bwMode="auto">
          <a:xfrm>
            <a:off x="6629400" y="1219200"/>
            <a:ext cx="1581150" cy="466725"/>
          </a:xfrm>
          <a:prstGeom prst="rect">
            <a:avLst/>
          </a:prstGeom>
          <a:noFill/>
          <a:ln w="9525">
            <a:solidFill>
              <a:srgbClr val="711928"/>
            </a:solidFill>
            <a:miter lim="800000"/>
            <a:headEnd/>
            <a:tailEnd/>
          </a:ln>
        </p:spPr>
        <p:txBody>
          <a:bodyPr wrap="none">
            <a:spAutoFit/>
          </a:bodyPr>
          <a:lstStyle/>
          <a:p>
            <a:r>
              <a:rPr lang="en-US" sz="2400" i="1" dirty="0" err="1">
                <a:solidFill>
                  <a:srgbClr val="0000FF"/>
                </a:solidFill>
                <a:latin typeface="Comic Sans MS" pitchFamily="66" charset="0"/>
              </a:rPr>
              <a:t>C.albicans</a:t>
            </a:r>
            <a:endParaRPr lang="en-US" sz="2400" i="1" dirty="0">
              <a:solidFill>
                <a:srgbClr val="0000FF"/>
              </a:solidFill>
              <a:latin typeface="Comic Sans MS" pitchFamily="66" charset="0"/>
            </a:endParaRPr>
          </a:p>
        </p:txBody>
      </p:sp>
      <p:sp>
        <p:nvSpPr>
          <p:cNvPr id="21511" name="Text Box 9"/>
          <p:cNvSpPr txBox="1">
            <a:spLocks noChangeArrowheads="1"/>
          </p:cNvSpPr>
          <p:nvPr/>
        </p:nvSpPr>
        <p:spPr bwMode="auto">
          <a:xfrm>
            <a:off x="5486400" y="3430588"/>
            <a:ext cx="1311578" cy="461665"/>
          </a:xfrm>
          <a:prstGeom prst="rect">
            <a:avLst/>
          </a:prstGeom>
          <a:noFill/>
          <a:ln w="9525">
            <a:solidFill>
              <a:srgbClr val="711928"/>
            </a:solidFill>
            <a:miter lim="800000"/>
            <a:headEnd/>
            <a:tailEnd/>
          </a:ln>
        </p:spPr>
        <p:txBody>
          <a:bodyPr wrap="none">
            <a:spAutoFit/>
          </a:bodyPr>
          <a:lstStyle/>
          <a:p>
            <a:r>
              <a:rPr lang="en-US" sz="2400" dirty="0" smtClean="0">
                <a:solidFill>
                  <a:srgbClr val="0000FF"/>
                </a:solidFill>
                <a:latin typeface="Comic Sans MS" pitchFamily="66" charset="0"/>
              </a:rPr>
              <a:t>N</a:t>
            </a:r>
            <a:r>
              <a:rPr lang="id-ID" sz="2400" dirty="0" smtClean="0">
                <a:solidFill>
                  <a:srgbClr val="0000FF"/>
                </a:solidFill>
                <a:latin typeface="Comic Sans MS" pitchFamily="66" charset="0"/>
              </a:rPr>
              <a:t>ucleus</a:t>
            </a:r>
            <a:endParaRPr lang="en-US" sz="2400" dirty="0">
              <a:solidFill>
                <a:srgbClr val="0000FF"/>
              </a:solidFill>
              <a:latin typeface="Comic Sans MS" pitchFamily="66" charset="0"/>
            </a:endParaRPr>
          </a:p>
        </p:txBody>
      </p:sp>
      <p:sp>
        <p:nvSpPr>
          <p:cNvPr id="21512" name="Text Box 11"/>
          <p:cNvSpPr txBox="1">
            <a:spLocks noChangeArrowheads="1"/>
          </p:cNvSpPr>
          <p:nvPr/>
        </p:nvSpPr>
        <p:spPr bwMode="auto">
          <a:xfrm>
            <a:off x="5486400" y="2516188"/>
            <a:ext cx="2263775" cy="461962"/>
          </a:xfrm>
          <a:prstGeom prst="rect">
            <a:avLst/>
          </a:prstGeom>
          <a:noFill/>
          <a:ln w="9525">
            <a:solidFill>
              <a:srgbClr val="711928"/>
            </a:solidFill>
            <a:miter lim="800000"/>
            <a:headEnd/>
            <a:tailEnd/>
          </a:ln>
        </p:spPr>
        <p:txBody>
          <a:bodyPr wrap="none">
            <a:spAutoFit/>
          </a:bodyPr>
          <a:lstStyle/>
          <a:p>
            <a:r>
              <a:rPr lang="id-ID" sz="2400" dirty="0">
                <a:solidFill>
                  <a:srgbClr val="0000FF"/>
                </a:solidFill>
                <a:latin typeface="Comic Sans MS" pitchFamily="66" charset="0"/>
              </a:rPr>
              <a:t>Cell m</a:t>
            </a:r>
            <a:r>
              <a:rPr lang="en-US" sz="2400" dirty="0" err="1">
                <a:solidFill>
                  <a:srgbClr val="0000FF"/>
                </a:solidFill>
                <a:latin typeface="Comic Sans MS" pitchFamily="66" charset="0"/>
              </a:rPr>
              <a:t>embran</a:t>
            </a:r>
            <a:r>
              <a:rPr lang="id-ID" sz="2400" dirty="0">
                <a:solidFill>
                  <a:srgbClr val="0000FF"/>
                </a:solidFill>
                <a:latin typeface="Comic Sans MS" pitchFamily="66" charset="0"/>
              </a:rPr>
              <a:t>e</a:t>
            </a:r>
            <a:endParaRPr lang="en-US" sz="2400" dirty="0">
              <a:solidFill>
                <a:srgbClr val="0000FF"/>
              </a:solidFill>
              <a:latin typeface="Comic Sans MS" pitchFamily="66" charset="0"/>
            </a:endParaRPr>
          </a:p>
        </p:txBody>
      </p:sp>
      <p:sp>
        <p:nvSpPr>
          <p:cNvPr id="21513" name="Text Box 12"/>
          <p:cNvSpPr txBox="1">
            <a:spLocks noChangeArrowheads="1"/>
          </p:cNvSpPr>
          <p:nvPr/>
        </p:nvSpPr>
        <p:spPr bwMode="auto">
          <a:xfrm>
            <a:off x="5486400" y="4268788"/>
            <a:ext cx="1528763" cy="461962"/>
          </a:xfrm>
          <a:prstGeom prst="rect">
            <a:avLst/>
          </a:prstGeom>
          <a:noFill/>
          <a:ln w="9525">
            <a:solidFill>
              <a:srgbClr val="711928"/>
            </a:solidFill>
            <a:miter lim="800000"/>
            <a:headEnd/>
            <a:tailEnd/>
          </a:ln>
        </p:spPr>
        <p:txBody>
          <a:bodyPr wrap="none">
            <a:spAutoFit/>
          </a:bodyPr>
          <a:lstStyle/>
          <a:p>
            <a:r>
              <a:rPr lang="en-US" sz="2400" dirty="0" err="1">
                <a:solidFill>
                  <a:srgbClr val="0000FF"/>
                </a:solidFill>
                <a:latin typeface="Comic Sans MS" pitchFamily="66" charset="0"/>
              </a:rPr>
              <a:t>Ribosom</a:t>
            </a:r>
            <a:r>
              <a:rPr lang="id-ID" sz="2400" dirty="0">
                <a:solidFill>
                  <a:srgbClr val="0000FF"/>
                </a:solidFill>
                <a:latin typeface="Comic Sans MS" pitchFamily="66" charset="0"/>
              </a:rPr>
              <a:t>e</a:t>
            </a:r>
            <a:endParaRPr lang="en-US" sz="2400" dirty="0">
              <a:solidFill>
                <a:srgbClr val="0000FF"/>
              </a:solidFill>
              <a:latin typeface="Comic Sans MS" pitchFamily="66" charset="0"/>
            </a:endParaRPr>
          </a:p>
        </p:txBody>
      </p:sp>
      <p:sp>
        <p:nvSpPr>
          <p:cNvPr id="21514" name="Line 13"/>
          <p:cNvSpPr>
            <a:spLocks noChangeShapeType="1"/>
          </p:cNvSpPr>
          <p:nvPr/>
        </p:nvSpPr>
        <p:spPr bwMode="auto">
          <a:xfrm>
            <a:off x="3429000" y="2743200"/>
            <a:ext cx="1905000" cy="0"/>
          </a:xfrm>
          <a:prstGeom prst="line">
            <a:avLst/>
          </a:prstGeom>
          <a:noFill/>
          <a:ln w="38100">
            <a:solidFill>
              <a:schemeClr val="tx1"/>
            </a:solidFill>
            <a:prstDash val="dash"/>
            <a:round/>
            <a:headEnd type="triangle" w="med" len="med"/>
            <a:tailEnd type="triangle" w="med" len="med"/>
          </a:ln>
        </p:spPr>
        <p:txBody>
          <a:bodyPr/>
          <a:lstStyle/>
          <a:p>
            <a:endParaRPr lang="id-ID"/>
          </a:p>
        </p:txBody>
      </p:sp>
      <p:sp>
        <p:nvSpPr>
          <p:cNvPr id="21515" name="Line 14"/>
          <p:cNvSpPr>
            <a:spLocks noChangeShapeType="1"/>
          </p:cNvSpPr>
          <p:nvPr/>
        </p:nvSpPr>
        <p:spPr bwMode="auto">
          <a:xfrm>
            <a:off x="3429000" y="3733800"/>
            <a:ext cx="1981200" cy="0"/>
          </a:xfrm>
          <a:prstGeom prst="line">
            <a:avLst/>
          </a:prstGeom>
          <a:noFill/>
          <a:ln w="38100">
            <a:solidFill>
              <a:schemeClr val="tx1"/>
            </a:solidFill>
            <a:prstDash val="dash"/>
            <a:round/>
            <a:headEnd type="triangle" w="med" len="med"/>
            <a:tailEnd type="triangle" w="med" len="med"/>
          </a:ln>
        </p:spPr>
        <p:txBody>
          <a:bodyPr/>
          <a:lstStyle/>
          <a:p>
            <a:endParaRPr lang="id-ID"/>
          </a:p>
        </p:txBody>
      </p:sp>
      <p:sp>
        <p:nvSpPr>
          <p:cNvPr id="21516" name="Line 15"/>
          <p:cNvSpPr>
            <a:spLocks noChangeShapeType="1"/>
          </p:cNvSpPr>
          <p:nvPr/>
        </p:nvSpPr>
        <p:spPr bwMode="auto">
          <a:xfrm>
            <a:off x="1447800" y="1752600"/>
            <a:ext cx="0" cy="2819400"/>
          </a:xfrm>
          <a:prstGeom prst="line">
            <a:avLst/>
          </a:prstGeom>
          <a:noFill/>
          <a:ln w="9525">
            <a:solidFill>
              <a:schemeClr val="tx1"/>
            </a:solidFill>
            <a:round/>
            <a:headEnd/>
            <a:tailEnd/>
          </a:ln>
        </p:spPr>
        <p:txBody>
          <a:bodyPr/>
          <a:lstStyle/>
          <a:p>
            <a:endParaRPr lang="id-ID"/>
          </a:p>
        </p:txBody>
      </p:sp>
      <p:sp>
        <p:nvSpPr>
          <p:cNvPr id="21517" name="Line 16"/>
          <p:cNvSpPr>
            <a:spLocks noChangeShapeType="1"/>
          </p:cNvSpPr>
          <p:nvPr/>
        </p:nvSpPr>
        <p:spPr bwMode="auto">
          <a:xfrm>
            <a:off x="8001000" y="1676400"/>
            <a:ext cx="0" cy="2895600"/>
          </a:xfrm>
          <a:prstGeom prst="line">
            <a:avLst/>
          </a:prstGeom>
          <a:noFill/>
          <a:ln w="9525">
            <a:solidFill>
              <a:schemeClr val="tx1"/>
            </a:solidFill>
            <a:round/>
            <a:headEnd/>
            <a:tailEnd/>
          </a:ln>
        </p:spPr>
        <p:txBody>
          <a:bodyPr/>
          <a:lstStyle/>
          <a:p>
            <a:endParaRPr lang="id-ID"/>
          </a:p>
        </p:txBody>
      </p:sp>
      <p:sp>
        <p:nvSpPr>
          <p:cNvPr id="21518" name="Line 17"/>
          <p:cNvSpPr>
            <a:spLocks noChangeShapeType="1"/>
          </p:cNvSpPr>
          <p:nvPr/>
        </p:nvSpPr>
        <p:spPr bwMode="auto">
          <a:xfrm>
            <a:off x="1447800" y="4572000"/>
            <a:ext cx="533400" cy="0"/>
          </a:xfrm>
          <a:prstGeom prst="line">
            <a:avLst/>
          </a:prstGeom>
          <a:noFill/>
          <a:ln w="9525">
            <a:solidFill>
              <a:schemeClr val="tx1"/>
            </a:solidFill>
            <a:round/>
            <a:headEnd/>
            <a:tailEnd type="triangle" w="med" len="med"/>
          </a:ln>
        </p:spPr>
        <p:txBody>
          <a:bodyPr/>
          <a:lstStyle/>
          <a:p>
            <a:endParaRPr lang="id-ID"/>
          </a:p>
        </p:txBody>
      </p:sp>
      <p:sp>
        <p:nvSpPr>
          <p:cNvPr id="21519" name="Line 18"/>
          <p:cNvSpPr>
            <a:spLocks noChangeShapeType="1"/>
          </p:cNvSpPr>
          <p:nvPr/>
        </p:nvSpPr>
        <p:spPr bwMode="auto">
          <a:xfrm>
            <a:off x="1447800" y="3657600"/>
            <a:ext cx="457200" cy="0"/>
          </a:xfrm>
          <a:prstGeom prst="line">
            <a:avLst/>
          </a:prstGeom>
          <a:noFill/>
          <a:ln w="9525">
            <a:solidFill>
              <a:schemeClr val="tx1"/>
            </a:solidFill>
            <a:round/>
            <a:headEnd/>
            <a:tailEnd type="triangle" w="med" len="med"/>
          </a:ln>
        </p:spPr>
        <p:txBody>
          <a:bodyPr/>
          <a:lstStyle/>
          <a:p>
            <a:endParaRPr lang="id-ID"/>
          </a:p>
        </p:txBody>
      </p:sp>
      <p:sp>
        <p:nvSpPr>
          <p:cNvPr id="21520" name="Line 19"/>
          <p:cNvSpPr>
            <a:spLocks noChangeShapeType="1"/>
          </p:cNvSpPr>
          <p:nvPr/>
        </p:nvSpPr>
        <p:spPr bwMode="auto">
          <a:xfrm>
            <a:off x="1447800" y="2819400"/>
            <a:ext cx="609600" cy="0"/>
          </a:xfrm>
          <a:prstGeom prst="line">
            <a:avLst/>
          </a:prstGeom>
          <a:noFill/>
          <a:ln w="9525">
            <a:solidFill>
              <a:schemeClr val="tx1"/>
            </a:solidFill>
            <a:round/>
            <a:headEnd/>
            <a:tailEnd type="triangle" w="med" len="med"/>
          </a:ln>
        </p:spPr>
        <p:txBody>
          <a:bodyPr/>
          <a:lstStyle/>
          <a:p>
            <a:endParaRPr lang="id-ID"/>
          </a:p>
        </p:txBody>
      </p:sp>
      <p:sp>
        <p:nvSpPr>
          <p:cNvPr id="21521" name="Line 20"/>
          <p:cNvSpPr>
            <a:spLocks noChangeShapeType="1"/>
          </p:cNvSpPr>
          <p:nvPr/>
        </p:nvSpPr>
        <p:spPr bwMode="auto">
          <a:xfrm flipH="1">
            <a:off x="7772400" y="2743200"/>
            <a:ext cx="228600" cy="0"/>
          </a:xfrm>
          <a:prstGeom prst="line">
            <a:avLst/>
          </a:prstGeom>
          <a:noFill/>
          <a:ln w="9525">
            <a:solidFill>
              <a:schemeClr val="tx1"/>
            </a:solidFill>
            <a:round/>
            <a:headEnd/>
            <a:tailEnd type="triangle" w="med" len="med"/>
          </a:ln>
        </p:spPr>
        <p:txBody>
          <a:bodyPr/>
          <a:lstStyle/>
          <a:p>
            <a:endParaRPr lang="id-ID"/>
          </a:p>
        </p:txBody>
      </p:sp>
      <p:sp>
        <p:nvSpPr>
          <p:cNvPr id="21522" name="Line 22"/>
          <p:cNvSpPr>
            <a:spLocks noChangeShapeType="1"/>
          </p:cNvSpPr>
          <p:nvPr/>
        </p:nvSpPr>
        <p:spPr bwMode="auto">
          <a:xfrm flipH="1">
            <a:off x="7162800" y="4572000"/>
            <a:ext cx="762000" cy="0"/>
          </a:xfrm>
          <a:prstGeom prst="line">
            <a:avLst/>
          </a:prstGeom>
          <a:noFill/>
          <a:ln w="9525">
            <a:solidFill>
              <a:schemeClr val="tx1"/>
            </a:solidFill>
            <a:round/>
            <a:headEnd/>
            <a:tailEnd type="triangle" w="med" len="med"/>
          </a:ln>
        </p:spPr>
        <p:txBody>
          <a:bodyPr/>
          <a:lstStyle/>
          <a:p>
            <a:endParaRPr lang="id-ID"/>
          </a:p>
        </p:txBody>
      </p:sp>
      <p:sp>
        <p:nvSpPr>
          <p:cNvPr id="21523" name="Text Box 23"/>
          <p:cNvSpPr txBox="1">
            <a:spLocks noChangeArrowheads="1"/>
          </p:cNvSpPr>
          <p:nvPr/>
        </p:nvSpPr>
        <p:spPr bwMode="auto">
          <a:xfrm>
            <a:off x="6019800" y="1905000"/>
            <a:ext cx="1409810" cy="369332"/>
          </a:xfrm>
          <a:prstGeom prst="rect">
            <a:avLst/>
          </a:prstGeom>
          <a:noFill/>
          <a:ln w="9525">
            <a:noFill/>
            <a:miter lim="800000"/>
            <a:headEnd/>
            <a:tailEnd/>
          </a:ln>
        </p:spPr>
        <p:txBody>
          <a:bodyPr wrap="none">
            <a:spAutoFit/>
          </a:bodyPr>
          <a:lstStyle/>
          <a:p>
            <a:r>
              <a:rPr lang="en-US" b="1" i="1" dirty="0" err="1">
                <a:solidFill>
                  <a:srgbClr val="FF0000"/>
                </a:solidFill>
              </a:rPr>
              <a:t>c</a:t>
            </a:r>
            <a:r>
              <a:rPr lang="en-US" b="1" i="1" dirty="0" err="1" smtClean="0">
                <a:solidFill>
                  <a:srgbClr val="FF0000"/>
                </a:solidFill>
              </a:rPr>
              <a:t>omponen</a:t>
            </a:r>
            <a:r>
              <a:rPr lang="id-ID" b="1" i="1" dirty="0">
                <a:solidFill>
                  <a:srgbClr val="FF0000"/>
                </a:solidFill>
              </a:rPr>
              <a:t>t</a:t>
            </a:r>
            <a:endParaRPr lang="en-US" b="1" i="1" dirty="0">
              <a:solidFill>
                <a:srgbClr val="FF0000"/>
              </a:solidFill>
            </a:endParaRPr>
          </a:p>
        </p:txBody>
      </p:sp>
      <p:sp>
        <p:nvSpPr>
          <p:cNvPr id="21524" name="Text Box 24"/>
          <p:cNvSpPr txBox="1">
            <a:spLocks noChangeArrowheads="1"/>
          </p:cNvSpPr>
          <p:nvPr/>
        </p:nvSpPr>
        <p:spPr bwMode="auto">
          <a:xfrm>
            <a:off x="1524000" y="2057400"/>
            <a:ext cx="1420966" cy="369332"/>
          </a:xfrm>
          <a:prstGeom prst="rect">
            <a:avLst/>
          </a:prstGeom>
          <a:noFill/>
          <a:ln w="9525">
            <a:noFill/>
            <a:miter lim="800000"/>
            <a:headEnd/>
            <a:tailEnd/>
          </a:ln>
        </p:spPr>
        <p:txBody>
          <a:bodyPr wrap="none">
            <a:spAutoFit/>
          </a:bodyPr>
          <a:lstStyle/>
          <a:p>
            <a:r>
              <a:rPr lang="en-US" b="1" i="1" dirty="0" smtClean="0">
                <a:solidFill>
                  <a:srgbClr val="FF0000"/>
                </a:solidFill>
              </a:rPr>
              <a:t>i</a:t>
            </a:r>
            <a:r>
              <a:rPr lang="id-ID" b="1" i="1" dirty="0" smtClean="0">
                <a:solidFill>
                  <a:srgbClr val="FF0000"/>
                </a:solidFill>
              </a:rPr>
              <a:t>ngredients</a:t>
            </a:r>
            <a:endParaRPr lang="en-US" b="1" i="1" dirty="0">
              <a:solidFill>
                <a:srgbClr val="FF0000"/>
              </a:solidFill>
            </a:endParaRPr>
          </a:p>
        </p:txBody>
      </p:sp>
      <p:sp>
        <p:nvSpPr>
          <p:cNvPr id="21525" name="Text Box 25"/>
          <p:cNvSpPr txBox="1">
            <a:spLocks noChangeArrowheads="1"/>
          </p:cNvSpPr>
          <p:nvPr/>
        </p:nvSpPr>
        <p:spPr bwMode="auto">
          <a:xfrm>
            <a:off x="2286000" y="5435600"/>
            <a:ext cx="4602542" cy="461665"/>
          </a:xfrm>
          <a:prstGeom prst="rect">
            <a:avLst/>
          </a:prstGeom>
          <a:solidFill>
            <a:schemeClr val="bg2">
              <a:lumMod val="90000"/>
            </a:schemeClr>
          </a:solidFill>
          <a:ln w="9525">
            <a:solidFill>
              <a:srgbClr val="C2145A"/>
            </a:solidFill>
            <a:miter lim="800000"/>
            <a:headEnd/>
            <a:tailEnd/>
          </a:ln>
        </p:spPr>
        <p:txBody>
          <a:bodyPr wrap="none">
            <a:spAutoFit/>
          </a:bodyPr>
          <a:lstStyle/>
          <a:p>
            <a:pPr algn="ctr"/>
            <a:r>
              <a:rPr lang="id-ID" sz="2400" dirty="0">
                <a:solidFill>
                  <a:srgbClr val="FF3399"/>
                </a:solidFill>
                <a:latin typeface="Comic Sans MS" pitchFamily="66" charset="0"/>
              </a:rPr>
              <a:t>Inhibition of </a:t>
            </a:r>
            <a:r>
              <a:rPr lang="en-US" sz="2400" i="1" dirty="0" err="1">
                <a:solidFill>
                  <a:srgbClr val="FF3399"/>
                </a:solidFill>
                <a:latin typeface="Comic Sans MS" pitchFamily="66" charset="0"/>
              </a:rPr>
              <a:t>C.albicans</a:t>
            </a:r>
            <a:r>
              <a:rPr lang="en-US" sz="2400" i="1" dirty="0">
                <a:solidFill>
                  <a:srgbClr val="FF3399"/>
                </a:solidFill>
                <a:latin typeface="Comic Sans MS" pitchFamily="66" charset="0"/>
              </a:rPr>
              <a:t> </a:t>
            </a:r>
            <a:r>
              <a:rPr lang="id-ID" sz="2400" dirty="0" smtClean="0">
                <a:solidFill>
                  <a:srgbClr val="FF3399"/>
                </a:solidFill>
                <a:latin typeface="Comic Sans MS" pitchFamily="66" charset="0"/>
              </a:rPr>
              <a:t>grow</a:t>
            </a:r>
            <a:r>
              <a:rPr lang="en-US" sz="2400" dirty="0" err="1" smtClean="0">
                <a:solidFill>
                  <a:srgbClr val="FF3399"/>
                </a:solidFill>
                <a:latin typeface="Comic Sans MS" pitchFamily="66" charset="0"/>
              </a:rPr>
              <a:t>th</a:t>
            </a:r>
            <a:endParaRPr lang="en-US" sz="2400" dirty="0">
              <a:solidFill>
                <a:srgbClr val="FF3399"/>
              </a:solidFill>
              <a:latin typeface="Comic Sans MS" pitchFamily="66" charset="0"/>
            </a:endParaRPr>
          </a:p>
        </p:txBody>
      </p:sp>
      <p:sp>
        <p:nvSpPr>
          <p:cNvPr id="21526" name="AutoShape 26"/>
          <p:cNvSpPr>
            <a:spLocks noChangeArrowheads="1"/>
          </p:cNvSpPr>
          <p:nvPr/>
        </p:nvSpPr>
        <p:spPr bwMode="auto">
          <a:xfrm>
            <a:off x="4267200" y="2819400"/>
            <a:ext cx="304800" cy="2590800"/>
          </a:xfrm>
          <a:prstGeom prst="downArrow">
            <a:avLst>
              <a:gd name="adj1" fmla="val 50000"/>
              <a:gd name="adj2" fmla="val 212500"/>
            </a:avLst>
          </a:prstGeom>
          <a:solidFill>
            <a:schemeClr val="accent1"/>
          </a:solidFill>
          <a:ln w="9525">
            <a:solidFill>
              <a:schemeClr val="tx1"/>
            </a:solidFill>
            <a:miter lim="800000"/>
            <a:headEnd/>
            <a:tailEnd/>
          </a:ln>
        </p:spPr>
        <p:txBody>
          <a:bodyPr wrap="none" anchor="ctr"/>
          <a:lstStyle/>
          <a:p>
            <a:endParaRPr lang="id-ID"/>
          </a:p>
        </p:txBody>
      </p:sp>
      <p:cxnSp>
        <p:nvCxnSpPr>
          <p:cNvPr id="21527" name="Straight Arrow Connector 25"/>
          <p:cNvCxnSpPr>
            <a:cxnSpLocks noChangeShapeType="1"/>
            <a:endCxn id="21511" idx="3"/>
          </p:cNvCxnSpPr>
          <p:nvPr/>
        </p:nvCxnSpPr>
        <p:spPr bwMode="auto">
          <a:xfrm rot="10800000" flipV="1">
            <a:off x="6797978" y="3657599"/>
            <a:ext cx="1203026" cy="3822"/>
          </a:xfrm>
          <a:prstGeom prst="straightConnector1">
            <a:avLst/>
          </a:prstGeom>
          <a:noFill/>
          <a:ln w="9525" algn="ctr">
            <a:solidFill>
              <a:schemeClr val="tx1"/>
            </a:solidFill>
            <a:round/>
            <a:headEnd/>
            <a:tailEnd type="arrow" w="med" len="med"/>
          </a:ln>
        </p:spPr>
      </p:cxnSp>
      <p:sp>
        <p:nvSpPr>
          <p:cNvPr id="24" name="TextBox 23"/>
          <p:cNvSpPr txBox="1"/>
          <p:nvPr/>
        </p:nvSpPr>
        <p:spPr>
          <a:xfrm>
            <a:off x="3857620" y="2285992"/>
            <a:ext cx="1038618" cy="369332"/>
          </a:xfrm>
          <a:prstGeom prst="rect">
            <a:avLst/>
          </a:prstGeom>
          <a:noFill/>
        </p:spPr>
        <p:txBody>
          <a:bodyPr wrap="none" rtlCol="0">
            <a:spAutoFit/>
          </a:bodyPr>
          <a:lstStyle/>
          <a:p>
            <a:r>
              <a:rPr lang="en-US" dirty="0" smtClean="0">
                <a:solidFill>
                  <a:srgbClr val="FF0000"/>
                </a:solidFill>
              </a:rPr>
              <a:t>interfere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nvSpPr>
        <p:spPr bwMode="auto">
          <a:xfrm>
            <a:off x="1928794" y="928670"/>
            <a:ext cx="5169236" cy="584775"/>
          </a:xfrm>
          <a:prstGeom prst="rect">
            <a:avLst/>
          </a:prstGeom>
          <a:solidFill>
            <a:srgbClr val="FFCCFF"/>
          </a:solidFill>
          <a:ln w="9525">
            <a:noFill/>
            <a:miter lim="800000"/>
            <a:headEnd/>
            <a:tailEnd/>
          </a:ln>
        </p:spPr>
        <p:txBody>
          <a:bodyPr wrap="none">
            <a:spAutoFit/>
          </a:bodyPr>
          <a:lstStyle/>
          <a:p>
            <a:r>
              <a:rPr lang="id-ID" sz="3200" b="1" dirty="0">
                <a:solidFill>
                  <a:schemeClr val="accent1">
                    <a:lumMod val="50000"/>
                  </a:schemeClr>
                </a:solidFill>
              </a:rPr>
              <a:t>RESEARCH </a:t>
            </a:r>
            <a:r>
              <a:rPr lang="id-ID" sz="3200" b="1" dirty="0" smtClean="0">
                <a:solidFill>
                  <a:schemeClr val="accent1">
                    <a:lumMod val="50000"/>
                  </a:schemeClr>
                </a:solidFill>
              </a:rPr>
              <a:t> </a:t>
            </a:r>
            <a:r>
              <a:rPr lang="en-US" sz="3200" b="1" dirty="0" smtClean="0">
                <a:solidFill>
                  <a:schemeClr val="accent1">
                    <a:lumMod val="50000"/>
                  </a:schemeClr>
                </a:solidFill>
              </a:rPr>
              <a:t>H</a:t>
            </a:r>
            <a:r>
              <a:rPr lang="id-ID" sz="3200" b="1" dirty="0">
                <a:solidFill>
                  <a:schemeClr val="accent1">
                    <a:lumMod val="50000"/>
                  </a:schemeClr>
                </a:solidFill>
              </a:rPr>
              <a:t>Y</a:t>
            </a:r>
            <a:r>
              <a:rPr lang="en-US" sz="3200" b="1" dirty="0">
                <a:solidFill>
                  <a:schemeClr val="accent1">
                    <a:lumMod val="50000"/>
                  </a:schemeClr>
                </a:solidFill>
              </a:rPr>
              <a:t>POT</a:t>
            </a:r>
            <a:r>
              <a:rPr lang="id-ID" sz="3200" b="1" dirty="0">
                <a:solidFill>
                  <a:schemeClr val="accent1">
                    <a:lumMod val="50000"/>
                  </a:schemeClr>
                </a:solidFill>
              </a:rPr>
              <a:t>H</a:t>
            </a:r>
            <a:r>
              <a:rPr lang="en-US" sz="3200" b="1" dirty="0">
                <a:solidFill>
                  <a:schemeClr val="accent1">
                    <a:lumMod val="50000"/>
                  </a:schemeClr>
                </a:solidFill>
              </a:rPr>
              <a:t>ESIS</a:t>
            </a:r>
          </a:p>
        </p:txBody>
      </p:sp>
      <p:sp>
        <p:nvSpPr>
          <p:cNvPr id="22531" name="Text Box 6"/>
          <p:cNvSpPr txBox="1">
            <a:spLocks noChangeArrowheads="1"/>
          </p:cNvSpPr>
          <p:nvPr/>
        </p:nvSpPr>
        <p:spPr bwMode="auto">
          <a:xfrm>
            <a:off x="357158" y="2357430"/>
            <a:ext cx="8558242" cy="1988237"/>
          </a:xfrm>
          <a:prstGeom prst="rect">
            <a:avLst/>
          </a:prstGeom>
          <a:noFill/>
          <a:ln w="9525">
            <a:solidFill>
              <a:schemeClr val="tx1">
                <a:lumMod val="95000"/>
                <a:lumOff val="5000"/>
              </a:schemeClr>
            </a:solidFill>
            <a:miter lim="800000"/>
            <a:headEnd/>
            <a:tailEnd/>
          </a:ln>
        </p:spPr>
        <p:txBody>
          <a:bodyPr wrap="square">
            <a:spAutoFit/>
          </a:bodyPr>
          <a:lstStyle/>
          <a:p>
            <a:pPr>
              <a:buFont typeface="Arial" pitchFamily="34" charset="0"/>
              <a:buChar char="•"/>
            </a:pPr>
            <a:r>
              <a:rPr lang="en-US" sz="2800" dirty="0" smtClean="0">
                <a:solidFill>
                  <a:srgbClr val="0033CC"/>
                </a:solidFill>
                <a:latin typeface="Arial" pitchFamily="34" charset="0"/>
                <a:cs typeface="Arial" pitchFamily="34" charset="0"/>
              </a:rPr>
              <a:t> </a:t>
            </a:r>
            <a:r>
              <a:rPr lang="id-ID" sz="2800" dirty="0" smtClean="0">
                <a:solidFill>
                  <a:srgbClr val="0033CC"/>
                </a:solidFill>
                <a:latin typeface="Arial" pitchFamily="34" charset="0"/>
                <a:cs typeface="Arial" pitchFamily="34" charset="0"/>
              </a:rPr>
              <a:t>broken </a:t>
            </a:r>
            <a:r>
              <a:rPr lang="id-ID" sz="2800" dirty="0">
                <a:solidFill>
                  <a:srgbClr val="0033CC"/>
                </a:solidFill>
                <a:latin typeface="Arial" pitchFamily="34" charset="0"/>
                <a:cs typeface="Arial" pitchFamily="34" charset="0"/>
              </a:rPr>
              <a:t>down from the conceptual framework</a:t>
            </a:r>
          </a:p>
          <a:p>
            <a:r>
              <a:rPr lang="id-ID" sz="2800" dirty="0" smtClean="0">
                <a:solidFill>
                  <a:srgbClr val="0033CC"/>
                </a:solidFill>
                <a:latin typeface="Arial" pitchFamily="34" charset="0"/>
                <a:cs typeface="Arial" pitchFamily="34" charset="0"/>
              </a:rPr>
              <a:t>    </a:t>
            </a:r>
            <a:r>
              <a:rPr lang="id-ID" sz="2800" dirty="0" smtClean="0">
                <a:solidFill>
                  <a:srgbClr val="0033CC"/>
                </a:solidFill>
                <a:latin typeface="Arial" pitchFamily="34" charset="0"/>
                <a:cs typeface="Arial" pitchFamily="34" charset="0"/>
                <a:sym typeface="Wingdings" pitchFamily="2" charset="2"/>
              </a:rPr>
              <a:t></a:t>
            </a:r>
            <a:r>
              <a:rPr lang="id-ID" sz="2800" dirty="0" smtClean="0">
                <a:solidFill>
                  <a:srgbClr val="0033CC"/>
                </a:solidFill>
                <a:latin typeface="Arial" pitchFamily="34" charset="0"/>
                <a:cs typeface="Arial" pitchFamily="34" charset="0"/>
              </a:rPr>
              <a:t>  </a:t>
            </a:r>
            <a:r>
              <a:rPr lang="id-ID" sz="2800" dirty="0" smtClean="0">
                <a:solidFill>
                  <a:srgbClr val="FF3399"/>
                </a:solidFill>
                <a:latin typeface="Arial" pitchFamily="34" charset="0"/>
                <a:cs typeface="Arial" pitchFamily="34" charset="0"/>
              </a:rPr>
              <a:t>differ</a:t>
            </a:r>
            <a:r>
              <a:rPr lang="en-US" sz="2800" dirty="0" err="1" smtClean="0">
                <a:solidFill>
                  <a:srgbClr val="FF3399"/>
                </a:solidFill>
                <a:latin typeface="Arial" pitchFamily="34" charset="0"/>
                <a:cs typeface="Arial" pitchFamily="34" charset="0"/>
              </a:rPr>
              <a:t>ent</a:t>
            </a:r>
            <a:r>
              <a:rPr lang="id-ID" sz="2800" dirty="0" smtClean="0">
                <a:solidFill>
                  <a:srgbClr val="FF3399"/>
                </a:solidFill>
                <a:latin typeface="Arial" pitchFamily="34" charset="0"/>
                <a:cs typeface="Arial" pitchFamily="34" charset="0"/>
              </a:rPr>
              <a:t> </a:t>
            </a:r>
            <a:r>
              <a:rPr lang="en-US" sz="2800" dirty="0" smtClean="0">
                <a:solidFill>
                  <a:srgbClr val="FF3399"/>
                </a:solidFill>
                <a:latin typeface="Arial" pitchFamily="34" charset="0"/>
                <a:cs typeface="Arial" pitchFamily="34" charset="0"/>
              </a:rPr>
              <a:t>with </a:t>
            </a:r>
            <a:r>
              <a:rPr lang="id-ID" sz="2800" dirty="0" smtClean="0">
                <a:solidFill>
                  <a:srgbClr val="FF3399"/>
                </a:solidFill>
                <a:latin typeface="Arial" pitchFamily="34" charset="0"/>
                <a:cs typeface="Arial" pitchFamily="34" charset="0"/>
              </a:rPr>
              <a:t>statistical </a:t>
            </a:r>
            <a:r>
              <a:rPr lang="en-US" sz="2800" dirty="0">
                <a:solidFill>
                  <a:srgbClr val="FF3399"/>
                </a:solidFill>
                <a:latin typeface="Arial" pitchFamily="34" charset="0"/>
                <a:cs typeface="Arial" pitchFamily="34" charset="0"/>
              </a:rPr>
              <a:t>h</a:t>
            </a:r>
            <a:r>
              <a:rPr lang="id-ID" sz="2800" dirty="0">
                <a:solidFill>
                  <a:srgbClr val="FF3399"/>
                </a:solidFill>
                <a:latin typeface="Arial" pitchFamily="34" charset="0"/>
                <a:cs typeface="Arial" pitchFamily="34" charset="0"/>
              </a:rPr>
              <a:t>y</a:t>
            </a:r>
            <a:r>
              <a:rPr lang="en-US" sz="2800" dirty="0">
                <a:solidFill>
                  <a:srgbClr val="FF3399"/>
                </a:solidFill>
                <a:latin typeface="Arial" pitchFamily="34" charset="0"/>
                <a:cs typeface="Arial" pitchFamily="34" charset="0"/>
              </a:rPr>
              <a:t>pot</a:t>
            </a:r>
            <a:r>
              <a:rPr lang="id-ID" sz="2800" dirty="0">
                <a:solidFill>
                  <a:srgbClr val="FF3399"/>
                </a:solidFill>
                <a:latin typeface="Arial" pitchFamily="34" charset="0"/>
                <a:cs typeface="Arial" pitchFamily="34" charset="0"/>
              </a:rPr>
              <a:t>h</a:t>
            </a:r>
            <a:r>
              <a:rPr lang="en-US" sz="2800" dirty="0" err="1">
                <a:solidFill>
                  <a:srgbClr val="FF3399"/>
                </a:solidFill>
                <a:latin typeface="Arial" pitchFamily="34" charset="0"/>
                <a:cs typeface="Arial" pitchFamily="34" charset="0"/>
              </a:rPr>
              <a:t>esis</a:t>
            </a:r>
            <a:r>
              <a:rPr lang="en-US" sz="2800" dirty="0">
                <a:solidFill>
                  <a:srgbClr val="FF3399"/>
                </a:solidFill>
                <a:latin typeface="Arial" pitchFamily="34" charset="0"/>
                <a:cs typeface="Arial" pitchFamily="34" charset="0"/>
              </a:rPr>
              <a:t> (H</a:t>
            </a:r>
            <a:r>
              <a:rPr lang="en-US" sz="2800" baseline="-25000" dirty="0">
                <a:solidFill>
                  <a:srgbClr val="FF3399"/>
                </a:solidFill>
                <a:latin typeface="Arial" pitchFamily="34" charset="0"/>
                <a:cs typeface="Arial" pitchFamily="34" charset="0"/>
              </a:rPr>
              <a:t>0</a:t>
            </a:r>
            <a:r>
              <a:rPr lang="en-US" sz="2800" dirty="0">
                <a:solidFill>
                  <a:srgbClr val="FF3399"/>
                </a:solidFill>
                <a:latin typeface="Arial" pitchFamily="34" charset="0"/>
                <a:cs typeface="Arial" pitchFamily="34" charset="0"/>
              </a:rPr>
              <a:t> &amp; H</a:t>
            </a:r>
            <a:r>
              <a:rPr lang="en-US" sz="2800" baseline="-25000" dirty="0">
                <a:solidFill>
                  <a:srgbClr val="FF3399"/>
                </a:solidFill>
                <a:latin typeface="Arial" pitchFamily="34" charset="0"/>
                <a:cs typeface="Arial" pitchFamily="34" charset="0"/>
              </a:rPr>
              <a:t>1</a:t>
            </a:r>
            <a:r>
              <a:rPr lang="en-US" sz="2800" dirty="0">
                <a:solidFill>
                  <a:srgbClr val="FF3399"/>
                </a:solidFill>
                <a:latin typeface="Arial" pitchFamily="34" charset="0"/>
                <a:cs typeface="Arial" pitchFamily="34" charset="0"/>
              </a:rPr>
              <a:t>)</a:t>
            </a:r>
          </a:p>
          <a:p>
            <a:pPr>
              <a:lnSpc>
                <a:spcPct val="120000"/>
              </a:lnSpc>
              <a:buFont typeface="Arial" pitchFamily="34" charset="0"/>
              <a:buChar char="•"/>
            </a:pPr>
            <a:r>
              <a:rPr lang="id-ID" sz="2800" dirty="0" smtClean="0">
                <a:solidFill>
                  <a:srgbClr val="0033CC"/>
                </a:solidFill>
                <a:latin typeface="Arial" pitchFamily="34" charset="0"/>
                <a:cs typeface="Arial" pitchFamily="34" charset="0"/>
              </a:rPr>
              <a:t> temporary </a:t>
            </a:r>
            <a:r>
              <a:rPr lang="id-ID" sz="2800" dirty="0">
                <a:solidFill>
                  <a:srgbClr val="0033CC"/>
                </a:solidFill>
                <a:latin typeface="Arial" pitchFamily="34" charset="0"/>
                <a:cs typeface="Arial" pitchFamily="34" charset="0"/>
              </a:rPr>
              <a:t>answer of the problem </a:t>
            </a:r>
            <a:r>
              <a:rPr lang="en-US" sz="2800" dirty="0" smtClean="0">
                <a:solidFill>
                  <a:srgbClr val="0033CC"/>
                </a:solidFill>
                <a:latin typeface="Arial" pitchFamily="34" charset="0"/>
                <a:cs typeface="Arial" pitchFamily="34" charset="0"/>
              </a:rPr>
              <a:t>/ sub-</a:t>
            </a:r>
            <a:r>
              <a:rPr lang="id-ID" sz="2800" dirty="0" smtClean="0">
                <a:solidFill>
                  <a:srgbClr val="0033CC"/>
                </a:solidFill>
                <a:latin typeface="Arial" pitchFamily="34" charset="0"/>
                <a:cs typeface="Arial" pitchFamily="34" charset="0"/>
              </a:rPr>
              <a:t>problem</a:t>
            </a:r>
          </a:p>
          <a:p>
            <a:pPr>
              <a:lnSpc>
                <a:spcPct val="120000"/>
              </a:lnSpc>
              <a:buFont typeface="Arial" pitchFamily="34" charset="0"/>
              <a:buChar char="•"/>
            </a:pPr>
            <a:r>
              <a:rPr lang="id-ID" sz="2800" dirty="0" smtClean="0">
                <a:solidFill>
                  <a:srgbClr val="0033CC"/>
                </a:solidFill>
                <a:latin typeface="Arial" pitchFamily="34" charset="0"/>
                <a:cs typeface="Arial" pitchFamily="34" charset="0"/>
              </a:rPr>
              <a:t> should show</a:t>
            </a:r>
            <a:r>
              <a:rPr lang="en-US" sz="2800" dirty="0" smtClean="0">
                <a:solidFill>
                  <a:srgbClr val="0033CC"/>
                </a:solidFill>
                <a:latin typeface="Arial" pitchFamily="34" charset="0"/>
                <a:cs typeface="Arial" pitchFamily="34" charset="0"/>
              </a:rPr>
              <a:t>s</a:t>
            </a:r>
            <a:r>
              <a:rPr lang="id-ID" sz="2800" dirty="0" smtClean="0">
                <a:solidFill>
                  <a:srgbClr val="0033CC"/>
                </a:solidFill>
                <a:latin typeface="Arial" pitchFamily="34" charset="0"/>
                <a:cs typeface="Arial" pitchFamily="34" charset="0"/>
              </a:rPr>
              <a:t> the parameter </a:t>
            </a:r>
            <a:r>
              <a:rPr lang="en-US" sz="2800" dirty="0" smtClean="0">
                <a:solidFill>
                  <a:srgbClr val="0033CC"/>
                </a:solidFill>
                <a:latin typeface="Arial" pitchFamily="34" charset="0"/>
                <a:cs typeface="Arial" pitchFamily="34" charset="0"/>
              </a:rPr>
              <a:t>will be </a:t>
            </a:r>
            <a:r>
              <a:rPr lang="id-ID" sz="2800" dirty="0" smtClean="0">
                <a:solidFill>
                  <a:srgbClr val="0033CC"/>
                </a:solidFill>
                <a:latin typeface="Arial" pitchFamily="34" charset="0"/>
                <a:cs typeface="Arial" pitchFamily="34" charset="0"/>
              </a:rPr>
              <a:t>measured </a:t>
            </a:r>
            <a:endParaRPr lang="en-US" sz="2800" dirty="0">
              <a:solidFill>
                <a:srgbClr val="0033CC"/>
              </a:solidFill>
              <a:latin typeface="Arial" pitchFamily="34" charset="0"/>
              <a:cs typeface="Arial" pitchFamily="34" charset="0"/>
            </a:endParaRPr>
          </a:p>
        </p:txBody>
      </p:sp>
      <p:sp>
        <p:nvSpPr>
          <p:cNvPr id="4" name="TextBox 3"/>
          <p:cNvSpPr txBox="1"/>
          <p:nvPr/>
        </p:nvSpPr>
        <p:spPr>
          <a:xfrm>
            <a:off x="357158" y="5000636"/>
            <a:ext cx="8572560" cy="1317284"/>
          </a:xfrm>
          <a:prstGeom prst="rect">
            <a:avLst/>
          </a:prstGeom>
          <a:solidFill>
            <a:schemeClr val="accent2">
              <a:lumMod val="40000"/>
              <a:lumOff val="60000"/>
            </a:schemeClr>
          </a:solidFill>
        </p:spPr>
        <p:txBody>
          <a:bodyPr wrap="square" rtlCol="0">
            <a:spAutoFit/>
          </a:bodyPr>
          <a:lstStyle/>
          <a:p>
            <a:pPr algn="ctr">
              <a:lnSpc>
                <a:spcPct val="120000"/>
              </a:lnSpc>
            </a:pPr>
            <a:r>
              <a:rPr lang="id-ID" sz="2800" dirty="0" smtClean="0">
                <a:latin typeface="Arial Narrow" pitchFamily="34" charset="0"/>
              </a:rPr>
              <a:t>MF</a:t>
            </a:r>
            <a:r>
              <a:rPr lang="en-US" sz="2800" dirty="0" smtClean="0">
                <a:latin typeface="Arial Narrow" pitchFamily="34" charset="0"/>
              </a:rPr>
              <a:t>UB</a:t>
            </a:r>
            <a:r>
              <a:rPr lang="id-ID" sz="2800" dirty="0" smtClean="0">
                <a:latin typeface="Arial Narrow" pitchFamily="34" charset="0"/>
              </a:rPr>
              <a:t> setting </a:t>
            </a:r>
            <a:r>
              <a:rPr lang="en-US" sz="2800" dirty="0" smtClean="0">
                <a:latin typeface="Arial Narrow" pitchFamily="34" charset="0"/>
              </a:rPr>
              <a:t>: </a:t>
            </a:r>
            <a:r>
              <a:rPr lang="id-ID" sz="2800" dirty="0" smtClean="0">
                <a:latin typeface="Arial Narrow" pitchFamily="34" charset="0"/>
              </a:rPr>
              <a:t>in CHAPTER </a:t>
            </a:r>
            <a:r>
              <a:rPr lang="en-US" sz="2800" dirty="0" smtClean="0">
                <a:latin typeface="Arial Narrow" pitchFamily="34" charset="0"/>
              </a:rPr>
              <a:t>3</a:t>
            </a:r>
            <a:r>
              <a:rPr lang="id-ID" sz="2800" dirty="0" smtClean="0">
                <a:latin typeface="Arial Narrow" pitchFamily="34" charset="0"/>
              </a:rPr>
              <a:t>	</a:t>
            </a:r>
            <a:endParaRPr lang="en-US" sz="2800" dirty="0" smtClean="0">
              <a:latin typeface="Arial Narrow" pitchFamily="34" charset="0"/>
            </a:endParaRPr>
          </a:p>
          <a:p>
            <a:pPr algn="ctr"/>
            <a:r>
              <a:rPr lang="id-ID" sz="2800" dirty="0" smtClean="0">
                <a:latin typeface="Arial Narrow" pitchFamily="34" charset="0"/>
                <a:cs typeface="Arial" charset="0"/>
              </a:rPr>
              <a:t> </a:t>
            </a:r>
            <a:r>
              <a:rPr lang="en-US" sz="2800" dirty="0" smtClean="0">
                <a:latin typeface="Arial Narrow" pitchFamily="34" charset="0"/>
                <a:cs typeface="Arial" charset="0"/>
              </a:rPr>
              <a:t>  </a:t>
            </a:r>
            <a:r>
              <a:rPr lang="id-ID" sz="2800" dirty="0" smtClean="0">
                <a:latin typeface="Arial Narrow" pitchFamily="34" charset="0"/>
                <a:cs typeface="Arial" charset="0"/>
              </a:rPr>
              <a:t>(for other proposal</a:t>
            </a:r>
            <a:r>
              <a:rPr lang="en-US" sz="2800" dirty="0" smtClean="0">
                <a:latin typeface="Arial Narrow" pitchFamily="34" charset="0"/>
                <a:cs typeface="Arial" charset="0"/>
              </a:rPr>
              <a:t>  </a:t>
            </a:r>
            <a:r>
              <a:rPr lang="en-US" sz="2800" dirty="0" smtClean="0">
                <a:latin typeface="Arial Narrow" pitchFamily="34" charset="0"/>
                <a:cs typeface="Arial" charset="0"/>
                <a:sym typeface="Wingdings" pitchFamily="2" charset="2"/>
              </a:rPr>
              <a:t></a:t>
            </a:r>
            <a:r>
              <a:rPr lang="id-ID" sz="2800" dirty="0" smtClean="0">
                <a:latin typeface="Arial Narrow" pitchFamily="34" charset="0"/>
                <a:cs typeface="Arial" charset="0"/>
              </a:rPr>
              <a:t>  in Introduction Chapter)</a:t>
            </a:r>
            <a:endParaRPr lang="en-US" sz="2800" dirty="0" smtClean="0">
              <a:latin typeface="Arial Narrow" pitchFamily="34" charset="0"/>
            </a:endParaRP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38200" y="762000"/>
            <a:ext cx="7696200" cy="914400"/>
          </a:xfrm>
        </p:spPr>
        <p:txBody>
          <a:bodyPr/>
          <a:lstStyle/>
          <a:p>
            <a:pPr algn="l" eaLnBrk="1" hangingPunct="1"/>
            <a:r>
              <a:rPr lang="en-US" sz="3600" dirty="0" err="1" smtClean="0">
                <a:solidFill>
                  <a:srgbClr val="0033CC"/>
                </a:solidFill>
              </a:rPr>
              <a:t>Hy</a:t>
            </a:r>
            <a:r>
              <a:rPr lang="id-ID" sz="3600" dirty="0" smtClean="0">
                <a:solidFill>
                  <a:srgbClr val="0033CC"/>
                </a:solidFill>
              </a:rPr>
              <a:t>pot</a:t>
            </a:r>
            <a:r>
              <a:rPr lang="en-US" sz="3600" dirty="0" smtClean="0">
                <a:solidFill>
                  <a:srgbClr val="0033CC"/>
                </a:solidFill>
              </a:rPr>
              <a:t>h</a:t>
            </a:r>
            <a:r>
              <a:rPr lang="id-ID" sz="3600" dirty="0" smtClean="0">
                <a:solidFill>
                  <a:srgbClr val="0033CC"/>
                </a:solidFill>
              </a:rPr>
              <a:t>esis </a:t>
            </a:r>
            <a:r>
              <a:rPr lang="id-ID" sz="3600" dirty="0" smtClean="0">
                <a:solidFill>
                  <a:srgbClr val="FF3399"/>
                </a:solidFill>
              </a:rPr>
              <a:t>(</a:t>
            </a:r>
            <a:r>
              <a:rPr lang="id-ID" sz="3600" u="sng" dirty="0" smtClean="0">
                <a:solidFill>
                  <a:srgbClr val="FF3399"/>
                </a:solidFill>
              </a:rPr>
              <a:t>t</a:t>
            </a:r>
            <a:r>
              <a:rPr lang="en-US" sz="3600" u="sng" dirty="0" smtClean="0">
                <a:solidFill>
                  <a:srgbClr val="FF3399"/>
                </a:solidFill>
              </a:rPr>
              <a:t>h</a:t>
            </a:r>
            <a:r>
              <a:rPr lang="id-ID" sz="3600" u="sng" dirty="0" smtClean="0">
                <a:solidFill>
                  <a:srgbClr val="FF3399"/>
                </a:solidFill>
              </a:rPr>
              <a:t>eor</a:t>
            </a:r>
            <a:r>
              <a:rPr lang="en-US" sz="3600" u="sng" dirty="0" smtClean="0">
                <a:solidFill>
                  <a:srgbClr val="FF3399"/>
                </a:solidFill>
              </a:rPr>
              <a:t>e</a:t>
            </a:r>
            <a:r>
              <a:rPr lang="id-ID" sz="3600" u="sng" dirty="0" smtClean="0">
                <a:solidFill>
                  <a:srgbClr val="FF3399"/>
                </a:solidFill>
              </a:rPr>
              <a:t>ti</a:t>
            </a:r>
            <a:r>
              <a:rPr lang="en-US" sz="3600" u="sng" dirty="0" smtClean="0">
                <a:solidFill>
                  <a:srgbClr val="FF3399"/>
                </a:solidFill>
              </a:rPr>
              <a:t>cal meaning</a:t>
            </a:r>
            <a:r>
              <a:rPr lang="id-ID" sz="3600" dirty="0" smtClean="0">
                <a:solidFill>
                  <a:srgbClr val="FF3399"/>
                </a:solidFill>
              </a:rPr>
              <a:t>)</a:t>
            </a:r>
          </a:p>
        </p:txBody>
      </p:sp>
      <p:sp>
        <p:nvSpPr>
          <p:cNvPr id="11267" name="Rectangle 3"/>
          <p:cNvSpPr>
            <a:spLocks noGrp="1" noChangeArrowheads="1"/>
          </p:cNvSpPr>
          <p:nvPr>
            <p:ph type="body" idx="1"/>
          </p:nvPr>
        </p:nvSpPr>
        <p:spPr>
          <a:xfrm>
            <a:off x="914400" y="2057400"/>
            <a:ext cx="7924800" cy="4343400"/>
          </a:xfrm>
        </p:spPr>
        <p:txBody>
          <a:bodyPr/>
          <a:lstStyle/>
          <a:p>
            <a:pPr marL="514350" indent="-514350" eaLnBrk="1" hangingPunct="1">
              <a:buNone/>
              <a:defRPr/>
            </a:pPr>
            <a:r>
              <a:rPr lang="en-US" sz="2800" dirty="0" smtClean="0">
                <a:solidFill>
                  <a:srgbClr val="0000FF"/>
                </a:solidFill>
                <a:latin typeface="Arial Narrow" pitchFamily="34" charset="0"/>
              </a:rPr>
              <a:t>1.Incomplete / hasn’t established statement</a:t>
            </a:r>
            <a:r>
              <a:rPr lang="id-ID" sz="2800" dirty="0" smtClean="0">
                <a:solidFill>
                  <a:srgbClr val="0000FF"/>
                </a:solidFill>
                <a:latin typeface="Arial Narrow" pitchFamily="34" charset="0"/>
              </a:rPr>
              <a:t> (h</a:t>
            </a:r>
            <a:r>
              <a:rPr lang="en-US" sz="2800" dirty="0" smtClean="0">
                <a:solidFill>
                  <a:srgbClr val="0000FF"/>
                </a:solidFill>
                <a:latin typeface="Arial Narrow" pitchFamily="34" charset="0"/>
              </a:rPr>
              <a:t>y</a:t>
            </a:r>
            <a:r>
              <a:rPr lang="id-ID" sz="2800" dirty="0" smtClean="0">
                <a:solidFill>
                  <a:srgbClr val="0000FF"/>
                </a:solidFill>
                <a:latin typeface="Arial Narrow" pitchFamily="34" charset="0"/>
              </a:rPr>
              <a:t>po); </a:t>
            </a:r>
            <a:endParaRPr lang="en-US" sz="2800" dirty="0" smtClean="0">
              <a:solidFill>
                <a:srgbClr val="0000FF"/>
              </a:solidFill>
              <a:latin typeface="Arial Narrow" pitchFamily="34" charset="0"/>
            </a:endParaRPr>
          </a:p>
          <a:p>
            <a:pPr marL="514350" indent="-514350" eaLnBrk="1" hangingPunct="1">
              <a:buFontTx/>
              <a:buNone/>
              <a:defRPr/>
            </a:pPr>
            <a:r>
              <a:rPr lang="en-US" sz="2800" dirty="0" smtClean="0">
                <a:solidFill>
                  <a:srgbClr val="0000FF"/>
                </a:solidFill>
                <a:latin typeface="Arial Narrow" pitchFamily="34" charset="0"/>
              </a:rPr>
              <a:t>       in term of the “truth”</a:t>
            </a:r>
            <a:r>
              <a:rPr lang="id-ID" sz="2800" dirty="0" smtClean="0">
                <a:solidFill>
                  <a:srgbClr val="0000FF"/>
                </a:solidFill>
                <a:latin typeface="Arial Narrow" pitchFamily="34" charset="0"/>
              </a:rPr>
              <a:t> </a:t>
            </a:r>
            <a:r>
              <a:rPr lang="en-US" sz="2800" dirty="0" smtClean="0">
                <a:solidFill>
                  <a:srgbClr val="0000FF"/>
                </a:solidFill>
                <a:latin typeface="Arial Narrow" pitchFamily="34" charset="0"/>
                <a:sym typeface="Wingdings" pitchFamily="2" charset="2"/>
              </a:rPr>
              <a:t></a:t>
            </a:r>
            <a:r>
              <a:rPr lang="id-ID" sz="2800" dirty="0" smtClean="0">
                <a:solidFill>
                  <a:srgbClr val="0000FF"/>
                </a:solidFill>
                <a:latin typeface="Arial Narrow" pitchFamily="34" charset="0"/>
              </a:rPr>
              <a:t> </a:t>
            </a:r>
            <a:r>
              <a:rPr lang="en-US" sz="2800" dirty="0" smtClean="0">
                <a:solidFill>
                  <a:srgbClr val="0000FF"/>
                </a:solidFill>
                <a:latin typeface="Arial Narrow" pitchFamily="34" charset="0"/>
              </a:rPr>
              <a:t>so, </a:t>
            </a:r>
            <a:r>
              <a:rPr lang="en-US" sz="2800" i="1" dirty="0" smtClean="0">
                <a:solidFill>
                  <a:srgbClr val="0000FF"/>
                </a:solidFill>
                <a:latin typeface="Arial Narrow" pitchFamily="34" charset="0"/>
              </a:rPr>
              <a:t>must be tested</a:t>
            </a:r>
            <a:endParaRPr lang="id-ID" sz="2800" i="1" dirty="0" smtClean="0">
              <a:solidFill>
                <a:srgbClr val="0000FF"/>
              </a:solidFill>
              <a:latin typeface="Arial Narrow" pitchFamily="34" charset="0"/>
            </a:endParaRPr>
          </a:p>
          <a:p>
            <a:pPr eaLnBrk="1" hangingPunct="1">
              <a:buFontTx/>
              <a:buNone/>
              <a:defRPr/>
            </a:pPr>
            <a:r>
              <a:rPr lang="en-US" sz="2800" dirty="0" smtClean="0">
                <a:solidFill>
                  <a:srgbClr val="0000FF"/>
                </a:solidFill>
              </a:rPr>
              <a:t>2.  </a:t>
            </a:r>
            <a:r>
              <a:rPr lang="en-US" sz="2800" dirty="0" smtClean="0">
                <a:solidFill>
                  <a:srgbClr val="0000FF"/>
                </a:solidFill>
                <a:latin typeface="Arial Narrow" pitchFamily="34" charset="0"/>
              </a:rPr>
              <a:t>The most probably answer</a:t>
            </a:r>
            <a:r>
              <a:rPr lang="id-ID" sz="2800" dirty="0" smtClean="0">
                <a:solidFill>
                  <a:srgbClr val="0000FF"/>
                </a:solidFill>
                <a:latin typeface="Arial Narrow" pitchFamily="34" charset="0"/>
              </a:rPr>
              <a:t> </a:t>
            </a:r>
            <a:r>
              <a:rPr lang="en-US" sz="2800" dirty="0" smtClean="0">
                <a:solidFill>
                  <a:srgbClr val="0000FF"/>
                </a:solidFill>
                <a:latin typeface="Arial Narrow" pitchFamily="34" charset="0"/>
              </a:rPr>
              <a:t>/ explanation of research </a:t>
            </a:r>
          </a:p>
          <a:p>
            <a:pPr eaLnBrk="1" hangingPunct="1">
              <a:buFontTx/>
              <a:buNone/>
              <a:defRPr/>
            </a:pPr>
            <a:r>
              <a:rPr lang="en-US" sz="2800" dirty="0" smtClean="0">
                <a:solidFill>
                  <a:srgbClr val="0000FF"/>
                </a:solidFill>
                <a:latin typeface="Arial Narrow" pitchFamily="34" charset="0"/>
              </a:rPr>
              <a:t>       problem</a:t>
            </a:r>
            <a:endParaRPr lang="id-ID" sz="2800" dirty="0" smtClean="0">
              <a:solidFill>
                <a:srgbClr val="0000FF"/>
              </a:solidFill>
              <a:latin typeface="Arial Narrow" pitchFamily="34" charset="0"/>
            </a:endParaRPr>
          </a:p>
          <a:p>
            <a:pPr eaLnBrk="1" hangingPunct="1">
              <a:buFontTx/>
              <a:buNone/>
              <a:defRPr/>
            </a:pPr>
            <a:r>
              <a:rPr lang="en-US" sz="2800" dirty="0" smtClean="0">
                <a:solidFill>
                  <a:srgbClr val="0000FF"/>
                </a:solidFill>
              </a:rPr>
              <a:t>3.  </a:t>
            </a:r>
            <a:r>
              <a:rPr lang="en-US" sz="2800" dirty="0" smtClean="0">
                <a:solidFill>
                  <a:srgbClr val="0000FF"/>
                </a:solidFill>
                <a:latin typeface="Arial Narrow" pitchFamily="34" charset="0"/>
              </a:rPr>
              <a:t>Theoretical conclusion derived from literature study.</a:t>
            </a:r>
            <a:endParaRPr lang="id-ID" sz="2800" dirty="0" smtClean="0">
              <a:solidFill>
                <a:srgbClr val="0000FF"/>
              </a:solidFill>
              <a:latin typeface="Arial Narrow" pitchFamily="34" charset="0"/>
            </a:endParaRPr>
          </a:p>
          <a:p>
            <a:pPr eaLnBrk="1" hangingPunct="1">
              <a:buFontTx/>
              <a:buNone/>
              <a:defRPr/>
            </a:pPr>
            <a:r>
              <a:rPr lang="en-US" sz="2800" dirty="0" smtClean="0">
                <a:solidFill>
                  <a:srgbClr val="0000FF"/>
                </a:solidFill>
              </a:rPr>
              <a:t>4.   </a:t>
            </a:r>
            <a:r>
              <a:rPr lang="en-US" sz="2800" dirty="0" smtClean="0">
                <a:solidFill>
                  <a:srgbClr val="0000FF"/>
                </a:solidFill>
                <a:latin typeface="Arial Narrow" pitchFamily="34" charset="0"/>
              </a:rPr>
              <a:t>It’s a “intellectual prediction”</a:t>
            </a:r>
            <a:r>
              <a:rPr lang="id-ID" sz="2800" dirty="0" smtClean="0">
                <a:solidFill>
                  <a:srgbClr val="0000FF"/>
                </a:solidFill>
                <a:latin typeface="Arial Narrow" pitchFamily="34" charset="0"/>
              </a:rPr>
              <a:t> </a:t>
            </a:r>
            <a:r>
              <a:rPr lang="en-US" sz="2800" dirty="0" smtClean="0">
                <a:solidFill>
                  <a:srgbClr val="0000FF"/>
                </a:solidFill>
                <a:latin typeface="Arial Narrow" pitchFamily="34" charset="0"/>
                <a:sym typeface="Wingdings" pitchFamily="2" charset="2"/>
              </a:rPr>
              <a:t></a:t>
            </a:r>
            <a:r>
              <a:rPr lang="id-ID" sz="2800" dirty="0" smtClean="0">
                <a:solidFill>
                  <a:srgbClr val="0000FF"/>
                </a:solidFill>
                <a:latin typeface="Arial Narrow" pitchFamily="34" charset="0"/>
              </a:rPr>
              <a:t> </a:t>
            </a:r>
            <a:r>
              <a:rPr lang="en-US" sz="2800" dirty="0" smtClean="0">
                <a:solidFill>
                  <a:srgbClr val="0000FF"/>
                </a:solidFill>
                <a:latin typeface="Arial Narrow" pitchFamily="34" charset="0"/>
              </a:rPr>
              <a:t>is needed for</a:t>
            </a:r>
            <a:r>
              <a:rPr lang="id-ID" sz="2800" dirty="0" smtClean="0">
                <a:solidFill>
                  <a:srgbClr val="0000FF"/>
                </a:solidFill>
                <a:latin typeface="Arial Narrow" pitchFamily="34" charset="0"/>
              </a:rPr>
              <a:t> </a:t>
            </a:r>
            <a:endParaRPr lang="en-US" sz="2800" dirty="0" smtClean="0">
              <a:solidFill>
                <a:srgbClr val="0000FF"/>
              </a:solidFill>
              <a:latin typeface="Arial Narrow" pitchFamily="34" charset="0"/>
            </a:endParaRPr>
          </a:p>
          <a:p>
            <a:pPr eaLnBrk="1" hangingPunct="1">
              <a:buFontTx/>
              <a:buNone/>
              <a:defRPr/>
            </a:pPr>
            <a:r>
              <a:rPr lang="en-US" sz="2800" dirty="0" smtClean="0">
                <a:solidFill>
                  <a:srgbClr val="0000FF"/>
                </a:solidFill>
                <a:latin typeface="Arial Narrow" pitchFamily="34" charset="0"/>
              </a:rPr>
              <a:t>       experimental </a:t>
            </a:r>
            <a:r>
              <a:rPr lang="id-ID" sz="2800" dirty="0" smtClean="0">
                <a:solidFill>
                  <a:srgbClr val="0000FF"/>
                </a:solidFill>
                <a:latin typeface="Arial Narrow" pitchFamily="34" charset="0"/>
              </a:rPr>
              <a:t> &amp; observa</a:t>
            </a:r>
            <a:r>
              <a:rPr lang="en-US" sz="2800" dirty="0" smtClean="0">
                <a:solidFill>
                  <a:srgbClr val="0000FF"/>
                </a:solidFill>
                <a:latin typeface="Arial Narrow" pitchFamily="34" charset="0"/>
              </a:rPr>
              <a:t>t</a:t>
            </a:r>
            <a:r>
              <a:rPr lang="id-ID" sz="2800" dirty="0" smtClean="0">
                <a:solidFill>
                  <a:srgbClr val="0000FF"/>
                </a:solidFill>
                <a:latin typeface="Arial Narrow" pitchFamily="34" charset="0"/>
              </a:rPr>
              <a:t>ional anal</a:t>
            </a:r>
            <a:r>
              <a:rPr lang="en-US" sz="2800" dirty="0" smtClean="0">
                <a:solidFill>
                  <a:srgbClr val="0000FF"/>
                </a:solidFill>
                <a:latin typeface="Arial Narrow" pitchFamily="34" charset="0"/>
              </a:rPr>
              <a:t>y</a:t>
            </a:r>
            <a:r>
              <a:rPr lang="id-ID" sz="2800" dirty="0" smtClean="0">
                <a:solidFill>
                  <a:srgbClr val="0000FF"/>
                </a:solidFill>
                <a:latin typeface="Arial Narrow" pitchFamily="34" charset="0"/>
              </a:rPr>
              <a:t>ti</a:t>
            </a:r>
            <a:r>
              <a:rPr lang="en-US" sz="2800" dirty="0" smtClean="0">
                <a:solidFill>
                  <a:srgbClr val="0000FF"/>
                </a:solidFill>
                <a:latin typeface="Arial Narrow" pitchFamily="34" charset="0"/>
              </a:rPr>
              <a:t>c research</a:t>
            </a:r>
            <a:endParaRPr lang="id-ID" sz="2800" dirty="0" smtClean="0">
              <a:solidFill>
                <a:srgbClr val="0000FF"/>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11266">
                                            <p:txEl>
                                              <p:pRg st="0" end="0"/>
                                            </p:txEl>
                                          </p:spTgt>
                                        </p:tgtEl>
                                        <p:attrNameLst>
                                          <p:attrName>style.visibility</p:attrName>
                                        </p:attrNameLst>
                                      </p:cBhvr>
                                      <p:to>
                                        <p:strVal val="visible"/>
                                      </p:to>
                                    </p:set>
                                    <p:anim calcmode="lin" valueType="num">
                                      <p:cBhvr additive="base">
                                        <p:cTn id="7" dur="300" fill="hold"/>
                                        <p:tgtEl>
                                          <p:spTgt spid="11266">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1126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267">
                                            <p:txEl>
                                              <p:pRg st="0" end="0"/>
                                            </p:txEl>
                                          </p:spTgt>
                                        </p:tgtEl>
                                        <p:attrNameLst>
                                          <p:attrName>style.visibility</p:attrName>
                                        </p:attrNameLst>
                                      </p:cBhvr>
                                      <p:to>
                                        <p:strVal val="visible"/>
                                      </p:to>
                                    </p:set>
                                    <p:anim calcmode="lin" valueType="num">
                                      <p:cBhvr additive="base">
                                        <p:cTn id="13"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GLASS.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1267">
                                            <p:txEl>
                                              <p:pRg st="1" end="1"/>
                                            </p:txEl>
                                          </p:spTgt>
                                        </p:tgtEl>
                                        <p:attrNameLst>
                                          <p:attrName>style.visibility</p:attrName>
                                        </p:attrNameLst>
                                      </p:cBhvr>
                                      <p:to>
                                        <p:strVal val="visible"/>
                                      </p:to>
                                    </p:set>
                                    <p:anim calcmode="lin" valueType="num">
                                      <p:cBhvr additive="base">
                                        <p:cTn id="19"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1" end="1"/>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GLASS.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1267">
                                            <p:txEl>
                                              <p:pRg st="2" end="2"/>
                                            </p:txEl>
                                          </p:spTgt>
                                        </p:tgtEl>
                                        <p:attrNameLst>
                                          <p:attrName>style.visibility</p:attrName>
                                        </p:attrNameLst>
                                      </p:cBhvr>
                                      <p:to>
                                        <p:strVal val="visible"/>
                                      </p:to>
                                    </p:set>
                                    <p:anim calcmode="lin" valueType="num">
                                      <p:cBhvr additive="base">
                                        <p:cTn id="25"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2" end="2"/>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GLASS.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11267">
                                            <p:txEl>
                                              <p:pRg st="3" end="3"/>
                                            </p:txEl>
                                          </p:spTgt>
                                        </p:tgtEl>
                                        <p:attrNameLst>
                                          <p:attrName>style.visibility</p:attrName>
                                        </p:attrNameLst>
                                      </p:cBhvr>
                                      <p:to>
                                        <p:strVal val="visible"/>
                                      </p:to>
                                    </p:set>
                                    <p:anim calcmode="lin" valueType="num">
                                      <p:cBhvr additive="base">
                                        <p:cTn id="31"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267">
                                            <p:txEl>
                                              <p:pRg st="3" end="3"/>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GLASS.WAV" builtIn="1"/>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12" fill="hold" grpId="0" nodeType="clickEffect">
                                  <p:stCondLst>
                                    <p:cond delay="0"/>
                                  </p:stCondLst>
                                  <p:childTnLst>
                                    <p:set>
                                      <p:cBhvr>
                                        <p:cTn id="36" dur="1" fill="hold">
                                          <p:stCondLst>
                                            <p:cond delay="0"/>
                                          </p:stCondLst>
                                        </p:cTn>
                                        <p:tgtEl>
                                          <p:spTgt spid="11267">
                                            <p:txEl>
                                              <p:pRg st="4" end="4"/>
                                            </p:txEl>
                                          </p:spTgt>
                                        </p:tgtEl>
                                        <p:attrNameLst>
                                          <p:attrName>style.visibility</p:attrName>
                                        </p:attrNameLst>
                                      </p:cBhvr>
                                      <p:to>
                                        <p:strVal val="visible"/>
                                      </p:to>
                                    </p:set>
                                    <p:anim calcmode="lin" valueType="num">
                                      <p:cBhvr additive="base">
                                        <p:cTn id="37"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1267">
                                            <p:txEl>
                                              <p:pRg st="4" end="4"/>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GLASS.WAV" builtIn="1"/>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11267">
                                            <p:txEl>
                                              <p:pRg st="5" end="5"/>
                                            </p:txEl>
                                          </p:spTgt>
                                        </p:tgtEl>
                                        <p:attrNameLst>
                                          <p:attrName>style.visibility</p:attrName>
                                        </p:attrNameLst>
                                      </p:cBhvr>
                                      <p:to>
                                        <p:strVal val="visible"/>
                                      </p:to>
                                    </p:set>
                                    <p:anim calcmode="lin" valueType="num">
                                      <p:cBhvr additive="base">
                                        <p:cTn id="43" dur="500" fill="hold"/>
                                        <p:tgtEl>
                                          <p:spTgt spid="11267">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1267">
                                            <p:txEl>
                                              <p:pRg st="5" end="5"/>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GLASS.WAV" builtIn="1"/>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12" fill="hold" grpId="0" nodeType="clickEffect">
                                  <p:stCondLst>
                                    <p:cond delay="0"/>
                                  </p:stCondLst>
                                  <p:childTnLst>
                                    <p:set>
                                      <p:cBhvr>
                                        <p:cTn id="48" dur="1" fill="hold">
                                          <p:stCondLst>
                                            <p:cond delay="0"/>
                                          </p:stCondLst>
                                        </p:cTn>
                                        <p:tgtEl>
                                          <p:spTgt spid="11267">
                                            <p:txEl>
                                              <p:pRg st="6" end="6"/>
                                            </p:txEl>
                                          </p:spTgt>
                                        </p:tgtEl>
                                        <p:attrNameLst>
                                          <p:attrName>style.visibility</p:attrName>
                                        </p:attrNameLst>
                                      </p:cBhvr>
                                      <p:to>
                                        <p:strVal val="visible"/>
                                      </p:to>
                                    </p:set>
                                    <p:anim calcmode="lin" valueType="num">
                                      <p:cBhvr additive="base">
                                        <p:cTn id="49" dur="500" fill="hold"/>
                                        <p:tgtEl>
                                          <p:spTgt spid="11267">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1267">
                                            <p:txEl>
                                              <p:pRg st="6" end="6"/>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GLASS.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autoUpdateAnimBg="0"/>
      <p:bldP spid="11267"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42910" y="500042"/>
            <a:ext cx="7772400" cy="838200"/>
          </a:xfrm>
          <a:solidFill>
            <a:schemeClr val="bg1"/>
          </a:solidFill>
        </p:spPr>
        <p:txBody>
          <a:bodyPr/>
          <a:lstStyle/>
          <a:p>
            <a:pPr eaLnBrk="1" hangingPunct="1"/>
            <a:r>
              <a:rPr lang="id-ID" sz="3200" b="1" dirty="0" smtClean="0">
                <a:solidFill>
                  <a:srgbClr val="0033CC"/>
                </a:solidFill>
              </a:rPr>
              <a:t>HYPOTHESIS FORMULATION</a:t>
            </a:r>
          </a:p>
        </p:txBody>
      </p:sp>
      <p:sp>
        <p:nvSpPr>
          <p:cNvPr id="34819" name="Rectangle 3"/>
          <p:cNvSpPr>
            <a:spLocks noGrp="1" noChangeArrowheads="1"/>
          </p:cNvSpPr>
          <p:nvPr>
            <p:ph type="body" idx="1"/>
          </p:nvPr>
        </p:nvSpPr>
        <p:spPr>
          <a:xfrm>
            <a:off x="357158" y="1500174"/>
            <a:ext cx="8610600" cy="6057928"/>
          </a:xfrm>
        </p:spPr>
        <p:txBody>
          <a:bodyPr>
            <a:normAutofit/>
          </a:bodyPr>
          <a:lstStyle/>
          <a:p>
            <a:pPr eaLnBrk="1" hangingPunct="1">
              <a:spcBef>
                <a:spcPct val="0"/>
              </a:spcBef>
            </a:pPr>
            <a:r>
              <a:rPr lang="id-ID" sz="2800" dirty="0" smtClean="0"/>
              <a:t>Do your questions need to know </a:t>
            </a:r>
            <a:r>
              <a:rPr lang="id-ID" sz="2800" b="1" i="1" dirty="0" smtClean="0"/>
              <a:t>the cause of the problems</a:t>
            </a:r>
            <a:r>
              <a:rPr lang="id-ID" sz="2800" dirty="0" smtClean="0"/>
              <a:t>?</a:t>
            </a:r>
          </a:p>
          <a:p>
            <a:pPr lvl="1" eaLnBrk="1" hangingPunct="1">
              <a:spcBef>
                <a:spcPct val="0"/>
              </a:spcBef>
            </a:pPr>
            <a:r>
              <a:rPr lang="id-ID" sz="2400" b="1" i="1" dirty="0" smtClean="0"/>
              <a:t>No, just to know the problems</a:t>
            </a:r>
          </a:p>
          <a:p>
            <a:pPr lvl="1" eaLnBrk="1" hangingPunct="1">
              <a:spcBef>
                <a:spcPct val="0"/>
              </a:spcBef>
            </a:pPr>
            <a:r>
              <a:rPr lang="id-ID" sz="2400" b="1" i="1" dirty="0" smtClean="0"/>
              <a:t>Yes, I want to solve it </a:t>
            </a:r>
            <a:r>
              <a:rPr lang="en-US" sz="2400" b="1" i="1" dirty="0" smtClean="0"/>
              <a:t> </a:t>
            </a:r>
            <a:r>
              <a:rPr lang="en-US" sz="2400" b="1" i="1" dirty="0" smtClean="0">
                <a:sym typeface="Wingdings" pitchFamily="2" charset="2"/>
              </a:rPr>
              <a:t> </a:t>
            </a:r>
            <a:r>
              <a:rPr lang="en-US" sz="2600" b="1" i="1" dirty="0" smtClean="0">
                <a:solidFill>
                  <a:srgbClr val="0033CC"/>
                </a:solidFill>
                <a:latin typeface="Arial Narrow" pitchFamily="34" charset="0"/>
              </a:rPr>
              <a:t>n</a:t>
            </a:r>
            <a:r>
              <a:rPr lang="id-ID" sz="2600" b="1" i="1" dirty="0" smtClean="0">
                <a:solidFill>
                  <a:srgbClr val="0033CC"/>
                </a:solidFill>
                <a:latin typeface="Arial Narrow" pitchFamily="34" charset="0"/>
              </a:rPr>
              <a:t>eed to formulate hypothesis</a:t>
            </a:r>
            <a:endParaRPr lang="en-US" sz="2600" b="1" i="1" dirty="0" smtClean="0">
              <a:solidFill>
                <a:srgbClr val="0033CC"/>
              </a:solidFill>
              <a:latin typeface="Arial Narrow" pitchFamily="34" charset="0"/>
            </a:endParaRPr>
          </a:p>
          <a:p>
            <a:pPr lvl="1" eaLnBrk="1" hangingPunct="1">
              <a:lnSpc>
                <a:spcPts val="2300"/>
              </a:lnSpc>
              <a:spcBef>
                <a:spcPct val="0"/>
              </a:spcBef>
              <a:buFontTx/>
              <a:buNone/>
            </a:pPr>
            <a:endParaRPr lang="id-ID" sz="2400" b="1" i="1" dirty="0" smtClean="0">
              <a:solidFill>
                <a:schemeClr val="bg1"/>
              </a:solidFill>
            </a:endParaRPr>
          </a:p>
          <a:p>
            <a:pPr eaLnBrk="1" hangingPunct="1"/>
            <a:r>
              <a:rPr lang="id-ID" sz="2800" dirty="0" smtClean="0">
                <a:solidFill>
                  <a:srgbClr val="0033CC"/>
                </a:solidFill>
              </a:rPr>
              <a:t>What is </a:t>
            </a:r>
            <a:r>
              <a:rPr lang="id-ID" sz="2400" b="1" dirty="0" smtClean="0">
                <a:solidFill>
                  <a:srgbClr val="0033CC"/>
                </a:solidFill>
              </a:rPr>
              <a:t>HYPOTHESIS</a:t>
            </a:r>
            <a:r>
              <a:rPr lang="id-ID" sz="2800" b="1" dirty="0" smtClean="0">
                <a:solidFill>
                  <a:srgbClr val="0033CC"/>
                </a:solidFill>
              </a:rPr>
              <a:t> </a:t>
            </a:r>
            <a:endParaRPr lang="id-ID" sz="2800" dirty="0" smtClean="0">
              <a:solidFill>
                <a:srgbClr val="FFFF00"/>
              </a:solidFill>
            </a:endParaRPr>
          </a:p>
          <a:p>
            <a:pPr lvl="1">
              <a:spcBef>
                <a:spcPct val="0"/>
              </a:spcBef>
            </a:pPr>
            <a:r>
              <a:rPr lang="id-ID" dirty="0" smtClean="0"/>
              <a:t>A tentative statement about the relation of the probably cause with the problems</a:t>
            </a:r>
            <a:endParaRPr lang="id-ID" b="1" i="1" dirty="0" smtClean="0"/>
          </a:p>
          <a:p>
            <a:pPr lvl="2">
              <a:spcBef>
                <a:spcPct val="0"/>
              </a:spcBef>
            </a:pPr>
            <a:r>
              <a:rPr lang="id-ID" sz="2400" b="1" u="sng" dirty="0" smtClean="0"/>
              <a:t>PROBLEM:</a:t>
            </a:r>
            <a:r>
              <a:rPr lang="id-ID" sz="2400" b="1" i="1" dirty="0" smtClean="0"/>
              <a:t> </a:t>
            </a:r>
            <a:r>
              <a:rPr lang="en-US" sz="2400" b="1" i="1" dirty="0" smtClean="0"/>
              <a:t>  w</a:t>
            </a:r>
            <a:r>
              <a:rPr lang="id-ID" sz="2400" b="1" i="1" dirty="0" smtClean="0"/>
              <a:t>hy the heartbeat of the patient </a:t>
            </a:r>
            <a:r>
              <a:rPr lang="en-US" sz="2400" b="1" i="1" dirty="0" smtClean="0"/>
              <a:t> </a:t>
            </a:r>
            <a:r>
              <a:rPr lang="id-ID" sz="2400" b="1" i="1" dirty="0" smtClean="0">
                <a:sym typeface="Symbol" pitchFamily="18" charset="2"/>
              </a:rPr>
              <a:t> 100 </a:t>
            </a:r>
            <a:r>
              <a:rPr lang="en-US" sz="2400" b="1" i="1" dirty="0" smtClean="0">
                <a:sym typeface="Symbol" pitchFamily="18" charset="2"/>
              </a:rPr>
              <a:t>      </a:t>
            </a:r>
          </a:p>
          <a:p>
            <a:pPr lvl="2">
              <a:spcBef>
                <a:spcPct val="0"/>
              </a:spcBef>
              <a:buNone/>
            </a:pPr>
            <a:r>
              <a:rPr lang="en-US" sz="2400" b="1" i="1" dirty="0" smtClean="0">
                <a:sym typeface="Symbol" pitchFamily="18" charset="2"/>
              </a:rPr>
              <a:t>                             </a:t>
            </a:r>
            <a:r>
              <a:rPr lang="id-ID" sz="2400" b="1" i="1" dirty="0" smtClean="0">
                <a:sym typeface="Symbol" pitchFamily="18" charset="2"/>
              </a:rPr>
              <a:t>per minute</a:t>
            </a:r>
            <a:r>
              <a:rPr lang="id-ID" sz="2400" b="1" dirty="0" smtClean="0">
                <a:sym typeface="Symbol" pitchFamily="18" charset="2"/>
              </a:rPr>
              <a:t>?</a:t>
            </a:r>
          </a:p>
          <a:p>
            <a:pPr lvl="2">
              <a:spcBef>
                <a:spcPct val="0"/>
              </a:spcBef>
            </a:pPr>
            <a:r>
              <a:rPr lang="id-ID" sz="2400" b="1" u="sng" dirty="0" smtClean="0"/>
              <a:t>HYPOTHESIS :</a:t>
            </a:r>
            <a:r>
              <a:rPr lang="id-ID" sz="2400" b="1" i="1" dirty="0" smtClean="0"/>
              <a:t> </a:t>
            </a:r>
            <a:r>
              <a:rPr lang="en-US" sz="2400" b="1" i="1" dirty="0" smtClean="0"/>
              <a:t> “h</a:t>
            </a:r>
            <a:r>
              <a:rPr lang="id-ID" sz="2400" b="1" i="1" dirty="0" smtClean="0"/>
              <a:t>yperthyroidism is the probable </a:t>
            </a:r>
            <a:endParaRPr lang="en-US" sz="2400" b="1" i="1" dirty="0" smtClean="0"/>
          </a:p>
          <a:p>
            <a:pPr lvl="2">
              <a:spcBef>
                <a:spcPct val="0"/>
              </a:spcBef>
              <a:buNone/>
            </a:pPr>
            <a:r>
              <a:rPr lang="en-US" sz="2400" b="1" i="1" dirty="0" smtClean="0"/>
              <a:t>                                      </a:t>
            </a:r>
            <a:r>
              <a:rPr lang="id-ID" sz="2400" b="1" i="1" dirty="0" smtClean="0"/>
              <a:t>etiology of </a:t>
            </a:r>
            <a:r>
              <a:rPr lang="en-US" sz="2400" b="1" i="1" dirty="0" smtClean="0"/>
              <a:t>t</a:t>
            </a:r>
            <a:r>
              <a:rPr lang="id-ID" sz="2400" b="1" i="1" dirty="0" smtClean="0"/>
              <a:t>achicardia</a:t>
            </a:r>
            <a:r>
              <a:rPr lang="en-US" sz="2400" b="1" i="1" dirty="0" smtClean="0"/>
              <a:t>”</a:t>
            </a:r>
            <a:endParaRPr lang="id-ID" sz="2400" b="1" i="1" dirty="0" smtClean="0"/>
          </a:p>
          <a:p>
            <a:pPr lvl="1">
              <a:spcBef>
                <a:spcPct val="0"/>
              </a:spcBef>
            </a:pPr>
            <a:r>
              <a:rPr lang="id-ID" b="1" dirty="0" smtClean="0"/>
              <a:t>A temporary answer of the problems /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slide(fromLeft)">
                                      <p:cBhvr>
                                        <p:cTn id="7" dur="500"/>
                                        <p:tgtEl>
                                          <p:spTgt spid="34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slide(fromLeft)">
                                      <p:cBhvr>
                                        <p:cTn id="12" dur="500"/>
                                        <p:tgtEl>
                                          <p:spTgt spid="34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slide(fromLeft)">
                                      <p:cBhvr>
                                        <p:cTn id="17" dur="500"/>
                                        <p:tgtEl>
                                          <p:spTgt spid="348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slide(fromLeft)">
                                      <p:cBhvr>
                                        <p:cTn id="22" dur="500"/>
                                        <p:tgtEl>
                                          <p:spTgt spid="348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bldLvl="3"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0" y="609600"/>
            <a:ext cx="7391400" cy="914400"/>
          </a:xfrm>
        </p:spPr>
        <p:txBody>
          <a:bodyPr/>
          <a:lstStyle/>
          <a:p>
            <a:pPr algn="l" eaLnBrk="1" hangingPunct="1"/>
            <a:r>
              <a:rPr lang="en-US" sz="3600" dirty="0" smtClean="0">
                <a:solidFill>
                  <a:srgbClr val="0000FF"/>
                </a:solidFill>
              </a:rPr>
              <a:t>Hypothesis </a:t>
            </a:r>
            <a:r>
              <a:rPr lang="id-ID" sz="3600" dirty="0" smtClean="0">
                <a:solidFill>
                  <a:srgbClr val="FF3399"/>
                </a:solidFill>
              </a:rPr>
              <a:t>(</a:t>
            </a:r>
            <a:r>
              <a:rPr lang="en-US" sz="3600" u="sng" dirty="0" smtClean="0">
                <a:solidFill>
                  <a:srgbClr val="FF3399"/>
                </a:solidFill>
              </a:rPr>
              <a:t>technical meaning</a:t>
            </a:r>
            <a:r>
              <a:rPr lang="id-ID" sz="3600" dirty="0" smtClean="0">
                <a:solidFill>
                  <a:srgbClr val="FF3399"/>
                </a:solidFill>
              </a:rPr>
              <a:t>)</a:t>
            </a:r>
          </a:p>
        </p:txBody>
      </p:sp>
      <p:sp>
        <p:nvSpPr>
          <p:cNvPr id="12291" name="Rectangle 3"/>
          <p:cNvSpPr>
            <a:spLocks noGrp="1" noChangeArrowheads="1"/>
          </p:cNvSpPr>
          <p:nvPr>
            <p:ph type="body" idx="1"/>
          </p:nvPr>
        </p:nvSpPr>
        <p:spPr>
          <a:xfrm>
            <a:off x="642910" y="2071678"/>
            <a:ext cx="8077200" cy="3810000"/>
          </a:xfrm>
        </p:spPr>
        <p:txBody>
          <a:bodyPr/>
          <a:lstStyle/>
          <a:p>
            <a:pPr eaLnBrk="1" hangingPunct="1"/>
            <a:r>
              <a:rPr lang="en-US" sz="2800" dirty="0" smtClean="0">
                <a:solidFill>
                  <a:srgbClr val="0000FF"/>
                </a:solidFill>
              </a:rPr>
              <a:t>Statements about</a:t>
            </a:r>
            <a:r>
              <a:rPr lang="id-ID" sz="2800" dirty="0" smtClean="0">
                <a:solidFill>
                  <a:srgbClr val="0000FF"/>
                </a:solidFill>
              </a:rPr>
              <a:t> parameter</a:t>
            </a:r>
            <a:r>
              <a:rPr lang="en-US" sz="2800" dirty="0" smtClean="0">
                <a:solidFill>
                  <a:srgbClr val="0000FF"/>
                </a:solidFill>
              </a:rPr>
              <a:t>s</a:t>
            </a:r>
            <a:r>
              <a:rPr lang="id-ID" sz="2800" dirty="0" smtClean="0">
                <a:solidFill>
                  <a:srgbClr val="0000FF"/>
                </a:solidFill>
              </a:rPr>
              <a:t> </a:t>
            </a:r>
            <a:r>
              <a:rPr lang="en-US" sz="2800" dirty="0" smtClean="0">
                <a:solidFill>
                  <a:srgbClr val="0000FF"/>
                </a:solidFill>
              </a:rPr>
              <a:t>/ variables will be tested its validity empirically using collected </a:t>
            </a:r>
            <a:r>
              <a:rPr lang="id-ID" sz="2800" dirty="0" smtClean="0">
                <a:solidFill>
                  <a:srgbClr val="0000FF"/>
                </a:solidFill>
              </a:rPr>
              <a:t>sample</a:t>
            </a:r>
            <a:endParaRPr lang="en-US" sz="2800" dirty="0" smtClean="0">
              <a:solidFill>
                <a:srgbClr val="0000FF"/>
              </a:solidFill>
            </a:endParaRPr>
          </a:p>
          <a:p>
            <a:pPr eaLnBrk="1" hangingPunct="1"/>
            <a:r>
              <a:rPr lang="en-US" sz="2800" dirty="0" smtClean="0">
                <a:solidFill>
                  <a:srgbClr val="0000FF"/>
                </a:solidFill>
              </a:rPr>
              <a:t>may be</a:t>
            </a:r>
            <a:r>
              <a:rPr lang="id-ID" sz="2800" dirty="0" smtClean="0">
                <a:solidFill>
                  <a:srgbClr val="0000FF"/>
                </a:solidFill>
              </a:rPr>
              <a:t>:</a:t>
            </a:r>
          </a:p>
          <a:p>
            <a:pPr lvl="1" eaLnBrk="1" hangingPunct="1"/>
            <a:r>
              <a:rPr lang="en-US" sz="2800" dirty="0" err="1" smtClean="0">
                <a:solidFill>
                  <a:srgbClr val="FF3399"/>
                </a:solidFill>
                <a:latin typeface="Arial Narrow" pitchFamily="34" charset="0"/>
              </a:rPr>
              <a:t>correlational</a:t>
            </a:r>
            <a:r>
              <a:rPr lang="en-US" sz="2800" dirty="0" smtClean="0">
                <a:solidFill>
                  <a:srgbClr val="FF3399"/>
                </a:solidFill>
                <a:latin typeface="Arial Narrow" pitchFamily="34" charset="0"/>
              </a:rPr>
              <a:t> study</a:t>
            </a:r>
            <a:endParaRPr lang="id-ID" sz="2800" dirty="0" smtClean="0">
              <a:solidFill>
                <a:srgbClr val="FF3399"/>
              </a:solidFill>
              <a:latin typeface="Arial Narrow" pitchFamily="34" charset="0"/>
            </a:endParaRPr>
          </a:p>
          <a:p>
            <a:pPr lvl="1" eaLnBrk="1" hangingPunct="1"/>
            <a:r>
              <a:rPr lang="en-US" sz="2800" dirty="0" smtClean="0">
                <a:solidFill>
                  <a:srgbClr val="FF3399"/>
                </a:solidFill>
                <a:latin typeface="Arial Narrow" pitchFamily="34" charset="0"/>
              </a:rPr>
              <a:t>comparative</a:t>
            </a:r>
            <a:r>
              <a:rPr lang="id-ID" sz="2800" dirty="0" smtClean="0">
                <a:solidFill>
                  <a:srgbClr val="FF3399"/>
                </a:solidFill>
                <a:latin typeface="Arial Narrow" pitchFamily="34" charset="0"/>
              </a:rPr>
              <a:t> </a:t>
            </a:r>
            <a:r>
              <a:rPr lang="en-US" sz="2800" dirty="0" smtClean="0">
                <a:solidFill>
                  <a:srgbClr val="FF3399"/>
                </a:solidFill>
                <a:latin typeface="Arial Narrow" pitchFamily="34" charset="0"/>
              </a:rPr>
              <a:t>study</a:t>
            </a:r>
            <a:endParaRPr lang="id-ID" sz="2800" dirty="0" smtClean="0">
              <a:solidFill>
                <a:srgbClr val="FF3399"/>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grpId="0" nodeType="clickEffect">
                                  <p:stCondLst>
                                    <p:cond delay="0"/>
                                  </p:stCondLst>
                                  <p:childTnLst>
                                    <p:set>
                                      <p:cBhvr>
                                        <p:cTn id="10" dur="1" fill="hold">
                                          <p:stCondLst>
                                            <p:cond delay="0"/>
                                          </p:stCondLst>
                                        </p:cTn>
                                        <p:tgtEl>
                                          <p:spTgt spid="12291">
                                            <p:txEl>
                                              <p:pRg st="0" end="0"/>
                                            </p:txEl>
                                          </p:spTgt>
                                        </p:tgtEl>
                                        <p:attrNameLst>
                                          <p:attrName>style.visibility</p:attrName>
                                        </p:attrNameLst>
                                      </p:cBhvr>
                                      <p:to>
                                        <p:strVal val="visible"/>
                                      </p:to>
                                    </p:set>
                                    <p:animEffect transition="in" filter="strips(downLeft)">
                                      <p:cBhvr>
                                        <p:cTn id="11" dur="500"/>
                                        <p:tgtEl>
                                          <p:spTgt spid="1229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12291">
                                            <p:txEl>
                                              <p:pRg st="1" end="1"/>
                                            </p:txEl>
                                          </p:spTgt>
                                        </p:tgtEl>
                                        <p:attrNameLst>
                                          <p:attrName>style.visibility</p:attrName>
                                        </p:attrNameLst>
                                      </p:cBhvr>
                                      <p:to>
                                        <p:strVal val="visible"/>
                                      </p:to>
                                    </p:set>
                                    <p:animEffect transition="in" filter="strips(downLeft)">
                                      <p:cBhvr>
                                        <p:cTn id="16" dur="500"/>
                                        <p:tgtEl>
                                          <p:spTgt spid="12291">
                                            <p:txEl>
                                              <p:pRg st="1" end="1"/>
                                            </p:txEl>
                                          </p:spTgt>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animEffect transition="in" filter="strips(downLeft)">
                                      <p:cBhvr>
                                        <p:cTn id="19" dur="500"/>
                                        <p:tgtEl>
                                          <p:spTgt spid="12291">
                                            <p:txEl>
                                              <p:pRg st="2" end="2"/>
                                            </p:txEl>
                                          </p:spTgt>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strips(downLeft)">
                                      <p:cBhvr>
                                        <p:cTn id="22" dur="500"/>
                                        <p:tgtEl>
                                          <p:spTgt spid="122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2500298" y="571480"/>
            <a:ext cx="4281108" cy="584775"/>
          </a:xfrm>
          <a:prstGeom prst="rect">
            <a:avLst/>
          </a:prstGeom>
          <a:solidFill>
            <a:srgbClr val="FFCCFF"/>
          </a:solidFill>
          <a:ln w="9525">
            <a:noFill/>
            <a:miter lim="800000"/>
            <a:headEnd/>
            <a:tailEnd/>
          </a:ln>
        </p:spPr>
        <p:txBody>
          <a:bodyPr wrap="none">
            <a:spAutoFit/>
          </a:bodyPr>
          <a:lstStyle/>
          <a:p>
            <a:r>
              <a:rPr lang="id-ID" sz="3200" dirty="0">
                <a:solidFill>
                  <a:schemeClr val="tx2">
                    <a:lumMod val="50000"/>
                  </a:schemeClr>
                </a:solidFill>
              </a:rPr>
              <a:t>RESEARCH </a:t>
            </a:r>
            <a:r>
              <a:rPr lang="id-ID" sz="3200" dirty="0" smtClean="0">
                <a:solidFill>
                  <a:schemeClr val="tx2">
                    <a:lumMod val="50000"/>
                  </a:schemeClr>
                </a:solidFill>
              </a:rPr>
              <a:t> </a:t>
            </a:r>
            <a:r>
              <a:rPr lang="en-US" sz="3200" dirty="0" smtClean="0">
                <a:solidFill>
                  <a:schemeClr val="tx2">
                    <a:lumMod val="50000"/>
                  </a:schemeClr>
                </a:solidFill>
              </a:rPr>
              <a:t>MET</a:t>
            </a:r>
            <a:r>
              <a:rPr lang="id-ID" sz="3200" dirty="0">
                <a:solidFill>
                  <a:schemeClr val="tx2">
                    <a:lumMod val="50000"/>
                  </a:schemeClr>
                </a:solidFill>
              </a:rPr>
              <a:t>H</a:t>
            </a:r>
            <a:r>
              <a:rPr lang="en-US" sz="3200" dirty="0">
                <a:solidFill>
                  <a:schemeClr val="tx2">
                    <a:lumMod val="50000"/>
                  </a:schemeClr>
                </a:solidFill>
              </a:rPr>
              <a:t>OD</a:t>
            </a:r>
          </a:p>
        </p:txBody>
      </p:sp>
      <p:sp>
        <p:nvSpPr>
          <p:cNvPr id="23555" name="Text Box 5"/>
          <p:cNvSpPr txBox="1">
            <a:spLocks noChangeArrowheads="1"/>
          </p:cNvSpPr>
          <p:nvPr/>
        </p:nvSpPr>
        <p:spPr bwMode="auto">
          <a:xfrm>
            <a:off x="928662" y="1571612"/>
            <a:ext cx="7286676" cy="1963614"/>
          </a:xfrm>
          <a:prstGeom prst="rect">
            <a:avLst/>
          </a:prstGeom>
          <a:noFill/>
          <a:ln w="9525">
            <a:solidFill>
              <a:schemeClr val="tx1">
                <a:lumMod val="95000"/>
                <a:lumOff val="5000"/>
              </a:schemeClr>
            </a:solidFill>
            <a:miter lim="800000"/>
            <a:headEnd/>
            <a:tailEnd/>
          </a:ln>
        </p:spPr>
        <p:txBody>
          <a:bodyPr wrap="square">
            <a:spAutoFit/>
          </a:bodyPr>
          <a:lstStyle/>
          <a:p>
            <a:pPr>
              <a:buFont typeface="Arial" pitchFamily="34" charset="0"/>
              <a:buChar char="•"/>
            </a:pPr>
            <a:r>
              <a:rPr lang="id-ID" sz="2800" dirty="0" smtClean="0">
                <a:solidFill>
                  <a:srgbClr val="0033CC"/>
                </a:solidFill>
                <a:latin typeface="Arial" pitchFamily="34" charset="0"/>
                <a:cs typeface="Arial" pitchFamily="34" charset="0"/>
              </a:rPr>
              <a:t> </a:t>
            </a:r>
            <a:r>
              <a:rPr lang="id-ID" sz="2400" dirty="0" smtClean="0">
                <a:solidFill>
                  <a:srgbClr val="0033CC"/>
                </a:solidFill>
                <a:latin typeface="Arial" pitchFamily="34" charset="0"/>
                <a:cs typeface="Arial" pitchFamily="34" charset="0"/>
              </a:rPr>
              <a:t>is </a:t>
            </a:r>
            <a:r>
              <a:rPr lang="id-ID" sz="2400" dirty="0">
                <a:solidFill>
                  <a:srgbClr val="0033CC"/>
                </a:solidFill>
                <a:latin typeface="Arial" pitchFamily="34" charset="0"/>
                <a:cs typeface="Arial" pitchFamily="34" charset="0"/>
              </a:rPr>
              <a:t>a planning of </a:t>
            </a:r>
            <a:r>
              <a:rPr lang="id-ID" sz="2400" dirty="0" smtClean="0">
                <a:solidFill>
                  <a:srgbClr val="0033CC"/>
                </a:solidFill>
                <a:latin typeface="Arial" pitchFamily="34" charset="0"/>
                <a:cs typeface="Arial" pitchFamily="34" charset="0"/>
              </a:rPr>
              <a:t>research </a:t>
            </a:r>
            <a:r>
              <a:rPr lang="id-ID" sz="2400" dirty="0">
                <a:solidFill>
                  <a:srgbClr val="0033CC"/>
                </a:solidFill>
                <a:latin typeface="Arial" pitchFamily="34" charset="0"/>
                <a:cs typeface="Arial" pitchFamily="34" charset="0"/>
              </a:rPr>
              <a:t>execution</a:t>
            </a:r>
            <a:endParaRPr lang="en-US" sz="2400" dirty="0">
              <a:solidFill>
                <a:srgbClr val="0033CC"/>
              </a:solidFill>
              <a:latin typeface="Arial" pitchFamily="34" charset="0"/>
              <a:cs typeface="Arial" pitchFamily="34" charset="0"/>
            </a:endParaRPr>
          </a:p>
          <a:p>
            <a:pPr>
              <a:lnSpc>
                <a:spcPct val="90000"/>
              </a:lnSpc>
              <a:buFont typeface="Arial" pitchFamily="34" charset="0"/>
              <a:buChar char="•"/>
            </a:pPr>
            <a:r>
              <a:rPr lang="en-US" sz="2400" dirty="0">
                <a:solidFill>
                  <a:srgbClr val="0033CC"/>
                </a:solidFill>
                <a:latin typeface="Arial" pitchFamily="34" charset="0"/>
                <a:cs typeface="Arial" pitchFamily="34" charset="0"/>
              </a:rPr>
              <a:t> </a:t>
            </a:r>
            <a:r>
              <a:rPr lang="id-ID" sz="2400" dirty="0">
                <a:solidFill>
                  <a:srgbClr val="0033CC"/>
                </a:solidFill>
                <a:latin typeface="Arial" pitchFamily="34" charset="0"/>
                <a:cs typeface="Arial" pitchFamily="34" charset="0"/>
              </a:rPr>
              <a:t>depends on the objective</a:t>
            </a:r>
            <a:endParaRPr lang="en-US" sz="2400" dirty="0">
              <a:solidFill>
                <a:srgbClr val="0033CC"/>
              </a:solidFill>
              <a:latin typeface="Arial" pitchFamily="34" charset="0"/>
              <a:cs typeface="Arial" pitchFamily="34" charset="0"/>
            </a:endParaRPr>
          </a:p>
          <a:p>
            <a:pPr>
              <a:buFont typeface="Arial" pitchFamily="34" charset="0"/>
              <a:buChar char="•"/>
            </a:pPr>
            <a:r>
              <a:rPr lang="en-US" sz="2400" dirty="0">
                <a:solidFill>
                  <a:srgbClr val="0033CC"/>
                </a:solidFill>
                <a:latin typeface="Arial" pitchFamily="34" charset="0"/>
                <a:cs typeface="Arial" pitchFamily="34" charset="0"/>
              </a:rPr>
              <a:t> </a:t>
            </a:r>
            <a:r>
              <a:rPr lang="id-ID" sz="2400" dirty="0">
                <a:solidFill>
                  <a:srgbClr val="0033CC"/>
                </a:solidFill>
                <a:latin typeface="Arial" pitchFamily="34" charset="0"/>
                <a:cs typeface="Arial" pitchFamily="34" charset="0"/>
              </a:rPr>
              <a:t>needed a comprehension of many kind of </a:t>
            </a:r>
          </a:p>
          <a:p>
            <a:r>
              <a:rPr lang="id-ID" sz="2400" dirty="0">
                <a:solidFill>
                  <a:srgbClr val="0033CC"/>
                </a:solidFill>
                <a:latin typeface="Arial" pitchFamily="34" charset="0"/>
                <a:cs typeface="Arial" pitchFamily="34" charset="0"/>
              </a:rPr>
              <a:t>  t</a:t>
            </a:r>
            <a:r>
              <a:rPr lang="en-US" sz="2400" dirty="0">
                <a:solidFill>
                  <a:srgbClr val="0033CC"/>
                </a:solidFill>
                <a:latin typeface="Arial" pitchFamily="34" charset="0"/>
                <a:cs typeface="Arial" pitchFamily="34" charset="0"/>
              </a:rPr>
              <a:t>e</a:t>
            </a:r>
            <a:r>
              <a:rPr lang="id-ID" sz="2400" dirty="0">
                <a:solidFill>
                  <a:srgbClr val="0033CC"/>
                </a:solidFill>
                <a:latin typeface="Arial" pitchFamily="34" charset="0"/>
                <a:cs typeface="Arial" pitchFamily="34" charset="0"/>
              </a:rPr>
              <a:t>ch</a:t>
            </a:r>
            <a:r>
              <a:rPr lang="en-US" sz="2400" dirty="0" err="1">
                <a:solidFill>
                  <a:srgbClr val="0033CC"/>
                </a:solidFill>
                <a:latin typeface="Arial" pitchFamily="34" charset="0"/>
                <a:cs typeface="Arial" pitchFamily="34" charset="0"/>
              </a:rPr>
              <a:t>ni</a:t>
            </a:r>
            <a:r>
              <a:rPr lang="id-ID" sz="2400" dirty="0">
                <a:solidFill>
                  <a:srgbClr val="0033CC"/>
                </a:solidFill>
                <a:latin typeface="Arial" pitchFamily="34" charset="0"/>
                <a:cs typeface="Arial" pitchFamily="34" charset="0"/>
              </a:rPr>
              <a:t>cal </a:t>
            </a:r>
            <a:r>
              <a:rPr lang="en-US" sz="2400" dirty="0">
                <a:solidFill>
                  <a:srgbClr val="0033CC"/>
                </a:solidFill>
                <a:latin typeface="Arial" pitchFamily="34" charset="0"/>
                <a:cs typeface="Arial" pitchFamily="34" charset="0"/>
              </a:rPr>
              <a:t>met</a:t>
            </a:r>
            <a:r>
              <a:rPr lang="id-ID" sz="2400" dirty="0">
                <a:solidFill>
                  <a:srgbClr val="0033CC"/>
                </a:solidFill>
                <a:latin typeface="Arial" pitchFamily="34" charset="0"/>
                <a:cs typeface="Arial" pitchFamily="34" charset="0"/>
              </a:rPr>
              <a:t>h</a:t>
            </a:r>
            <a:r>
              <a:rPr lang="en-US" sz="2400" dirty="0" err="1">
                <a:solidFill>
                  <a:srgbClr val="0033CC"/>
                </a:solidFill>
                <a:latin typeface="Arial" pitchFamily="34" charset="0"/>
                <a:cs typeface="Arial" pitchFamily="34" charset="0"/>
              </a:rPr>
              <a:t>od</a:t>
            </a:r>
            <a:r>
              <a:rPr lang="en-US" sz="2400" dirty="0">
                <a:solidFill>
                  <a:srgbClr val="0033CC"/>
                </a:solidFill>
                <a:latin typeface="Arial" pitchFamily="34" charset="0"/>
                <a:cs typeface="Arial" pitchFamily="34" charset="0"/>
              </a:rPr>
              <a:t> </a:t>
            </a:r>
            <a:r>
              <a:rPr lang="en-US" sz="2400" dirty="0">
                <a:solidFill>
                  <a:schemeClr val="bg1"/>
                </a:solidFill>
                <a:latin typeface="Arial" pitchFamily="34" charset="0"/>
                <a:cs typeface="Arial" pitchFamily="34" charset="0"/>
              </a:rPr>
              <a:t> </a:t>
            </a:r>
            <a:r>
              <a:rPr lang="id-ID" sz="2400" dirty="0">
                <a:solidFill>
                  <a:schemeClr val="bg1"/>
                </a:solidFill>
                <a:latin typeface="Arial" pitchFamily="34" charset="0"/>
                <a:cs typeface="Arial" pitchFamily="34" charset="0"/>
              </a:rPr>
              <a:t>     </a:t>
            </a:r>
            <a:r>
              <a:rPr lang="en-US" sz="2400" dirty="0">
                <a:solidFill>
                  <a:schemeClr val="bg1"/>
                </a:solidFill>
                <a:latin typeface="Arial" pitchFamily="34" charset="0"/>
                <a:cs typeface="Arial" pitchFamily="34" charset="0"/>
              </a:rPr>
              <a:t> </a:t>
            </a:r>
            <a:r>
              <a:rPr lang="id-ID" sz="2400" dirty="0" smtClean="0">
                <a:solidFill>
                  <a:schemeClr val="bg1"/>
                </a:solidFill>
                <a:latin typeface="Arial" pitchFamily="34" charset="0"/>
                <a:cs typeface="Arial" pitchFamily="34" charset="0"/>
              </a:rPr>
              <a:t>   </a:t>
            </a:r>
            <a:r>
              <a:rPr lang="id-ID" sz="2400" dirty="0" smtClean="0">
                <a:solidFill>
                  <a:srgbClr val="FF0000"/>
                </a:solidFill>
                <a:latin typeface="Arial" pitchFamily="34" charset="0"/>
                <a:cs typeface="Arial" pitchFamily="34" charset="0"/>
              </a:rPr>
              <a:t>choose </a:t>
            </a:r>
            <a:r>
              <a:rPr lang="id-ID" sz="2400" dirty="0">
                <a:solidFill>
                  <a:srgbClr val="FF0000"/>
                </a:solidFill>
                <a:latin typeface="Arial" pitchFamily="34" charset="0"/>
                <a:cs typeface="Arial" pitchFamily="34" charset="0"/>
              </a:rPr>
              <a:t>the </a:t>
            </a:r>
            <a:r>
              <a:rPr lang="en-US" sz="2400" dirty="0" err="1" smtClean="0">
                <a:solidFill>
                  <a:srgbClr val="FF0000"/>
                </a:solidFill>
                <a:latin typeface="Arial" pitchFamily="34" charset="0"/>
                <a:cs typeface="Arial" pitchFamily="34" charset="0"/>
              </a:rPr>
              <a:t>posible</a:t>
            </a:r>
            <a:r>
              <a:rPr lang="id-ID" sz="2400" dirty="0" smtClean="0">
                <a:solidFill>
                  <a:srgbClr val="FF0000"/>
                </a:solidFill>
                <a:latin typeface="Arial" pitchFamily="34" charset="0"/>
                <a:cs typeface="Arial" pitchFamily="34" charset="0"/>
              </a:rPr>
              <a:t> </a:t>
            </a:r>
            <a:r>
              <a:rPr lang="id-ID" sz="2400" dirty="0">
                <a:solidFill>
                  <a:srgbClr val="FF0000"/>
                </a:solidFill>
                <a:latin typeface="Arial" pitchFamily="34" charset="0"/>
                <a:cs typeface="Arial" pitchFamily="34" charset="0"/>
              </a:rPr>
              <a:t>one </a:t>
            </a:r>
          </a:p>
          <a:p>
            <a:r>
              <a:rPr lang="id-ID" sz="2400" dirty="0">
                <a:solidFill>
                  <a:srgbClr val="FF0000"/>
                </a:solidFill>
                <a:latin typeface="Arial" pitchFamily="34" charset="0"/>
                <a:cs typeface="Arial" pitchFamily="34" charset="0"/>
              </a:rPr>
              <a:t>                                     </a:t>
            </a:r>
            <a:r>
              <a:rPr lang="id-ID" sz="2400" dirty="0" smtClean="0">
                <a:solidFill>
                  <a:srgbClr val="FF0000"/>
                </a:solidFill>
                <a:latin typeface="Arial" pitchFamily="34" charset="0"/>
                <a:cs typeface="Arial" pitchFamily="34" charset="0"/>
              </a:rPr>
              <a:t>   (</a:t>
            </a:r>
            <a:r>
              <a:rPr lang="id-ID" sz="2400" dirty="0">
                <a:solidFill>
                  <a:srgbClr val="FF0000"/>
                </a:solidFill>
                <a:latin typeface="Arial" pitchFamily="34" charset="0"/>
                <a:cs typeface="Arial" pitchFamily="34" charset="0"/>
              </a:rPr>
              <a:t>availability</a:t>
            </a:r>
            <a:r>
              <a:rPr lang="en-US" sz="2400" dirty="0">
                <a:solidFill>
                  <a:srgbClr val="FF0000"/>
                </a:solidFill>
                <a:latin typeface="Arial" pitchFamily="34" charset="0"/>
                <a:cs typeface="Arial" pitchFamily="34" charset="0"/>
              </a:rPr>
              <a:t>, </a:t>
            </a:r>
            <a:r>
              <a:rPr lang="id-ID" sz="2400" dirty="0">
                <a:solidFill>
                  <a:srgbClr val="FF0000"/>
                </a:solidFill>
                <a:latin typeface="Arial" pitchFamily="34" charset="0"/>
                <a:cs typeface="Arial" pitchFamily="34" charset="0"/>
              </a:rPr>
              <a:t>finance</a:t>
            </a:r>
            <a:r>
              <a:rPr lang="en-US" sz="2400" dirty="0">
                <a:solidFill>
                  <a:srgbClr val="FF0000"/>
                </a:solidFill>
                <a:latin typeface="Arial" pitchFamily="34" charset="0"/>
                <a:cs typeface="Arial" pitchFamily="34" charset="0"/>
              </a:rPr>
              <a:t>, </a:t>
            </a:r>
            <a:r>
              <a:rPr lang="id-ID" sz="2400" dirty="0">
                <a:solidFill>
                  <a:srgbClr val="FF0000"/>
                </a:solidFill>
                <a:latin typeface="Arial" pitchFamily="34" charset="0"/>
                <a:cs typeface="Arial" pitchFamily="34" charset="0"/>
              </a:rPr>
              <a:t>time</a:t>
            </a:r>
            <a:r>
              <a:rPr lang="en-US" sz="2400" dirty="0">
                <a:solidFill>
                  <a:srgbClr val="FF0000"/>
                </a:solidFill>
                <a:latin typeface="Arial" pitchFamily="34" charset="0"/>
                <a:cs typeface="Arial" pitchFamily="34" charset="0"/>
              </a:rPr>
              <a:t>)</a:t>
            </a:r>
          </a:p>
        </p:txBody>
      </p:sp>
      <p:sp>
        <p:nvSpPr>
          <p:cNvPr id="23556" name="Text Box 6"/>
          <p:cNvSpPr txBox="1">
            <a:spLocks noChangeArrowheads="1"/>
          </p:cNvSpPr>
          <p:nvPr/>
        </p:nvSpPr>
        <p:spPr bwMode="auto">
          <a:xfrm>
            <a:off x="304800" y="3733800"/>
            <a:ext cx="8534400" cy="2678113"/>
          </a:xfrm>
          <a:prstGeom prst="rect">
            <a:avLst/>
          </a:prstGeom>
          <a:noFill/>
          <a:ln w="9525">
            <a:solidFill>
              <a:srgbClr val="C2145A"/>
            </a:solidFill>
            <a:miter lim="800000"/>
            <a:headEnd/>
            <a:tailEnd/>
          </a:ln>
        </p:spPr>
        <p:txBody>
          <a:bodyPr>
            <a:spAutoFit/>
          </a:bodyPr>
          <a:lstStyle/>
          <a:p>
            <a:pPr>
              <a:defRPr/>
            </a:pPr>
            <a:r>
              <a:rPr lang="id-ID" sz="2400" dirty="0" smtClean="0">
                <a:latin typeface="Comic Sans MS" pitchFamily="66" charset="0"/>
              </a:rPr>
              <a:t>Impo</a:t>
            </a:r>
            <a:r>
              <a:rPr lang="en-US" sz="2400" dirty="0" smtClean="0">
                <a:latin typeface="Comic Sans MS" pitchFamily="66" charset="0"/>
              </a:rPr>
              <a:t>r</a:t>
            </a:r>
            <a:r>
              <a:rPr lang="id-ID" sz="2400" dirty="0" smtClean="0">
                <a:latin typeface="Comic Sans MS" pitchFamily="66" charset="0"/>
              </a:rPr>
              <a:t>tant</a:t>
            </a:r>
            <a:r>
              <a:rPr lang="en-US" sz="2400" dirty="0" smtClean="0">
                <a:latin typeface="Comic Sans MS" pitchFamily="66" charset="0"/>
              </a:rPr>
              <a:t>    </a:t>
            </a:r>
            <a:r>
              <a:rPr lang="en-US" sz="2400" dirty="0">
                <a:latin typeface="Comic Sans MS" pitchFamily="66" charset="0"/>
              </a:rPr>
              <a:t>- </a:t>
            </a:r>
            <a:r>
              <a:rPr lang="id-ID" sz="2400" dirty="0">
                <a:latin typeface="Comic Sans MS" pitchFamily="66" charset="0"/>
              </a:rPr>
              <a:t>sample size</a:t>
            </a:r>
            <a:endParaRPr lang="en-US" sz="2400" dirty="0">
              <a:latin typeface="Comic Sans MS" pitchFamily="66" charset="0"/>
            </a:endParaRPr>
          </a:p>
          <a:p>
            <a:pPr>
              <a:defRPr/>
            </a:pPr>
            <a:r>
              <a:rPr lang="en-US" sz="2400" dirty="0">
                <a:latin typeface="Comic Sans MS" pitchFamily="66" charset="0"/>
              </a:rPr>
              <a:t>		- </a:t>
            </a:r>
            <a:r>
              <a:rPr lang="id-ID" sz="2400" dirty="0">
                <a:latin typeface="Comic Sans MS" pitchFamily="66" charset="0"/>
              </a:rPr>
              <a:t>operational </a:t>
            </a:r>
            <a:r>
              <a:rPr lang="en-US" sz="2400" dirty="0" err="1" smtClean="0">
                <a:latin typeface="Comic Sans MS" pitchFamily="66" charset="0"/>
              </a:rPr>
              <a:t>defini</a:t>
            </a:r>
            <a:r>
              <a:rPr lang="id-ID" sz="2400" dirty="0" smtClean="0">
                <a:latin typeface="Comic Sans MS" pitchFamily="66" charset="0"/>
              </a:rPr>
              <a:t>t</a:t>
            </a:r>
            <a:r>
              <a:rPr lang="en-US" sz="2400" dirty="0" smtClean="0">
                <a:latin typeface="Comic Sans MS" pitchFamily="66" charset="0"/>
              </a:rPr>
              <a:t>ion.</a:t>
            </a:r>
            <a:r>
              <a:rPr lang="id-ID" sz="2400" dirty="0" smtClean="0">
                <a:latin typeface="Comic Sans MS" pitchFamily="66" charset="0"/>
              </a:rPr>
              <a:t> feasib</a:t>
            </a:r>
            <a:r>
              <a:rPr lang="en-US" sz="2400" dirty="0" err="1" smtClean="0">
                <a:latin typeface="Comic Sans MS" pitchFamily="66" charset="0"/>
              </a:rPr>
              <a:t>ility</a:t>
            </a:r>
            <a:endParaRPr lang="en-US" sz="2400" dirty="0">
              <a:latin typeface="Comic Sans MS" pitchFamily="66" charset="0"/>
            </a:endParaRPr>
          </a:p>
          <a:p>
            <a:pPr>
              <a:defRPr/>
            </a:pPr>
            <a:r>
              <a:rPr lang="en-US" sz="2400" dirty="0">
                <a:latin typeface="Comic Sans MS" pitchFamily="66" charset="0"/>
              </a:rPr>
              <a:t>		- </a:t>
            </a:r>
            <a:r>
              <a:rPr lang="en-US" sz="2400" dirty="0" smtClean="0">
                <a:latin typeface="Comic Sans MS" pitchFamily="66" charset="0"/>
              </a:rPr>
              <a:t>variable </a:t>
            </a:r>
            <a:r>
              <a:rPr lang="en-US" sz="2400" dirty="0">
                <a:latin typeface="Comic Sans MS" pitchFamily="66" charset="0"/>
              </a:rPr>
              <a:t>(</a:t>
            </a:r>
            <a:r>
              <a:rPr lang="id-ID" sz="2400" dirty="0" smtClean="0">
                <a:latin typeface="Comic Sans MS" pitchFamily="66" charset="0"/>
              </a:rPr>
              <a:t>dependent </a:t>
            </a:r>
            <a:r>
              <a:rPr lang="en-US" sz="2400" dirty="0">
                <a:latin typeface="Comic Sans MS" pitchFamily="66" charset="0"/>
              </a:rPr>
              <a:t>&amp; </a:t>
            </a:r>
            <a:r>
              <a:rPr lang="id-ID" sz="2400" dirty="0" smtClean="0">
                <a:latin typeface="Comic Sans MS" pitchFamily="66" charset="0"/>
              </a:rPr>
              <a:t>independent</a:t>
            </a:r>
            <a:r>
              <a:rPr lang="en-US" sz="2400" dirty="0" smtClean="0">
                <a:latin typeface="Comic Sans MS" pitchFamily="66" charset="0"/>
              </a:rPr>
              <a:t>)</a:t>
            </a:r>
            <a:endParaRPr lang="en-US" sz="2400" dirty="0">
              <a:latin typeface="Comic Sans MS" pitchFamily="66" charset="0"/>
            </a:endParaRPr>
          </a:p>
          <a:p>
            <a:pPr>
              <a:defRPr/>
            </a:pPr>
            <a:r>
              <a:rPr lang="en-US" sz="2400" dirty="0">
                <a:latin typeface="Comic Sans MS" pitchFamily="66" charset="0"/>
              </a:rPr>
              <a:t>		- parameter </a:t>
            </a:r>
            <a:r>
              <a:rPr lang="id-ID" sz="2400" dirty="0">
                <a:latin typeface="Comic Sans MS" pitchFamily="66" charset="0"/>
              </a:rPr>
              <a:t>observed</a:t>
            </a:r>
            <a:endParaRPr lang="en-US" sz="2400" dirty="0">
              <a:latin typeface="Comic Sans MS" pitchFamily="66" charset="0"/>
            </a:endParaRPr>
          </a:p>
          <a:p>
            <a:pPr>
              <a:defRPr/>
            </a:pPr>
            <a:r>
              <a:rPr lang="en-US" sz="2400" dirty="0">
                <a:latin typeface="Comic Sans MS" pitchFamily="66" charset="0"/>
              </a:rPr>
              <a:t>		- </a:t>
            </a:r>
            <a:r>
              <a:rPr lang="id-ID" sz="2400" dirty="0">
                <a:latin typeface="Comic Sans MS" pitchFamily="66" charset="0"/>
              </a:rPr>
              <a:t>statistics </a:t>
            </a:r>
            <a:r>
              <a:rPr lang="en-US" sz="2400" dirty="0">
                <a:latin typeface="Comic Sans MS" pitchFamily="66" charset="0"/>
              </a:rPr>
              <a:t>anal</a:t>
            </a:r>
            <a:r>
              <a:rPr lang="id-ID" sz="2400" dirty="0">
                <a:latin typeface="Comic Sans MS" pitchFamily="66" charset="0"/>
              </a:rPr>
              <a:t>y</a:t>
            </a:r>
            <a:r>
              <a:rPr lang="en-US" sz="2400" dirty="0">
                <a:latin typeface="Comic Sans MS" pitchFamily="66" charset="0"/>
              </a:rPr>
              <a:t>sis (</a:t>
            </a:r>
            <a:r>
              <a:rPr lang="id-ID" sz="2400" dirty="0">
                <a:latin typeface="Comic Sans MS" pitchFamily="66" charset="0"/>
              </a:rPr>
              <a:t>if </a:t>
            </a:r>
            <a:r>
              <a:rPr lang="en-US" sz="2400" dirty="0" smtClean="0">
                <a:latin typeface="Comic Sans MS" pitchFamily="66" charset="0"/>
              </a:rPr>
              <a:t>it is needed), include:</a:t>
            </a:r>
            <a:endParaRPr lang="en-US" sz="2400" dirty="0">
              <a:latin typeface="Comic Sans MS" pitchFamily="66" charset="0"/>
            </a:endParaRPr>
          </a:p>
          <a:p>
            <a:pPr>
              <a:defRPr/>
            </a:pPr>
            <a:r>
              <a:rPr lang="en-US" sz="2400" dirty="0">
                <a:latin typeface="Comic Sans MS" pitchFamily="66" charset="0"/>
              </a:rPr>
              <a:t>		  </a:t>
            </a:r>
            <a:r>
              <a:rPr lang="en-US" sz="2400" dirty="0" smtClean="0">
                <a:latin typeface="Comic Sans MS" pitchFamily="66" charset="0"/>
              </a:rPr>
              <a:t> </a:t>
            </a:r>
            <a:r>
              <a:rPr lang="id-ID" sz="2400" dirty="0" smtClean="0">
                <a:latin typeface="Comic Sans MS" pitchFamily="66" charset="0"/>
              </a:rPr>
              <a:t>plan </a:t>
            </a:r>
            <a:r>
              <a:rPr lang="id-ID" sz="2400" dirty="0">
                <a:latin typeface="Comic Sans MS" pitchFamily="66" charset="0"/>
              </a:rPr>
              <a:t>the possibility of data table</a:t>
            </a:r>
            <a:r>
              <a:rPr lang="en-US" sz="2400" dirty="0">
                <a:latin typeface="Comic Sans MS" pitchFamily="66" charset="0"/>
              </a:rPr>
              <a:t>, </a:t>
            </a:r>
            <a:r>
              <a:rPr lang="en-US" sz="2400" dirty="0" smtClean="0">
                <a:latin typeface="Comic Sans MS" pitchFamily="66" charset="0"/>
              </a:rPr>
              <a:t>kind of</a:t>
            </a:r>
            <a:endParaRPr lang="en-US" sz="2400" dirty="0">
              <a:latin typeface="Comic Sans MS" pitchFamily="66" charset="0"/>
            </a:endParaRPr>
          </a:p>
          <a:p>
            <a:pPr>
              <a:defRPr/>
            </a:pPr>
            <a:r>
              <a:rPr lang="en-US" sz="2400" dirty="0">
                <a:latin typeface="Comic Sans MS" pitchFamily="66" charset="0"/>
              </a:rPr>
              <a:t>		  </a:t>
            </a:r>
            <a:r>
              <a:rPr lang="en-US" sz="2400" dirty="0" smtClean="0">
                <a:latin typeface="Comic Sans MS" pitchFamily="66" charset="0"/>
              </a:rPr>
              <a:t> anal</a:t>
            </a:r>
            <a:r>
              <a:rPr lang="id-ID" sz="2400" dirty="0">
                <a:latin typeface="Comic Sans MS" pitchFamily="66" charset="0"/>
              </a:rPr>
              <a:t>y</a:t>
            </a:r>
            <a:r>
              <a:rPr lang="en-US" sz="2400" dirty="0">
                <a:latin typeface="Comic Sans MS" pitchFamily="66" charset="0"/>
              </a:rPr>
              <a:t>sis, </a:t>
            </a:r>
            <a:r>
              <a:rPr lang="id-ID" sz="2400" dirty="0">
                <a:latin typeface="Comic Sans MS" pitchFamily="66" charset="0"/>
              </a:rPr>
              <a:t>significance level, software</a:t>
            </a:r>
            <a:r>
              <a:rPr lang="en-US" sz="2400" dirty="0">
                <a:latin typeface="Comic Sans MS" pitchFamily="66" charset="0"/>
              </a:rPr>
              <a:t> </a:t>
            </a:r>
            <a:r>
              <a:rPr lang="en-US" sz="2400" dirty="0" smtClean="0">
                <a:latin typeface="Comic Sans MS" pitchFamily="66" charset="0"/>
              </a:rPr>
              <a:t>using</a:t>
            </a:r>
            <a:r>
              <a:rPr lang="id-ID" sz="2400" dirty="0" smtClean="0">
                <a:latin typeface="Comic Sans MS" pitchFamily="66" charset="0"/>
              </a:rPr>
              <a:t> </a:t>
            </a:r>
            <a:endParaRPr lang="en-US" sz="2400" dirty="0">
              <a:latin typeface="Comic Sans MS" pitchFamily="66" charset="0"/>
            </a:endParaRPr>
          </a:p>
        </p:txBody>
      </p:sp>
      <p:sp>
        <p:nvSpPr>
          <p:cNvPr id="23557" name="Text Box 7"/>
          <p:cNvSpPr txBox="1">
            <a:spLocks noChangeArrowheads="1"/>
          </p:cNvSpPr>
          <p:nvPr/>
        </p:nvSpPr>
        <p:spPr bwMode="auto">
          <a:xfrm>
            <a:off x="8213725" y="2940050"/>
            <a:ext cx="184150" cy="366713"/>
          </a:xfrm>
          <a:prstGeom prst="rect">
            <a:avLst/>
          </a:prstGeom>
          <a:noFill/>
          <a:ln w="9525">
            <a:noFill/>
            <a:miter lim="800000"/>
            <a:headEnd/>
            <a:tailEnd/>
          </a:ln>
        </p:spPr>
        <p:txBody>
          <a:bodyPr wrap="none">
            <a:spAutoFit/>
          </a:bodyPr>
          <a:lstStyle/>
          <a:p>
            <a:endParaRPr lang="id-ID"/>
          </a:p>
        </p:txBody>
      </p:sp>
      <p:cxnSp>
        <p:nvCxnSpPr>
          <p:cNvPr id="23558" name="Straight Arrow Connector 6"/>
          <p:cNvCxnSpPr>
            <a:cxnSpLocks noChangeShapeType="1"/>
          </p:cNvCxnSpPr>
          <p:nvPr/>
        </p:nvCxnSpPr>
        <p:spPr bwMode="auto">
          <a:xfrm>
            <a:off x="3714744" y="2928934"/>
            <a:ext cx="533400" cy="1588"/>
          </a:xfrm>
          <a:prstGeom prst="straightConnector1">
            <a:avLst/>
          </a:prstGeom>
          <a:noFill/>
          <a:ln w="28575" algn="ctr">
            <a:solidFill>
              <a:schemeClr val="tx1">
                <a:lumMod val="95000"/>
                <a:lumOff val="5000"/>
              </a:schemeClr>
            </a:solidFill>
            <a:round/>
            <a:headEnd/>
            <a:tailEnd type="arrow" w="med" len="med"/>
          </a:ln>
        </p:spPr>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685800" y="609600"/>
            <a:ext cx="184150" cy="457200"/>
          </a:xfrm>
          <a:prstGeom prst="rect">
            <a:avLst/>
          </a:prstGeom>
          <a:noFill/>
          <a:ln w="9525">
            <a:noFill/>
            <a:miter lim="800000"/>
            <a:headEnd/>
            <a:tailEnd/>
          </a:ln>
        </p:spPr>
        <p:txBody>
          <a:bodyPr wrap="none">
            <a:spAutoFit/>
          </a:bodyPr>
          <a:lstStyle/>
          <a:p>
            <a:endParaRPr lang="id-ID" sz="2400">
              <a:solidFill>
                <a:srgbClr val="711928"/>
              </a:solidFill>
            </a:endParaRPr>
          </a:p>
        </p:txBody>
      </p:sp>
      <p:graphicFrame>
        <p:nvGraphicFramePr>
          <p:cNvPr id="46192" name="Group 112"/>
          <p:cNvGraphicFramePr>
            <a:graphicFrameLocks noGrp="1"/>
          </p:cNvGraphicFramePr>
          <p:nvPr/>
        </p:nvGraphicFramePr>
        <p:xfrm>
          <a:off x="1219200" y="1676400"/>
          <a:ext cx="6629402" cy="3048954"/>
        </p:xfrm>
        <a:graphic>
          <a:graphicData uri="http://schemas.openxmlformats.org/drawingml/2006/table">
            <a:tbl>
              <a:tblPr/>
              <a:tblGrid>
                <a:gridCol w="1676400"/>
                <a:gridCol w="1143000"/>
                <a:gridCol w="914400"/>
                <a:gridCol w="904884"/>
                <a:gridCol w="1000132"/>
                <a:gridCol w="990586"/>
              </a:tblGrid>
              <a:tr h="8128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0" i="0" u="none" strike="noStrike" cap="none" normalizeH="0" baseline="0" dirty="0" smtClean="0">
                          <a:ln>
                            <a:noFill/>
                          </a:ln>
                          <a:solidFill>
                            <a:schemeClr val="tx1"/>
                          </a:solidFill>
                          <a:effectLst/>
                          <a:latin typeface="Arial" charset="0"/>
                        </a:rPr>
                        <a:t>      </a:t>
                      </a:r>
                      <a:r>
                        <a:rPr kumimoji="0" lang="id-ID" sz="2600" b="0" i="0" u="none" strike="noStrike" cap="none" normalizeH="0" baseline="0" dirty="0" smtClean="0">
                          <a:ln>
                            <a:noFill/>
                          </a:ln>
                          <a:solidFill>
                            <a:schemeClr val="tx1"/>
                          </a:solidFill>
                          <a:effectLst/>
                          <a:latin typeface="Arial" charset="0"/>
                        </a:rPr>
                        <a:t>  C</a:t>
                      </a:r>
                      <a:r>
                        <a:rPr kumimoji="0" lang="en-US" sz="2000" b="0" i="0" u="none" strike="noStrike" cap="none" normalizeH="0" baseline="0" dirty="0" smtClean="0">
                          <a:ln>
                            <a:noFill/>
                          </a:ln>
                          <a:solidFill>
                            <a:schemeClr val="tx1"/>
                          </a:solidFill>
                          <a:effectLst/>
                          <a:latin typeface="Arial" charset="0"/>
                        </a:rPr>
                        <a:t>on</a:t>
                      </a: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id-ID" sz="2000" b="0" i="0" u="none" strike="noStrike" cap="none" normalizeH="0" baseline="0" dirty="0" smtClean="0">
                          <a:ln>
                            <a:noFill/>
                          </a:ln>
                          <a:solidFill>
                            <a:schemeClr val="tx1"/>
                          </a:solidFill>
                          <a:effectLst/>
                          <a:latin typeface="Arial" charset="0"/>
                        </a:rPr>
                        <a:t>       </a:t>
                      </a:r>
                      <a:r>
                        <a:rPr kumimoji="0" lang="en-US" sz="2000" b="0" i="0" u="none" strike="noStrike" cap="none" normalizeH="0" baseline="0" dirty="0" smtClean="0">
                          <a:ln>
                            <a:noFill/>
                          </a:ln>
                          <a:solidFill>
                            <a:schemeClr val="tx1"/>
                          </a:solidFill>
                          <a:effectLst/>
                          <a:latin typeface="Arial" charset="0"/>
                        </a:rPr>
                        <a:t>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id-ID" sz="2000" b="0" i="0" u="none" strike="noStrike" cap="none" normalizeH="0" baseline="0" dirty="0" smtClean="0">
                          <a:ln>
                            <a:noFill/>
                          </a:ln>
                          <a:solidFill>
                            <a:schemeClr val="tx1"/>
                          </a:solidFill>
                          <a:effectLst/>
                          <a:latin typeface="Arial" charset="0"/>
                        </a:rPr>
                        <a:t>Co</a:t>
                      </a:r>
                      <a:r>
                        <a:rPr kumimoji="0" lang="en-US" sz="2000" b="0" i="0" u="none" strike="noStrike" cap="none" normalizeH="0" baseline="0" dirty="0" err="1" smtClean="0">
                          <a:ln>
                            <a:noFill/>
                          </a:ln>
                          <a:solidFill>
                            <a:schemeClr val="tx1"/>
                          </a:solidFill>
                          <a:effectLst/>
                          <a:latin typeface="Arial" charset="0"/>
                        </a:rPr>
                        <a:t>ntrol</a:t>
                      </a:r>
                      <a:endParaRPr kumimoji="0" lang="en-US" sz="200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on</a:t>
                      </a: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a:t>
                      </a: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on</a:t>
                      </a: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a:t>
                      </a: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10%</a:t>
                      </a: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on</a:t>
                      </a: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a:t>
                      </a: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15%</a:t>
                      </a: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on</a:t>
                      </a:r>
                      <a:r>
                        <a:rPr kumimoji="0" lang="id-ID" sz="2000" b="0" i="0" u="none" strike="noStrike" cap="none" normalizeH="0" baseline="0" dirty="0" smtClean="0">
                          <a:ln>
                            <a:noFill/>
                          </a:ln>
                          <a:solidFill>
                            <a:schemeClr val="tx1"/>
                          </a:solidFill>
                          <a:effectLst/>
                          <a:latin typeface="Arial" charset="0"/>
                        </a:rPr>
                        <a:t>c</a:t>
                      </a:r>
                      <a:r>
                        <a:rPr kumimoji="0" lang="en-US" sz="2000" b="0" i="0" u="none" strike="noStrike" cap="none" normalizeH="0" baseline="0" dirty="0" smtClean="0">
                          <a:ln>
                            <a:noFill/>
                          </a:ln>
                          <a:solidFill>
                            <a:schemeClr val="tx1"/>
                          </a:solidFill>
                          <a:effectLst/>
                          <a:latin typeface="Arial" charset="0"/>
                        </a:rPr>
                        <a:t>.</a:t>
                      </a: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20%</a:t>
                      </a:r>
                      <a:endParaRPr kumimoji="0" lang="en-US"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5313">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0"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0"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23" name="Text Box 50"/>
          <p:cNvSpPr txBox="1">
            <a:spLocks noChangeArrowheads="1"/>
          </p:cNvSpPr>
          <p:nvPr/>
        </p:nvSpPr>
        <p:spPr bwMode="auto">
          <a:xfrm>
            <a:off x="1142976" y="500042"/>
            <a:ext cx="6786610" cy="954107"/>
          </a:xfrm>
          <a:prstGeom prst="rect">
            <a:avLst/>
          </a:prstGeom>
          <a:noFill/>
          <a:ln w="9525">
            <a:noFill/>
            <a:miter lim="800000"/>
            <a:headEnd/>
            <a:tailEnd/>
          </a:ln>
        </p:spPr>
        <p:txBody>
          <a:bodyPr wrap="square">
            <a:spAutoFit/>
          </a:bodyPr>
          <a:lstStyle/>
          <a:p>
            <a:pPr algn="ctr"/>
            <a:r>
              <a:rPr lang="en-US" sz="2800" i="1" dirty="0" err="1"/>
              <a:t>C.Albicans</a:t>
            </a:r>
            <a:r>
              <a:rPr lang="en-US" sz="2800" dirty="0"/>
              <a:t> </a:t>
            </a:r>
            <a:r>
              <a:rPr lang="id-ID" sz="2800" dirty="0"/>
              <a:t>Colony Number After  Treated by </a:t>
            </a:r>
            <a:r>
              <a:rPr lang="id-ID" sz="2800" dirty="0" smtClean="0"/>
              <a:t>Various </a:t>
            </a:r>
            <a:r>
              <a:rPr lang="id-ID" sz="2800" dirty="0"/>
              <a:t>Concentration of </a:t>
            </a:r>
            <a:r>
              <a:rPr lang="en-US" sz="2800" dirty="0"/>
              <a:t>S</a:t>
            </a:r>
            <a:r>
              <a:rPr lang="id-ID" sz="2800" dirty="0"/>
              <a:t>alam Leaves</a:t>
            </a:r>
            <a:endParaRPr lang="en-US" sz="2800" dirty="0"/>
          </a:p>
        </p:txBody>
      </p:sp>
      <p:sp>
        <p:nvSpPr>
          <p:cNvPr id="24624" name="Line 55"/>
          <p:cNvSpPr>
            <a:spLocks noChangeShapeType="1"/>
          </p:cNvSpPr>
          <p:nvPr/>
        </p:nvSpPr>
        <p:spPr bwMode="auto">
          <a:xfrm>
            <a:off x="1295400" y="1828800"/>
            <a:ext cx="1371600" cy="609600"/>
          </a:xfrm>
          <a:prstGeom prst="line">
            <a:avLst/>
          </a:prstGeom>
          <a:noFill/>
          <a:ln w="9525">
            <a:solidFill>
              <a:schemeClr val="tx1"/>
            </a:solidFill>
            <a:round/>
            <a:headEnd/>
            <a:tailEnd/>
          </a:ln>
        </p:spPr>
        <p:txBody>
          <a:bodyPr/>
          <a:lstStyle/>
          <a:p>
            <a:endParaRPr lang="id-ID"/>
          </a:p>
        </p:txBody>
      </p:sp>
      <p:sp>
        <p:nvSpPr>
          <p:cNvPr id="24625" name="Text Box 67"/>
          <p:cNvSpPr txBox="1">
            <a:spLocks noChangeArrowheads="1"/>
          </p:cNvSpPr>
          <p:nvPr/>
        </p:nvSpPr>
        <p:spPr bwMode="auto">
          <a:xfrm>
            <a:off x="1279525" y="5759450"/>
            <a:ext cx="184150" cy="366713"/>
          </a:xfrm>
          <a:prstGeom prst="rect">
            <a:avLst/>
          </a:prstGeom>
          <a:noFill/>
          <a:ln w="9525">
            <a:noFill/>
            <a:miter lim="800000"/>
            <a:headEnd/>
            <a:tailEnd/>
          </a:ln>
        </p:spPr>
        <p:txBody>
          <a:bodyPr wrap="none">
            <a:spAutoFit/>
          </a:bodyPr>
          <a:lstStyle/>
          <a:p>
            <a:endParaRPr lang="id-ID"/>
          </a:p>
        </p:txBody>
      </p:sp>
      <p:sp>
        <p:nvSpPr>
          <p:cNvPr id="24626" name="Text Box 75"/>
          <p:cNvSpPr txBox="1">
            <a:spLocks noChangeArrowheads="1"/>
          </p:cNvSpPr>
          <p:nvPr/>
        </p:nvSpPr>
        <p:spPr bwMode="auto">
          <a:xfrm>
            <a:off x="1431925" y="5759450"/>
            <a:ext cx="184150" cy="366713"/>
          </a:xfrm>
          <a:prstGeom prst="rect">
            <a:avLst/>
          </a:prstGeom>
          <a:noFill/>
          <a:ln w="9525">
            <a:noFill/>
            <a:miter lim="800000"/>
            <a:headEnd/>
            <a:tailEnd/>
          </a:ln>
        </p:spPr>
        <p:txBody>
          <a:bodyPr wrap="none">
            <a:spAutoFit/>
          </a:bodyPr>
          <a:lstStyle/>
          <a:p>
            <a:endParaRPr lang="id-ID"/>
          </a:p>
        </p:txBody>
      </p:sp>
      <p:sp>
        <p:nvSpPr>
          <p:cNvPr id="24627" name="Text Box 113"/>
          <p:cNvSpPr txBox="1">
            <a:spLocks noChangeArrowheads="1"/>
          </p:cNvSpPr>
          <p:nvPr/>
        </p:nvSpPr>
        <p:spPr bwMode="auto">
          <a:xfrm>
            <a:off x="1127125" y="4845050"/>
            <a:ext cx="184150" cy="366713"/>
          </a:xfrm>
          <a:prstGeom prst="rect">
            <a:avLst/>
          </a:prstGeom>
          <a:noFill/>
          <a:ln w="9525">
            <a:noFill/>
            <a:miter lim="800000"/>
            <a:headEnd/>
            <a:tailEnd/>
          </a:ln>
        </p:spPr>
        <p:txBody>
          <a:bodyPr wrap="none">
            <a:spAutoFit/>
          </a:bodyPr>
          <a:lstStyle/>
          <a:p>
            <a:endParaRPr lang="id-ID"/>
          </a:p>
        </p:txBody>
      </p:sp>
      <p:sp>
        <p:nvSpPr>
          <p:cNvPr id="24628" name="Text Box 140"/>
          <p:cNvSpPr txBox="1">
            <a:spLocks noChangeArrowheads="1"/>
          </p:cNvSpPr>
          <p:nvPr/>
        </p:nvSpPr>
        <p:spPr bwMode="auto">
          <a:xfrm>
            <a:off x="2041525" y="4692650"/>
            <a:ext cx="184150" cy="366713"/>
          </a:xfrm>
          <a:prstGeom prst="rect">
            <a:avLst/>
          </a:prstGeom>
          <a:noFill/>
          <a:ln w="9525">
            <a:noFill/>
            <a:miter lim="800000"/>
            <a:headEnd/>
            <a:tailEnd/>
          </a:ln>
        </p:spPr>
        <p:txBody>
          <a:bodyPr wrap="none">
            <a:spAutoFit/>
          </a:bodyPr>
          <a:lstStyle/>
          <a:p>
            <a:endParaRPr lang="id-ID"/>
          </a:p>
        </p:txBody>
      </p:sp>
      <p:graphicFrame>
        <p:nvGraphicFramePr>
          <p:cNvPr id="46251" name="Group 171"/>
          <p:cNvGraphicFramePr>
            <a:graphicFrameLocks noGrp="1"/>
          </p:cNvGraphicFramePr>
          <p:nvPr/>
        </p:nvGraphicFramePr>
        <p:xfrm>
          <a:off x="1219200" y="4724400"/>
          <a:ext cx="6629404" cy="975360"/>
        </p:xfrm>
        <a:graphic>
          <a:graphicData uri="http://schemas.openxmlformats.org/drawingml/2006/table">
            <a:tbl>
              <a:tblPr/>
              <a:tblGrid>
                <a:gridCol w="1676400"/>
                <a:gridCol w="1143000"/>
                <a:gridCol w="914400"/>
                <a:gridCol w="904884"/>
                <a:gridCol w="1000116"/>
                <a:gridCol w="990604"/>
              </a:tblGrid>
              <a:tr h="4445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id-ID" sz="2000" b="0" i="0" u="none" strike="noStrike" cap="none" normalizeH="0" baseline="0" dirty="0" smtClean="0">
                          <a:ln>
                            <a:noFill/>
                          </a:ln>
                          <a:solidFill>
                            <a:schemeClr val="tx1"/>
                          </a:solidFill>
                          <a:effectLst/>
                          <a:latin typeface="Arial" charset="0"/>
                        </a:rPr>
                        <a:t>Mean</a:t>
                      </a:r>
                      <a:endParaRPr kumimoji="0" lang="en-US" sz="20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SD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id-ID"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1142984"/>
            <a:ext cx="3515899" cy="646331"/>
          </a:xfrm>
          <a:prstGeom prst="rect">
            <a:avLst/>
          </a:prstGeom>
          <a:noFill/>
        </p:spPr>
        <p:txBody>
          <a:bodyPr wrap="none" rtlCol="0">
            <a:spAutoFit/>
          </a:bodyPr>
          <a:lstStyle/>
          <a:p>
            <a:r>
              <a:rPr lang="en-US" sz="3600" dirty="0" smtClean="0">
                <a:solidFill>
                  <a:srgbClr val="0000FF"/>
                </a:solidFill>
              </a:rPr>
              <a:t>Analysis Method</a:t>
            </a:r>
            <a:endParaRPr lang="en-US" sz="3600" dirty="0">
              <a:solidFill>
                <a:srgbClr val="0000FF"/>
              </a:solidFill>
            </a:endParaRPr>
          </a:p>
        </p:txBody>
      </p:sp>
      <p:sp>
        <p:nvSpPr>
          <p:cNvPr id="3" name="TextBox 2"/>
          <p:cNvSpPr txBox="1"/>
          <p:nvPr/>
        </p:nvSpPr>
        <p:spPr>
          <a:xfrm>
            <a:off x="857224" y="2500306"/>
            <a:ext cx="7083799" cy="1384995"/>
          </a:xfrm>
          <a:prstGeom prst="rect">
            <a:avLst/>
          </a:prstGeom>
          <a:noFill/>
          <a:ln>
            <a:solidFill>
              <a:srgbClr val="0033CC"/>
            </a:solidFill>
          </a:ln>
        </p:spPr>
        <p:txBody>
          <a:bodyPr wrap="none" rtlCol="0">
            <a:spAutoFit/>
          </a:bodyPr>
          <a:lstStyle/>
          <a:p>
            <a:pPr>
              <a:buFont typeface="Arial" pitchFamily="34" charset="0"/>
              <a:buChar char="•"/>
            </a:pPr>
            <a:r>
              <a:rPr lang="en-US" sz="2800" dirty="0" smtClean="0"/>
              <a:t> based on the  objectives</a:t>
            </a:r>
          </a:p>
          <a:p>
            <a:pPr>
              <a:buFont typeface="Arial" pitchFamily="34" charset="0"/>
              <a:buChar char="•"/>
            </a:pPr>
            <a:r>
              <a:rPr lang="en-US" sz="2800" dirty="0" smtClean="0"/>
              <a:t> is it correlation study or comparative study?</a:t>
            </a:r>
          </a:p>
          <a:p>
            <a:pPr>
              <a:buFont typeface="Arial" pitchFamily="34" charset="0"/>
              <a:buChar char="•"/>
            </a:pPr>
            <a:r>
              <a:rPr lang="en-US" sz="2800" dirty="0" smtClean="0"/>
              <a:t> type of data? </a:t>
            </a:r>
            <a:endParaRPr lang="en-US" sz="2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51"/>
          <p:cNvSpPr txBox="1">
            <a:spLocks noChangeArrowheads="1"/>
          </p:cNvSpPr>
          <p:nvPr/>
        </p:nvSpPr>
        <p:spPr bwMode="auto">
          <a:xfrm>
            <a:off x="457200" y="1524000"/>
            <a:ext cx="6337300" cy="954088"/>
          </a:xfrm>
          <a:prstGeom prst="rect">
            <a:avLst/>
          </a:prstGeom>
          <a:noFill/>
          <a:ln w="9525">
            <a:noFill/>
            <a:miter lim="800000"/>
            <a:headEnd/>
            <a:tailEnd/>
          </a:ln>
        </p:spPr>
        <p:txBody>
          <a:bodyPr wrap="none">
            <a:spAutoFit/>
          </a:bodyPr>
          <a:lstStyle/>
          <a:p>
            <a:r>
              <a:rPr lang="en-US" sz="2400" dirty="0">
                <a:solidFill>
                  <a:srgbClr val="0033CC"/>
                </a:solidFill>
                <a:latin typeface="Comic Sans MS" pitchFamily="66" charset="0"/>
              </a:rPr>
              <a:t>     - </a:t>
            </a:r>
            <a:r>
              <a:rPr lang="en-US" sz="2800" dirty="0" err="1">
                <a:solidFill>
                  <a:srgbClr val="0033CC"/>
                </a:solidFill>
                <a:latin typeface="Comic Sans MS" pitchFamily="66" charset="0"/>
              </a:rPr>
              <a:t>observa</a:t>
            </a:r>
            <a:r>
              <a:rPr lang="id-ID" sz="2800" dirty="0">
                <a:solidFill>
                  <a:srgbClr val="0033CC"/>
                </a:solidFill>
                <a:latin typeface="Comic Sans MS" pitchFamily="66" charset="0"/>
              </a:rPr>
              <a:t>t</a:t>
            </a:r>
            <a:r>
              <a:rPr lang="en-US" sz="2800" dirty="0" err="1">
                <a:solidFill>
                  <a:srgbClr val="0033CC"/>
                </a:solidFill>
                <a:latin typeface="Comic Sans MS" pitchFamily="66" charset="0"/>
              </a:rPr>
              <a:t>i</a:t>
            </a:r>
            <a:r>
              <a:rPr lang="id-ID" sz="2800" dirty="0">
                <a:solidFill>
                  <a:srgbClr val="0033CC"/>
                </a:solidFill>
                <a:latin typeface="Comic Sans MS" pitchFamily="66" charset="0"/>
              </a:rPr>
              <a:t>on </a:t>
            </a:r>
            <a:r>
              <a:rPr lang="en-US" sz="2800" dirty="0" smtClean="0">
                <a:solidFill>
                  <a:srgbClr val="0033CC"/>
                </a:solidFill>
                <a:latin typeface="Comic Sans MS" pitchFamily="66" charset="0"/>
              </a:rPr>
              <a:t>   </a:t>
            </a:r>
            <a:r>
              <a:rPr lang="id-ID" sz="2800" dirty="0" smtClean="0">
                <a:solidFill>
                  <a:srgbClr val="0033CC"/>
                </a:solidFill>
                <a:latin typeface="Comic Sans MS" pitchFamily="66" charset="0"/>
              </a:rPr>
              <a:t>(</a:t>
            </a:r>
            <a:r>
              <a:rPr lang="id-ID" sz="2800" dirty="0">
                <a:solidFill>
                  <a:srgbClr val="0033CC"/>
                </a:solidFill>
                <a:latin typeface="Comic Sans MS" pitchFamily="66" charset="0"/>
              </a:rPr>
              <a:t>human)</a:t>
            </a:r>
            <a:endParaRPr lang="en-US" sz="2800" dirty="0">
              <a:solidFill>
                <a:srgbClr val="0033CC"/>
              </a:solidFill>
              <a:latin typeface="Comic Sans MS" pitchFamily="66" charset="0"/>
            </a:endParaRPr>
          </a:p>
          <a:p>
            <a:pPr lvl="1">
              <a:buFontTx/>
              <a:buChar char="-"/>
            </a:pPr>
            <a:r>
              <a:rPr lang="en-US" sz="2800" dirty="0">
                <a:solidFill>
                  <a:srgbClr val="0033CC"/>
                </a:solidFill>
                <a:latin typeface="Comic Sans MS" pitchFamily="66" charset="0"/>
              </a:rPr>
              <a:t> e</a:t>
            </a:r>
            <a:r>
              <a:rPr lang="id-ID" sz="2800" dirty="0">
                <a:solidFill>
                  <a:srgbClr val="0033CC"/>
                </a:solidFill>
                <a:latin typeface="Comic Sans MS" pitchFamily="66" charset="0"/>
              </a:rPr>
              <a:t>x</a:t>
            </a:r>
            <a:r>
              <a:rPr lang="en-US" sz="2800" dirty="0" err="1">
                <a:solidFill>
                  <a:srgbClr val="0033CC"/>
                </a:solidFill>
                <a:latin typeface="Comic Sans MS" pitchFamily="66" charset="0"/>
              </a:rPr>
              <a:t>perimental</a:t>
            </a:r>
            <a:r>
              <a:rPr lang="id-ID" sz="2800" dirty="0">
                <a:solidFill>
                  <a:srgbClr val="0033CC"/>
                </a:solidFill>
                <a:latin typeface="Comic Sans MS" pitchFamily="66" charset="0"/>
              </a:rPr>
              <a:t> (human and animal)</a:t>
            </a:r>
            <a:endParaRPr lang="en-US" sz="2800" dirty="0">
              <a:solidFill>
                <a:srgbClr val="0033CC"/>
              </a:solidFill>
              <a:latin typeface="Comic Sans MS" pitchFamily="66" charset="0"/>
            </a:endParaRPr>
          </a:p>
        </p:txBody>
      </p:sp>
      <p:sp>
        <p:nvSpPr>
          <p:cNvPr id="25603" name="Text Box 52"/>
          <p:cNvSpPr txBox="1">
            <a:spLocks noChangeArrowheads="1"/>
          </p:cNvSpPr>
          <p:nvPr/>
        </p:nvSpPr>
        <p:spPr bwMode="auto">
          <a:xfrm>
            <a:off x="228600" y="2743200"/>
            <a:ext cx="8712200" cy="3416300"/>
          </a:xfrm>
          <a:prstGeom prst="rect">
            <a:avLst/>
          </a:prstGeom>
          <a:noFill/>
          <a:ln w="9525">
            <a:solidFill>
              <a:srgbClr val="C2145A"/>
            </a:solidFill>
            <a:miter lim="800000"/>
            <a:headEnd/>
            <a:tailEnd/>
          </a:ln>
        </p:spPr>
        <p:txBody>
          <a:bodyPr wrap="none">
            <a:spAutoFit/>
          </a:bodyPr>
          <a:lstStyle/>
          <a:p>
            <a:pPr>
              <a:defRPr/>
            </a:pPr>
            <a:r>
              <a:rPr lang="id-ID" sz="2400" dirty="0" smtClean="0">
                <a:solidFill>
                  <a:srgbClr val="0033CC"/>
                </a:solidFill>
                <a:latin typeface="Comic Sans MS" pitchFamily="66" charset="0"/>
              </a:rPr>
              <a:t>Requ</a:t>
            </a:r>
            <a:r>
              <a:rPr lang="en-US" sz="2400" dirty="0" err="1" smtClean="0">
                <a:solidFill>
                  <a:srgbClr val="0033CC"/>
                </a:solidFill>
                <a:latin typeface="Comic Sans MS" pitchFamily="66" charset="0"/>
              </a:rPr>
              <a:t>i</a:t>
            </a:r>
            <a:r>
              <a:rPr lang="id-ID" sz="2400" dirty="0" smtClean="0">
                <a:solidFill>
                  <a:srgbClr val="0033CC"/>
                </a:solidFill>
                <a:latin typeface="Comic Sans MS" pitchFamily="66" charset="0"/>
              </a:rPr>
              <a:t>rements</a:t>
            </a:r>
            <a:r>
              <a:rPr lang="id-ID" sz="2400" dirty="0">
                <a:solidFill>
                  <a:srgbClr val="0033CC"/>
                </a:solidFill>
                <a:latin typeface="Comic Sans MS" pitchFamily="66" charset="0"/>
              </a:rPr>
              <a:t>:</a:t>
            </a:r>
            <a:endParaRPr lang="en-US" sz="2400" dirty="0">
              <a:solidFill>
                <a:srgbClr val="0033CC"/>
              </a:solidFill>
              <a:latin typeface="Comic Sans MS" pitchFamily="66" charset="0"/>
            </a:endParaRPr>
          </a:p>
          <a:p>
            <a:pPr>
              <a:defRPr/>
            </a:pPr>
            <a:r>
              <a:rPr lang="en-US" sz="2400" dirty="0">
                <a:solidFill>
                  <a:srgbClr val="0033CC"/>
                </a:solidFill>
                <a:latin typeface="Comic Sans MS" pitchFamily="66" charset="0"/>
              </a:rPr>
              <a:t>   ● </a:t>
            </a:r>
            <a:r>
              <a:rPr lang="en-US" sz="2400" dirty="0">
                <a:solidFill>
                  <a:srgbClr val="FF0000"/>
                </a:solidFill>
                <a:latin typeface="Comic Sans MS" pitchFamily="66" charset="0"/>
              </a:rPr>
              <a:t>Ethical Clearance   </a:t>
            </a:r>
          </a:p>
          <a:p>
            <a:pPr>
              <a:defRPr/>
            </a:pPr>
            <a:r>
              <a:rPr lang="en-US" sz="2400" dirty="0">
                <a:solidFill>
                  <a:srgbClr val="0033CC"/>
                </a:solidFill>
                <a:latin typeface="Comic Sans MS" pitchFamily="66" charset="0"/>
              </a:rPr>
              <a:t>	</a:t>
            </a:r>
            <a:r>
              <a:rPr lang="id-ID" sz="2400" dirty="0">
                <a:solidFill>
                  <a:srgbClr val="0033CC"/>
                </a:solidFill>
                <a:latin typeface="Comic Sans MS" pitchFamily="66" charset="0"/>
              </a:rPr>
              <a:t>- must be signed by the researcher and supervisors</a:t>
            </a:r>
            <a:endParaRPr lang="en-US" sz="2400" dirty="0">
              <a:solidFill>
                <a:srgbClr val="0033CC"/>
              </a:solidFill>
              <a:latin typeface="Comic Sans MS" pitchFamily="66" charset="0"/>
            </a:endParaRPr>
          </a:p>
          <a:p>
            <a:pPr>
              <a:defRPr/>
            </a:pPr>
            <a:r>
              <a:rPr lang="en-US" sz="2400" dirty="0">
                <a:solidFill>
                  <a:srgbClr val="0033CC"/>
                </a:solidFill>
                <a:latin typeface="Comic Sans MS" pitchFamily="66" charset="0"/>
              </a:rPr>
              <a:t>	</a:t>
            </a:r>
            <a:r>
              <a:rPr lang="id-ID" sz="2400" dirty="0">
                <a:solidFill>
                  <a:srgbClr val="0033CC"/>
                </a:solidFill>
                <a:latin typeface="Comic Sans MS" pitchFamily="66" charset="0"/>
              </a:rPr>
              <a:t>- approved by </a:t>
            </a:r>
            <a:r>
              <a:rPr lang="en-US" sz="2400" dirty="0" smtClean="0">
                <a:solidFill>
                  <a:srgbClr val="0033CC"/>
                </a:solidFill>
                <a:latin typeface="Comic Sans MS" pitchFamily="66" charset="0"/>
              </a:rPr>
              <a:t>e</a:t>
            </a:r>
            <a:r>
              <a:rPr lang="id-ID" sz="2400" dirty="0" smtClean="0">
                <a:solidFill>
                  <a:srgbClr val="0033CC"/>
                </a:solidFill>
                <a:latin typeface="Comic Sans MS" pitchFamily="66" charset="0"/>
              </a:rPr>
              <a:t>thics</a:t>
            </a:r>
            <a:r>
              <a:rPr lang="en-US" sz="2400" dirty="0" smtClean="0">
                <a:solidFill>
                  <a:srgbClr val="0033CC"/>
                </a:solidFill>
                <a:latin typeface="Comic Sans MS" pitchFamily="66" charset="0"/>
              </a:rPr>
              <a:t> t</a:t>
            </a:r>
            <a:r>
              <a:rPr lang="id-ID" sz="2400" dirty="0" smtClean="0">
                <a:solidFill>
                  <a:srgbClr val="0033CC"/>
                </a:solidFill>
                <a:latin typeface="Comic Sans MS" pitchFamily="66" charset="0"/>
              </a:rPr>
              <a:t>eam </a:t>
            </a:r>
            <a:r>
              <a:rPr lang="en-US" sz="2400" dirty="0" smtClean="0">
                <a:solidFill>
                  <a:srgbClr val="0033CC"/>
                </a:solidFill>
                <a:latin typeface="Comic Sans MS" pitchFamily="66" charset="0"/>
              </a:rPr>
              <a:t>l</a:t>
            </a:r>
            <a:r>
              <a:rPr lang="id-ID" sz="2400" dirty="0" smtClean="0">
                <a:solidFill>
                  <a:srgbClr val="0033CC"/>
                </a:solidFill>
                <a:latin typeface="Comic Sans MS" pitchFamily="66" charset="0"/>
              </a:rPr>
              <a:t>eader</a:t>
            </a:r>
            <a:endParaRPr lang="id-ID" sz="2400" dirty="0">
              <a:solidFill>
                <a:srgbClr val="0033CC"/>
              </a:solidFill>
              <a:latin typeface="Comic Sans MS" pitchFamily="66" charset="0"/>
            </a:endParaRPr>
          </a:p>
          <a:p>
            <a:pPr>
              <a:defRPr/>
            </a:pPr>
            <a:r>
              <a:rPr lang="id-ID" sz="2400" dirty="0">
                <a:solidFill>
                  <a:srgbClr val="0033CC"/>
                </a:solidFill>
                <a:latin typeface="Comic Sans MS" pitchFamily="66" charset="0"/>
              </a:rPr>
              <a:t>   </a:t>
            </a:r>
            <a:r>
              <a:rPr lang="en-US" sz="2400" dirty="0">
                <a:solidFill>
                  <a:srgbClr val="0033CC"/>
                </a:solidFill>
                <a:latin typeface="Comic Sans MS" pitchFamily="66" charset="0"/>
              </a:rPr>
              <a:t>● </a:t>
            </a:r>
            <a:r>
              <a:rPr lang="id-ID" sz="2400" dirty="0">
                <a:solidFill>
                  <a:srgbClr val="FF0000"/>
                </a:solidFill>
                <a:latin typeface="Comic Sans MS" pitchFamily="66" charset="0"/>
              </a:rPr>
              <a:t>Explanation from th</a:t>
            </a:r>
            <a:r>
              <a:rPr lang="en-US" sz="2400" dirty="0">
                <a:solidFill>
                  <a:srgbClr val="FF0000"/>
                </a:solidFill>
                <a:latin typeface="Comic Sans MS" pitchFamily="66" charset="0"/>
              </a:rPr>
              <a:t>e</a:t>
            </a:r>
            <a:r>
              <a:rPr lang="id-ID" sz="2400" dirty="0">
                <a:solidFill>
                  <a:srgbClr val="FF0000"/>
                </a:solidFill>
                <a:latin typeface="Comic Sans MS" pitchFamily="66" charset="0"/>
              </a:rPr>
              <a:t> researcher to research subject</a:t>
            </a:r>
            <a:endParaRPr lang="en-US" sz="2400" dirty="0">
              <a:solidFill>
                <a:srgbClr val="FF0000"/>
              </a:solidFill>
              <a:latin typeface="Comic Sans MS" pitchFamily="66" charset="0"/>
            </a:endParaRPr>
          </a:p>
          <a:p>
            <a:pPr>
              <a:defRPr/>
            </a:pPr>
            <a:r>
              <a:rPr lang="en-US" sz="2400" dirty="0">
                <a:solidFill>
                  <a:srgbClr val="0033CC"/>
                </a:solidFill>
                <a:latin typeface="Comic Sans MS" pitchFamily="66" charset="0"/>
              </a:rPr>
              <a:t>	</a:t>
            </a:r>
            <a:r>
              <a:rPr lang="id-ID" sz="2400" dirty="0">
                <a:solidFill>
                  <a:srgbClr val="0033CC"/>
                </a:solidFill>
                <a:latin typeface="Comic Sans MS" pitchFamily="66" charset="0"/>
              </a:rPr>
              <a:t>signed by the researcher </a:t>
            </a:r>
            <a:r>
              <a:rPr lang="en-US" sz="2400" dirty="0">
                <a:solidFill>
                  <a:srgbClr val="0033CC"/>
                </a:solidFill>
                <a:latin typeface="Comic Sans MS" pitchFamily="66" charset="0"/>
              </a:rPr>
              <a:t>&amp; </a:t>
            </a:r>
            <a:r>
              <a:rPr lang="id-ID" sz="2400" dirty="0">
                <a:solidFill>
                  <a:srgbClr val="0033CC"/>
                </a:solidFill>
                <a:latin typeface="Comic Sans MS" pitchFamily="66" charset="0"/>
              </a:rPr>
              <a:t>research supervisors</a:t>
            </a:r>
            <a:endParaRPr lang="en-US" sz="2400" dirty="0">
              <a:solidFill>
                <a:srgbClr val="0033CC"/>
              </a:solidFill>
              <a:latin typeface="Comic Sans MS" pitchFamily="66" charset="0"/>
            </a:endParaRPr>
          </a:p>
          <a:p>
            <a:pPr>
              <a:defRPr/>
            </a:pPr>
            <a:r>
              <a:rPr lang="en-US" sz="2400" dirty="0">
                <a:solidFill>
                  <a:srgbClr val="0033CC"/>
                </a:solidFill>
                <a:latin typeface="Comic Sans MS" pitchFamily="66" charset="0"/>
              </a:rPr>
              <a:t>   ● </a:t>
            </a:r>
            <a:r>
              <a:rPr lang="en-US" sz="2400" dirty="0">
                <a:solidFill>
                  <a:srgbClr val="FF0000"/>
                </a:solidFill>
                <a:latin typeface="Comic Sans MS" pitchFamily="66" charset="0"/>
              </a:rPr>
              <a:t>Informed Consent (</a:t>
            </a:r>
            <a:r>
              <a:rPr lang="id-ID" sz="2400" dirty="0">
                <a:solidFill>
                  <a:srgbClr val="FF0000"/>
                </a:solidFill>
                <a:latin typeface="Comic Sans MS" pitchFamily="66" charset="0"/>
              </a:rPr>
              <a:t>Approval after Explanation</a:t>
            </a:r>
            <a:r>
              <a:rPr lang="en-US" sz="2400" dirty="0">
                <a:solidFill>
                  <a:srgbClr val="FF0000"/>
                </a:solidFill>
                <a:latin typeface="Comic Sans MS" pitchFamily="66" charset="0"/>
              </a:rPr>
              <a:t>)</a:t>
            </a:r>
          </a:p>
          <a:p>
            <a:pPr>
              <a:defRPr/>
            </a:pPr>
            <a:r>
              <a:rPr lang="en-US" sz="2400" dirty="0">
                <a:solidFill>
                  <a:srgbClr val="0033CC"/>
                </a:solidFill>
                <a:latin typeface="Comic Sans MS" pitchFamily="66" charset="0"/>
              </a:rPr>
              <a:t>	</a:t>
            </a:r>
            <a:r>
              <a:rPr lang="id-ID" sz="2400" dirty="0">
                <a:solidFill>
                  <a:srgbClr val="0033CC"/>
                </a:solidFill>
                <a:latin typeface="Comic Sans MS" pitchFamily="66" charset="0"/>
              </a:rPr>
              <a:t>signed by the subject research </a:t>
            </a:r>
            <a:r>
              <a:rPr lang="en-US" sz="2400" dirty="0">
                <a:solidFill>
                  <a:srgbClr val="0033CC"/>
                </a:solidFill>
                <a:latin typeface="Comic Sans MS" pitchFamily="66" charset="0"/>
              </a:rPr>
              <a:t>/</a:t>
            </a:r>
            <a:r>
              <a:rPr lang="id-ID" sz="2400" dirty="0">
                <a:solidFill>
                  <a:srgbClr val="0033CC"/>
                </a:solidFill>
                <a:latin typeface="Comic Sans MS" pitchFamily="66" charset="0"/>
              </a:rPr>
              <a:t>patient</a:t>
            </a:r>
            <a:r>
              <a:rPr lang="en-US" sz="2400" dirty="0">
                <a:solidFill>
                  <a:srgbClr val="0033CC"/>
                </a:solidFill>
                <a:latin typeface="Comic Sans MS" pitchFamily="66" charset="0"/>
              </a:rPr>
              <a:t>/ </a:t>
            </a:r>
            <a:r>
              <a:rPr lang="en-US" sz="2400" dirty="0" err="1">
                <a:solidFill>
                  <a:srgbClr val="0033CC"/>
                </a:solidFill>
                <a:latin typeface="Comic Sans MS" pitchFamily="66" charset="0"/>
              </a:rPr>
              <a:t>responden</a:t>
            </a:r>
            <a:r>
              <a:rPr lang="id-ID" sz="2400" dirty="0">
                <a:solidFill>
                  <a:srgbClr val="0033CC"/>
                </a:solidFill>
                <a:latin typeface="Comic Sans MS" pitchFamily="66" charset="0"/>
              </a:rPr>
              <a:t>t</a:t>
            </a:r>
          </a:p>
          <a:p>
            <a:pPr>
              <a:defRPr/>
            </a:pPr>
            <a:r>
              <a:rPr lang="id-ID" sz="2400" dirty="0">
                <a:solidFill>
                  <a:srgbClr val="0033CC"/>
                </a:solidFill>
                <a:latin typeface="Comic Sans MS" pitchFamily="66" charset="0"/>
              </a:rPr>
              <a:t>          &amp; 3 witnesses</a:t>
            </a:r>
            <a:endParaRPr lang="en-US" sz="2400" dirty="0">
              <a:solidFill>
                <a:srgbClr val="0033CC"/>
              </a:solidFill>
              <a:latin typeface="Comic Sans MS" pitchFamily="66" charset="0"/>
            </a:endParaRPr>
          </a:p>
        </p:txBody>
      </p:sp>
      <p:sp>
        <p:nvSpPr>
          <p:cNvPr id="25604" name="Text Box 54"/>
          <p:cNvSpPr txBox="1">
            <a:spLocks noChangeArrowheads="1"/>
          </p:cNvSpPr>
          <p:nvPr/>
        </p:nvSpPr>
        <p:spPr bwMode="auto">
          <a:xfrm>
            <a:off x="428596" y="714356"/>
            <a:ext cx="3144194" cy="523220"/>
          </a:xfrm>
          <a:prstGeom prst="rect">
            <a:avLst/>
          </a:prstGeom>
          <a:solidFill>
            <a:schemeClr val="accent1">
              <a:lumMod val="50000"/>
            </a:schemeClr>
          </a:solidFill>
          <a:ln w="9525">
            <a:solidFill>
              <a:srgbClr val="000000"/>
            </a:solidFill>
            <a:miter lim="800000"/>
            <a:headEnd/>
            <a:tailEnd/>
          </a:ln>
        </p:spPr>
        <p:txBody>
          <a:bodyPr wrap="none">
            <a:spAutoFit/>
          </a:bodyPr>
          <a:lstStyle/>
          <a:p>
            <a:pPr>
              <a:defRPr/>
            </a:pPr>
            <a:r>
              <a:rPr lang="id-ID" sz="2800" b="1" dirty="0">
                <a:solidFill>
                  <a:srgbClr val="FFFF00"/>
                </a:solidFill>
              </a:rPr>
              <a:t>ETHICAL ASPECT</a:t>
            </a:r>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WordArt 4"/>
          <p:cNvSpPr>
            <a:spLocks noChangeArrowheads="1" noChangeShapeType="1" noTextEdit="1"/>
          </p:cNvSpPr>
          <p:nvPr/>
        </p:nvSpPr>
        <p:spPr bwMode="auto">
          <a:xfrm>
            <a:off x="1571604" y="2214554"/>
            <a:ext cx="6643734" cy="900118"/>
          </a:xfrm>
          <a:prstGeom prst="rect">
            <a:avLst/>
          </a:prstGeom>
        </p:spPr>
        <p:txBody>
          <a:bodyPr wrap="none" fromWordArt="1">
            <a:prstTxWarp prst="textPlain">
              <a:avLst>
                <a:gd name="adj" fmla="val 49736"/>
              </a:avLst>
            </a:prstTxWarp>
          </a:bodyPr>
          <a:lstStyle/>
          <a:p>
            <a:pPr algn="ctr"/>
            <a:r>
              <a:rPr lang="id-ID" sz="3600" kern="10" dirty="0">
                <a:ln w="9525">
                  <a:noFill/>
                  <a:round/>
                  <a:headEnd/>
                  <a:tailEnd/>
                </a:ln>
                <a:solidFill>
                  <a:srgbClr val="711928"/>
                </a:solidFill>
                <a:effectLst>
                  <a:outerShdw dist="35921" dir="2700000" algn="ctr" rotWithShape="0">
                    <a:srgbClr val="C0C0C0">
                      <a:alpha val="79999"/>
                    </a:srgbClr>
                  </a:outerShdw>
                </a:effectLst>
                <a:latin typeface="Impact"/>
              </a:rPr>
              <a:t>RESEARCH  REPORT  </a:t>
            </a:r>
            <a:r>
              <a:rPr lang="id-ID" sz="3600" kern="10" dirty="0" smtClean="0">
                <a:ln w="9525">
                  <a:noFill/>
                  <a:round/>
                  <a:headEnd/>
                  <a:tailEnd/>
                </a:ln>
                <a:solidFill>
                  <a:srgbClr val="711928"/>
                </a:solidFill>
                <a:effectLst>
                  <a:outerShdw dist="35921" dir="2700000" algn="ctr" rotWithShape="0">
                    <a:srgbClr val="C0C0C0">
                      <a:alpha val="79999"/>
                    </a:srgbClr>
                  </a:outerShdw>
                </a:effectLst>
                <a:latin typeface="Impact"/>
              </a:rPr>
              <a:t>FORM</a:t>
            </a:r>
            <a:endParaRPr lang="id-ID" sz="3600" kern="10" dirty="0">
              <a:ln w="9525">
                <a:noFill/>
                <a:round/>
                <a:headEnd/>
                <a:tailEnd/>
              </a:ln>
              <a:solidFill>
                <a:srgbClr val="711928"/>
              </a:solidFill>
              <a:effectLst>
                <a:outerShdw dist="35921" dir="2700000" algn="ctr" rotWithShape="0">
                  <a:srgbClr val="C0C0C0">
                    <a:alpha val="79999"/>
                  </a:srgbClr>
                </a:outerShdw>
              </a:effectLst>
              <a:latin typeface="Impac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928802"/>
            <a:ext cx="7972452" cy="1850710"/>
          </a:xfrm>
          <a:ln>
            <a:solidFill>
              <a:schemeClr val="accent1"/>
            </a:solidFill>
          </a:ln>
        </p:spPr>
        <p:txBody>
          <a:bodyPr>
            <a:normAutofit/>
          </a:bodyPr>
          <a:lstStyle/>
          <a:p>
            <a:pPr>
              <a:buFont typeface="Wingdings" pitchFamily="2" charset="2"/>
              <a:buChar char="§"/>
            </a:pPr>
            <a:r>
              <a:rPr lang="en-US" sz="2800" dirty="0" smtClean="0">
                <a:solidFill>
                  <a:srgbClr val="0000FF"/>
                </a:solidFill>
              </a:rPr>
              <a:t>Research aimed to </a:t>
            </a:r>
            <a:r>
              <a:rPr lang="en-US" sz="2800" b="1" u="sng" dirty="0" smtClean="0">
                <a:solidFill>
                  <a:srgbClr val="0000FF"/>
                </a:solidFill>
              </a:rPr>
              <a:t>develop science </a:t>
            </a:r>
            <a:r>
              <a:rPr lang="en-US" sz="2800" dirty="0" smtClean="0">
                <a:solidFill>
                  <a:srgbClr val="0000FF"/>
                </a:solidFill>
              </a:rPr>
              <a:t>by obtaining  </a:t>
            </a:r>
          </a:p>
          <a:p>
            <a:pPr>
              <a:buFont typeface="Wingdings" pitchFamily="2" charset="2"/>
              <a:buNone/>
            </a:pPr>
            <a:r>
              <a:rPr lang="en-US" sz="2800" dirty="0" smtClean="0">
                <a:solidFill>
                  <a:srgbClr val="0000FF"/>
                </a:solidFill>
              </a:rPr>
              <a:t>   knowledge and also new facts, so that can be </a:t>
            </a:r>
          </a:p>
          <a:p>
            <a:pPr>
              <a:buFont typeface="Wingdings" pitchFamily="2" charset="2"/>
              <a:buNone/>
            </a:pPr>
            <a:r>
              <a:rPr lang="en-US" sz="2800" dirty="0" smtClean="0">
                <a:solidFill>
                  <a:srgbClr val="0000FF"/>
                </a:solidFill>
              </a:rPr>
              <a:t>   compiled a new theory, concept, law, or method</a:t>
            </a:r>
          </a:p>
          <a:p>
            <a:endParaRPr lang="en-US" sz="2800" dirty="0">
              <a:solidFill>
                <a:srgbClr val="0000FF"/>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4"/>
          <p:cNvSpPr txBox="1">
            <a:spLocks noChangeArrowheads="1"/>
          </p:cNvSpPr>
          <p:nvPr/>
        </p:nvSpPr>
        <p:spPr bwMode="auto">
          <a:xfrm>
            <a:off x="609600" y="1519238"/>
            <a:ext cx="260350" cy="366712"/>
          </a:xfrm>
          <a:prstGeom prst="rect">
            <a:avLst/>
          </a:prstGeom>
          <a:noFill/>
          <a:ln w="9525">
            <a:noFill/>
            <a:miter lim="800000"/>
            <a:headEnd/>
            <a:tailEnd/>
          </a:ln>
        </p:spPr>
        <p:txBody>
          <a:bodyPr wrap="none">
            <a:spAutoFit/>
          </a:bodyPr>
          <a:lstStyle/>
          <a:p>
            <a:r>
              <a:rPr lang="en-US"/>
              <a:t> </a:t>
            </a:r>
            <a:endParaRPr lang="en-US" sz="2400">
              <a:solidFill>
                <a:srgbClr val="990099"/>
              </a:solidFill>
              <a:latin typeface="Comic Sans MS" pitchFamily="66" charset="0"/>
            </a:endParaRPr>
          </a:p>
        </p:txBody>
      </p:sp>
      <p:sp>
        <p:nvSpPr>
          <p:cNvPr id="27651" name="Text Box 5"/>
          <p:cNvSpPr txBox="1">
            <a:spLocks noChangeArrowheads="1"/>
          </p:cNvSpPr>
          <p:nvPr/>
        </p:nvSpPr>
        <p:spPr bwMode="auto">
          <a:xfrm>
            <a:off x="357158" y="2909223"/>
            <a:ext cx="8486804" cy="2591479"/>
          </a:xfrm>
          <a:prstGeom prst="rect">
            <a:avLst/>
          </a:prstGeom>
          <a:noFill/>
          <a:ln w="9525">
            <a:solidFill>
              <a:srgbClr val="660033"/>
            </a:solidFill>
            <a:miter lim="800000"/>
            <a:headEnd/>
            <a:tailEnd/>
          </a:ln>
        </p:spPr>
        <p:txBody>
          <a:bodyPr wrap="square">
            <a:spAutoFit/>
          </a:bodyPr>
          <a:lstStyle/>
          <a:p>
            <a:pPr>
              <a:buFont typeface="Wingdings" pitchFamily="2" charset="2"/>
              <a:buChar char="§"/>
            </a:pPr>
            <a:r>
              <a:rPr lang="id-ID" sz="2800" dirty="0" smtClean="0">
                <a:solidFill>
                  <a:srgbClr val="660033"/>
                </a:solidFill>
              </a:rPr>
              <a:t> </a:t>
            </a:r>
            <a:r>
              <a:rPr lang="en-US" sz="2800" dirty="0" smtClean="0">
                <a:solidFill>
                  <a:srgbClr val="660033"/>
                </a:solidFill>
              </a:rPr>
              <a:t> </a:t>
            </a:r>
            <a:r>
              <a:rPr lang="id-ID" sz="2800" dirty="0" smtClean="0"/>
              <a:t>f</a:t>
            </a:r>
            <a:r>
              <a:rPr lang="id-ID" sz="2800" dirty="0" smtClean="0">
                <a:latin typeface="Comic Sans MS" pitchFamily="66" charset="0"/>
              </a:rPr>
              <a:t>or </a:t>
            </a:r>
            <a:r>
              <a:rPr lang="en-US" sz="2800" dirty="0">
                <a:latin typeface="Comic Sans MS" pitchFamily="66" charset="0"/>
              </a:rPr>
              <a:t>sponsor: </a:t>
            </a:r>
            <a:r>
              <a:rPr lang="id-ID" sz="2800" dirty="0">
                <a:latin typeface="Comic Sans MS" pitchFamily="66" charset="0"/>
              </a:rPr>
              <a:t>usually </a:t>
            </a:r>
            <a:r>
              <a:rPr lang="en-US" sz="2800" dirty="0" smtClean="0">
                <a:latin typeface="Comic Sans MS" pitchFamily="66" charset="0"/>
              </a:rPr>
              <a:t>in</a:t>
            </a:r>
            <a:r>
              <a:rPr lang="id-ID" sz="2800" dirty="0" smtClean="0">
                <a:latin typeface="Comic Sans MS" pitchFamily="66" charset="0"/>
              </a:rPr>
              <a:t> </a:t>
            </a:r>
            <a:r>
              <a:rPr lang="id-ID" sz="2800" dirty="0">
                <a:latin typeface="Comic Sans MS" pitchFamily="66" charset="0"/>
              </a:rPr>
              <a:t>a certain </a:t>
            </a:r>
            <a:r>
              <a:rPr lang="en-US" sz="2800" dirty="0">
                <a:latin typeface="Comic Sans MS" pitchFamily="66" charset="0"/>
              </a:rPr>
              <a:t>format</a:t>
            </a:r>
          </a:p>
          <a:p>
            <a:pPr>
              <a:lnSpc>
                <a:spcPct val="120000"/>
              </a:lnSpc>
              <a:buFont typeface="Wingdings" pitchFamily="2" charset="2"/>
              <a:buChar char="§"/>
            </a:pPr>
            <a:r>
              <a:rPr lang="en-US" sz="2800" dirty="0">
                <a:latin typeface="Comic Sans MS" pitchFamily="66" charset="0"/>
              </a:rPr>
              <a:t> </a:t>
            </a:r>
            <a:r>
              <a:rPr lang="id-ID" sz="2800" dirty="0" smtClean="0">
                <a:latin typeface="Comic Sans MS" pitchFamily="66" charset="0"/>
              </a:rPr>
              <a:t>for </a:t>
            </a:r>
            <a:r>
              <a:rPr lang="id-ID" sz="2800" dirty="0">
                <a:latin typeface="Comic Sans MS" pitchFamily="66" charset="0"/>
              </a:rPr>
              <a:t>public</a:t>
            </a:r>
            <a:r>
              <a:rPr lang="en-US" sz="2800" dirty="0">
                <a:latin typeface="Comic Sans MS" pitchFamily="66" charset="0"/>
              </a:rPr>
              <a:t>: </a:t>
            </a:r>
            <a:r>
              <a:rPr lang="id-ID" sz="2800" dirty="0">
                <a:latin typeface="Comic Sans MS" pitchFamily="66" charset="0"/>
              </a:rPr>
              <a:t>use </a:t>
            </a:r>
            <a:r>
              <a:rPr lang="en-US" sz="2800" dirty="0" err="1">
                <a:latin typeface="Comic Sans MS" pitchFamily="66" charset="0"/>
              </a:rPr>
              <a:t>popul</a:t>
            </a:r>
            <a:r>
              <a:rPr lang="id-ID" sz="2800" dirty="0">
                <a:latin typeface="Comic Sans MS" pitchFamily="66" charset="0"/>
              </a:rPr>
              <a:t>a</a:t>
            </a:r>
            <a:r>
              <a:rPr lang="en-US" sz="2800" dirty="0">
                <a:latin typeface="Comic Sans MS" pitchFamily="66" charset="0"/>
              </a:rPr>
              <a:t>r</a:t>
            </a:r>
            <a:r>
              <a:rPr lang="id-ID" sz="2800" dirty="0">
                <a:latin typeface="Comic Sans MS" pitchFamily="66" charset="0"/>
              </a:rPr>
              <a:t> language</a:t>
            </a:r>
            <a:endParaRPr lang="en-US" sz="2800" dirty="0">
              <a:latin typeface="Comic Sans MS" pitchFamily="66" charset="0"/>
            </a:endParaRPr>
          </a:p>
          <a:p>
            <a:pPr>
              <a:lnSpc>
                <a:spcPct val="120000"/>
              </a:lnSpc>
              <a:buFont typeface="Wingdings" pitchFamily="2" charset="2"/>
              <a:buChar char="§"/>
            </a:pPr>
            <a:r>
              <a:rPr lang="id-ID" sz="2800" dirty="0" smtClean="0">
                <a:latin typeface="Comic Sans MS" pitchFamily="66" charset="0"/>
              </a:rPr>
              <a:t> </a:t>
            </a:r>
            <a:r>
              <a:rPr lang="id-ID" sz="2800" dirty="0" smtClean="0">
                <a:solidFill>
                  <a:srgbClr val="FF3399"/>
                </a:solidFill>
                <a:latin typeface="Comic Sans MS" pitchFamily="66" charset="0"/>
              </a:rPr>
              <a:t>for </a:t>
            </a:r>
            <a:r>
              <a:rPr lang="id-ID" sz="2800" dirty="0">
                <a:solidFill>
                  <a:srgbClr val="FF3399"/>
                </a:solidFill>
                <a:latin typeface="Comic Sans MS" pitchFamily="66" charset="0"/>
              </a:rPr>
              <a:t>scientific works </a:t>
            </a:r>
            <a:r>
              <a:rPr lang="en-US" sz="2800" dirty="0">
                <a:solidFill>
                  <a:srgbClr val="FF3399"/>
                </a:solidFill>
                <a:latin typeface="Comic Sans MS" pitchFamily="66" charset="0"/>
              </a:rPr>
              <a:t>(</a:t>
            </a:r>
            <a:r>
              <a:rPr lang="id-ID" sz="2800" dirty="0">
                <a:solidFill>
                  <a:srgbClr val="FF3399"/>
                </a:solidFill>
                <a:latin typeface="Comic Sans MS" pitchFamily="66" charset="0"/>
              </a:rPr>
              <a:t>Final </a:t>
            </a:r>
            <a:r>
              <a:rPr lang="en-US" sz="2800" dirty="0">
                <a:solidFill>
                  <a:srgbClr val="FF3399"/>
                </a:solidFill>
                <a:latin typeface="Comic Sans MS" pitchFamily="66" charset="0"/>
              </a:rPr>
              <a:t>A</a:t>
            </a:r>
            <a:r>
              <a:rPr lang="id-ID" sz="2800" dirty="0">
                <a:solidFill>
                  <a:srgbClr val="FF3399"/>
                </a:solidFill>
                <a:latin typeface="Comic Sans MS" pitchFamily="66" charset="0"/>
              </a:rPr>
              <a:t>ssignment, Th</a:t>
            </a:r>
            <a:r>
              <a:rPr lang="en-US" sz="2800" dirty="0" err="1">
                <a:solidFill>
                  <a:srgbClr val="FF3399"/>
                </a:solidFill>
                <a:latin typeface="Comic Sans MS" pitchFamily="66" charset="0"/>
              </a:rPr>
              <a:t>esis</a:t>
            </a:r>
            <a:r>
              <a:rPr lang="en-US" sz="2800" dirty="0">
                <a:solidFill>
                  <a:srgbClr val="FF3399"/>
                </a:solidFill>
                <a:latin typeface="Comic Sans MS" pitchFamily="66" charset="0"/>
              </a:rPr>
              <a:t>,</a:t>
            </a:r>
            <a:endParaRPr lang="id-ID" sz="2800" dirty="0">
              <a:solidFill>
                <a:srgbClr val="FF3399"/>
              </a:solidFill>
              <a:latin typeface="Comic Sans MS" pitchFamily="66" charset="0"/>
            </a:endParaRPr>
          </a:p>
          <a:p>
            <a:pPr>
              <a:lnSpc>
                <a:spcPct val="120000"/>
              </a:lnSpc>
            </a:pPr>
            <a:r>
              <a:rPr lang="id-ID" sz="2800" dirty="0">
                <a:solidFill>
                  <a:srgbClr val="FF3399"/>
                </a:solidFill>
                <a:latin typeface="Comic Sans MS" pitchFamily="66" charset="0"/>
              </a:rPr>
              <a:t>                                    </a:t>
            </a:r>
            <a:r>
              <a:rPr lang="en-US" sz="2800" dirty="0">
                <a:solidFill>
                  <a:srgbClr val="FF3399"/>
                </a:solidFill>
                <a:latin typeface="Comic Sans MS" pitchFamily="66" charset="0"/>
              </a:rPr>
              <a:t>Di</a:t>
            </a:r>
            <a:r>
              <a:rPr lang="id-ID" sz="2800" dirty="0">
                <a:solidFill>
                  <a:srgbClr val="FF3399"/>
                </a:solidFill>
                <a:latin typeface="Comic Sans MS" pitchFamily="66" charset="0"/>
              </a:rPr>
              <a:t>s</a:t>
            </a:r>
            <a:r>
              <a:rPr lang="en-US" sz="2800" dirty="0" err="1">
                <a:solidFill>
                  <a:srgbClr val="FF3399"/>
                </a:solidFill>
                <a:latin typeface="Comic Sans MS" pitchFamily="66" charset="0"/>
              </a:rPr>
              <a:t>serta</a:t>
            </a:r>
            <a:r>
              <a:rPr lang="id-ID" sz="2800" dirty="0">
                <a:solidFill>
                  <a:srgbClr val="FF3399"/>
                </a:solidFill>
                <a:latin typeface="Comic Sans MS" pitchFamily="66" charset="0"/>
              </a:rPr>
              <a:t>t</a:t>
            </a:r>
            <a:r>
              <a:rPr lang="en-US" sz="2800" dirty="0" err="1">
                <a:solidFill>
                  <a:srgbClr val="FF3399"/>
                </a:solidFill>
                <a:latin typeface="Comic Sans MS" pitchFamily="66" charset="0"/>
              </a:rPr>
              <a:t>i</a:t>
            </a:r>
            <a:r>
              <a:rPr lang="id-ID" sz="2800" dirty="0">
                <a:solidFill>
                  <a:srgbClr val="FF3399"/>
                </a:solidFill>
                <a:latin typeface="Comic Sans MS" pitchFamily="66" charset="0"/>
              </a:rPr>
              <a:t>on</a:t>
            </a:r>
            <a:r>
              <a:rPr lang="en-US" sz="2800" dirty="0">
                <a:solidFill>
                  <a:srgbClr val="FF3399"/>
                </a:solidFill>
                <a:latin typeface="Comic Sans MS" pitchFamily="66" charset="0"/>
              </a:rPr>
              <a:t>)</a:t>
            </a:r>
            <a:r>
              <a:rPr lang="id-ID" sz="2400" dirty="0">
                <a:solidFill>
                  <a:srgbClr val="FF3399"/>
                </a:solidFill>
                <a:latin typeface="Comic Sans MS" pitchFamily="66" charset="0"/>
              </a:rPr>
              <a:t>	</a:t>
            </a:r>
          </a:p>
          <a:p>
            <a:pPr>
              <a:lnSpc>
                <a:spcPct val="120000"/>
              </a:lnSpc>
            </a:pPr>
            <a:r>
              <a:rPr lang="id-ID" sz="2400" dirty="0">
                <a:solidFill>
                  <a:srgbClr val="FF3399"/>
                </a:solidFill>
                <a:latin typeface="Comic Sans MS" pitchFamily="66" charset="0"/>
              </a:rPr>
              <a:t>	</a:t>
            </a:r>
            <a:r>
              <a:rPr lang="id-ID" sz="2800" b="1" dirty="0" smtClean="0">
                <a:solidFill>
                  <a:srgbClr val="FF3399"/>
                </a:solidFill>
                <a:latin typeface="Arial Narrow" pitchFamily="34" charset="0"/>
              </a:rPr>
              <a:t>depend</a:t>
            </a:r>
            <a:r>
              <a:rPr lang="en-US" sz="2800" b="1" dirty="0" smtClean="0">
                <a:solidFill>
                  <a:srgbClr val="FF3399"/>
                </a:solidFill>
                <a:latin typeface="Arial Narrow" pitchFamily="34" charset="0"/>
              </a:rPr>
              <a:t>s</a:t>
            </a:r>
            <a:r>
              <a:rPr lang="id-ID" sz="2800" b="1" dirty="0" smtClean="0">
                <a:solidFill>
                  <a:srgbClr val="FF3399"/>
                </a:solidFill>
                <a:latin typeface="Arial Narrow" pitchFamily="34" charset="0"/>
              </a:rPr>
              <a:t> </a:t>
            </a:r>
            <a:r>
              <a:rPr lang="id-ID" sz="2800" b="1" dirty="0">
                <a:solidFill>
                  <a:srgbClr val="FF3399"/>
                </a:solidFill>
                <a:latin typeface="Arial Narrow" pitchFamily="34" charset="0"/>
              </a:rPr>
              <a:t>on standard </a:t>
            </a:r>
            <a:r>
              <a:rPr lang="id-ID" sz="2800" b="1" dirty="0" smtClean="0">
                <a:solidFill>
                  <a:srgbClr val="FF3399"/>
                </a:solidFill>
                <a:latin typeface="Arial Narrow" pitchFamily="34" charset="0"/>
              </a:rPr>
              <a:t>form </a:t>
            </a:r>
            <a:r>
              <a:rPr lang="id-ID" sz="2800" b="1" dirty="0">
                <a:solidFill>
                  <a:srgbClr val="FF3399"/>
                </a:solidFill>
                <a:latin typeface="Arial Narrow" pitchFamily="34" charset="0"/>
              </a:rPr>
              <a:t>of the institution</a:t>
            </a:r>
            <a:r>
              <a:rPr lang="en-US" sz="2800" b="1" dirty="0">
                <a:solidFill>
                  <a:srgbClr val="FF3399"/>
                </a:solidFill>
                <a:latin typeface="Arial Narrow" pitchFamily="34" charset="0"/>
              </a:rPr>
              <a:t>   </a:t>
            </a:r>
            <a:r>
              <a:rPr lang="en-US" sz="2800" b="1" dirty="0">
                <a:latin typeface="Arial Narrow" pitchFamily="34" charset="0"/>
              </a:rPr>
              <a:t>  </a:t>
            </a:r>
          </a:p>
        </p:txBody>
      </p:sp>
      <p:sp>
        <p:nvSpPr>
          <p:cNvPr id="27652" name="Text Box 9"/>
          <p:cNvSpPr txBox="1">
            <a:spLocks noChangeArrowheads="1"/>
          </p:cNvSpPr>
          <p:nvPr/>
        </p:nvSpPr>
        <p:spPr bwMode="auto">
          <a:xfrm>
            <a:off x="0" y="642918"/>
            <a:ext cx="9144000" cy="584775"/>
          </a:xfrm>
          <a:prstGeom prst="rect">
            <a:avLst/>
          </a:prstGeom>
          <a:solidFill>
            <a:schemeClr val="accent1">
              <a:lumMod val="75000"/>
            </a:schemeClr>
          </a:solidFill>
          <a:ln w="9525">
            <a:solidFill>
              <a:srgbClr val="663300"/>
            </a:solidFill>
            <a:miter lim="800000"/>
            <a:headEnd/>
            <a:tailEnd/>
          </a:ln>
        </p:spPr>
        <p:txBody>
          <a:bodyPr wrap="square">
            <a:spAutoFit/>
          </a:bodyPr>
          <a:lstStyle/>
          <a:p>
            <a:pPr algn="ctr">
              <a:defRPr/>
            </a:pPr>
            <a:r>
              <a:rPr lang="id-ID" sz="3200" b="1" dirty="0">
                <a:solidFill>
                  <a:schemeClr val="bg1"/>
                </a:solidFill>
              </a:rPr>
              <a:t>RESEARCH </a:t>
            </a:r>
            <a:r>
              <a:rPr lang="id-ID" sz="3200" b="1" dirty="0" smtClean="0">
                <a:solidFill>
                  <a:schemeClr val="bg1"/>
                </a:solidFill>
              </a:rPr>
              <a:t>REPORT</a:t>
            </a:r>
            <a:endParaRPr lang="en-US" sz="3200" b="1" dirty="0">
              <a:solidFill>
                <a:schemeClr val="bg1"/>
              </a:solidFill>
            </a:endParaRPr>
          </a:p>
        </p:txBody>
      </p:sp>
      <p:sp>
        <p:nvSpPr>
          <p:cNvPr id="27653" name="Rectangle 10"/>
          <p:cNvSpPr>
            <a:spLocks noChangeArrowheads="1"/>
          </p:cNvSpPr>
          <p:nvPr/>
        </p:nvSpPr>
        <p:spPr bwMode="auto">
          <a:xfrm>
            <a:off x="357158" y="1905648"/>
            <a:ext cx="5819222" cy="523220"/>
          </a:xfrm>
          <a:prstGeom prst="rect">
            <a:avLst/>
          </a:prstGeom>
          <a:noFill/>
          <a:ln w="9525">
            <a:noFill/>
            <a:miter lim="800000"/>
            <a:headEnd/>
            <a:tailEnd/>
          </a:ln>
        </p:spPr>
        <p:txBody>
          <a:bodyPr wrap="none">
            <a:spAutoFit/>
          </a:bodyPr>
          <a:lstStyle/>
          <a:p>
            <a:r>
              <a:rPr lang="en-US" sz="2400" dirty="0">
                <a:solidFill>
                  <a:srgbClr val="990099"/>
                </a:solidFill>
                <a:latin typeface="Comic Sans MS" pitchFamily="66" charset="0"/>
              </a:rPr>
              <a:t>   </a:t>
            </a:r>
            <a:r>
              <a:rPr lang="id-ID" sz="2400" dirty="0" smtClean="0">
                <a:solidFill>
                  <a:srgbClr val="990099"/>
                </a:solidFill>
                <a:latin typeface="Comic Sans MS" pitchFamily="66" charset="0"/>
              </a:rPr>
              <a:t> </a:t>
            </a:r>
            <a:r>
              <a:rPr lang="id-ID" sz="2800" dirty="0" smtClean="0">
                <a:solidFill>
                  <a:srgbClr val="0033CC"/>
                </a:solidFill>
                <a:latin typeface="Comic Sans MS" pitchFamily="66" charset="0"/>
              </a:rPr>
              <a:t>depend</a:t>
            </a:r>
            <a:r>
              <a:rPr lang="en-US" sz="2800" dirty="0" smtClean="0">
                <a:solidFill>
                  <a:srgbClr val="0033CC"/>
                </a:solidFill>
                <a:latin typeface="Comic Sans MS" pitchFamily="66" charset="0"/>
              </a:rPr>
              <a:t>s</a:t>
            </a:r>
            <a:r>
              <a:rPr lang="id-ID" sz="2800" dirty="0" smtClean="0">
                <a:solidFill>
                  <a:srgbClr val="0033CC"/>
                </a:solidFill>
                <a:latin typeface="Comic Sans MS" pitchFamily="66" charset="0"/>
              </a:rPr>
              <a:t> </a:t>
            </a:r>
            <a:r>
              <a:rPr lang="id-ID" sz="2800" dirty="0">
                <a:solidFill>
                  <a:srgbClr val="0033CC"/>
                </a:solidFill>
                <a:latin typeface="Comic Sans MS" pitchFamily="66" charset="0"/>
              </a:rPr>
              <a:t>to whom is addressed</a:t>
            </a:r>
            <a:r>
              <a:rPr lang="en-US" sz="2800" dirty="0">
                <a:solidFill>
                  <a:srgbClr val="0033CC"/>
                </a:solidFill>
                <a:latin typeface="Comic Sans MS" pitchFamily="66" charset="0"/>
              </a:rPr>
              <a:t>!</a:t>
            </a:r>
          </a:p>
        </p:txBody>
      </p:sp>
      <p:sp>
        <p:nvSpPr>
          <p:cNvPr id="27654" name="AutoShape 12"/>
          <p:cNvSpPr>
            <a:spLocks noChangeArrowheads="1"/>
          </p:cNvSpPr>
          <p:nvPr/>
        </p:nvSpPr>
        <p:spPr bwMode="auto">
          <a:xfrm>
            <a:off x="428596" y="2071678"/>
            <a:ext cx="228600" cy="2286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id-ID"/>
          </a:p>
        </p:txBody>
      </p:sp>
      <p:sp>
        <p:nvSpPr>
          <p:cNvPr id="8" name="Right Arrow 7"/>
          <p:cNvSpPr/>
          <p:nvPr/>
        </p:nvSpPr>
        <p:spPr>
          <a:xfrm>
            <a:off x="1000100" y="5072074"/>
            <a:ext cx="285752" cy="285752"/>
          </a:xfrm>
          <a:prstGeom prst="rightArrow">
            <a:avLst/>
          </a:prstGeom>
          <a:solidFill>
            <a:srgbClr val="660033"/>
          </a:solidFill>
          <a:ln>
            <a:solidFill>
              <a:srgbClr val="66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838200" y="1295400"/>
            <a:ext cx="7864475" cy="5416868"/>
          </a:xfrm>
          <a:prstGeom prst="rect">
            <a:avLst/>
          </a:prstGeom>
          <a:noFill/>
          <a:ln w="9525">
            <a:noFill/>
            <a:miter lim="800000"/>
            <a:headEnd/>
            <a:tailEnd/>
          </a:ln>
        </p:spPr>
        <p:txBody>
          <a:bodyPr>
            <a:spAutoFit/>
          </a:bodyPr>
          <a:lstStyle/>
          <a:p>
            <a:pPr>
              <a:defRPr/>
            </a:pPr>
            <a:r>
              <a:rPr lang="en-US" sz="2000" dirty="0">
                <a:solidFill>
                  <a:srgbClr val="800080"/>
                </a:solidFill>
              </a:rPr>
              <a:t>I. </a:t>
            </a:r>
            <a:r>
              <a:rPr lang="id-ID" sz="2000" dirty="0">
                <a:solidFill>
                  <a:srgbClr val="800080"/>
                </a:solidFill>
              </a:rPr>
              <a:t>FIRST PART</a:t>
            </a:r>
            <a:r>
              <a:rPr lang="en-US" sz="2000" dirty="0">
                <a:solidFill>
                  <a:srgbClr val="800080"/>
                </a:solidFill>
              </a:rPr>
              <a:t>:</a:t>
            </a:r>
          </a:p>
          <a:p>
            <a:pPr>
              <a:defRPr/>
            </a:pPr>
            <a:r>
              <a:rPr lang="en-US" dirty="0">
                <a:solidFill>
                  <a:srgbClr val="800080"/>
                </a:solidFill>
              </a:rPr>
              <a:t>	</a:t>
            </a:r>
            <a:r>
              <a:rPr lang="en-US" sz="2400" dirty="0">
                <a:solidFill>
                  <a:srgbClr val="800080"/>
                </a:solidFill>
                <a:latin typeface="Comic Sans MS" pitchFamily="66" charset="0"/>
              </a:rPr>
              <a:t>○ </a:t>
            </a:r>
            <a:r>
              <a:rPr lang="id-ID" sz="2400" dirty="0">
                <a:solidFill>
                  <a:srgbClr val="800080"/>
                </a:solidFill>
                <a:latin typeface="Comic Sans MS" pitchFamily="66" charset="0"/>
              </a:rPr>
              <a:t>Title page</a:t>
            </a:r>
            <a:endParaRPr lang="en-US" sz="2400" dirty="0">
              <a:solidFill>
                <a:srgbClr val="800080"/>
              </a:solidFill>
              <a:latin typeface="Comic Sans MS" pitchFamily="66" charset="0"/>
            </a:endParaRPr>
          </a:p>
          <a:p>
            <a:pPr>
              <a:defRPr/>
            </a:pPr>
            <a:r>
              <a:rPr lang="en-US" sz="2400" dirty="0">
                <a:solidFill>
                  <a:srgbClr val="800080"/>
                </a:solidFill>
                <a:latin typeface="Comic Sans MS" pitchFamily="66" charset="0"/>
              </a:rPr>
              <a:t>	○ </a:t>
            </a:r>
            <a:r>
              <a:rPr lang="id-ID" sz="2400" dirty="0">
                <a:solidFill>
                  <a:srgbClr val="800080"/>
                </a:solidFill>
                <a:latin typeface="Comic Sans MS" pitchFamily="66" charset="0"/>
              </a:rPr>
              <a:t>Approval page</a:t>
            </a:r>
            <a:endParaRPr lang="en-US" sz="2400" dirty="0">
              <a:solidFill>
                <a:srgbClr val="800080"/>
              </a:solidFill>
              <a:latin typeface="Comic Sans MS" pitchFamily="66" charset="0"/>
            </a:endParaRPr>
          </a:p>
          <a:p>
            <a:pPr>
              <a:defRPr/>
            </a:pPr>
            <a:r>
              <a:rPr lang="en-US" sz="2400" dirty="0">
                <a:solidFill>
                  <a:srgbClr val="800080"/>
                </a:solidFill>
                <a:latin typeface="Comic Sans MS" pitchFamily="66" charset="0"/>
              </a:rPr>
              <a:t>	○</a:t>
            </a:r>
            <a:r>
              <a:rPr lang="id-ID" sz="2400" dirty="0">
                <a:solidFill>
                  <a:srgbClr val="800080"/>
                </a:solidFill>
                <a:latin typeface="Comic Sans MS" pitchFamily="66" charset="0"/>
              </a:rPr>
              <a:t> Preface</a:t>
            </a:r>
            <a:endParaRPr lang="en-US" sz="2400" dirty="0">
              <a:solidFill>
                <a:srgbClr val="800080"/>
              </a:solidFill>
              <a:latin typeface="Comic Sans MS" pitchFamily="66" charset="0"/>
            </a:endParaRPr>
          </a:p>
          <a:p>
            <a:pPr>
              <a:defRPr/>
            </a:pPr>
            <a:r>
              <a:rPr lang="en-US" sz="2400" dirty="0">
                <a:solidFill>
                  <a:srgbClr val="800080"/>
                </a:solidFill>
                <a:latin typeface="Comic Sans MS" pitchFamily="66" charset="0"/>
              </a:rPr>
              <a:t>	○ </a:t>
            </a:r>
            <a:r>
              <a:rPr lang="id-ID" sz="2400" dirty="0">
                <a:solidFill>
                  <a:srgbClr val="800080"/>
                </a:solidFill>
                <a:latin typeface="Comic Sans MS" pitchFamily="66" charset="0"/>
              </a:rPr>
              <a:t>Acknowledgement</a:t>
            </a:r>
            <a:endParaRPr lang="en-US" sz="2400" dirty="0">
              <a:solidFill>
                <a:srgbClr val="800080"/>
              </a:solidFill>
              <a:latin typeface="Comic Sans MS" pitchFamily="66" charset="0"/>
            </a:endParaRPr>
          </a:p>
          <a:p>
            <a:pPr>
              <a:defRPr/>
            </a:pPr>
            <a:r>
              <a:rPr lang="en-US" sz="2400" dirty="0">
                <a:solidFill>
                  <a:srgbClr val="800080"/>
                </a:solidFill>
                <a:latin typeface="Comic Sans MS" pitchFamily="66" charset="0"/>
              </a:rPr>
              <a:t>	○ </a:t>
            </a:r>
            <a:r>
              <a:rPr lang="id-ID" sz="2400" dirty="0">
                <a:solidFill>
                  <a:srgbClr val="800080"/>
                </a:solidFill>
                <a:latin typeface="Comic Sans MS" pitchFamily="66" charset="0"/>
              </a:rPr>
              <a:t>List of content</a:t>
            </a:r>
            <a:r>
              <a:rPr lang="en-US" sz="2400" dirty="0">
                <a:solidFill>
                  <a:srgbClr val="800080"/>
                </a:solidFill>
                <a:latin typeface="Comic Sans MS" pitchFamily="66" charset="0"/>
              </a:rPr>
              <a:t>/</a:t>
            </a:r>
            <a:r>
              <a:rPr lang="en-US" sz="2400" dirty="0" err="1">
                <a:solidFill>
                  <a:srgbClr val="800080"/>
                </a:solidFill>
                <a:latin typeface="Comic Sans MS" pitchFamily="66" charset="0"/>
              </a:rPr>
              <a:t>Tabl</a:t>
            </a:r>
            <a:r>
              <a:rPr lang="id-ID" sz="2400" dirty="0">
                <a:solidFill>
                  <a:srgbClr val="800080"/>
                </a:solidFill>
                <a:latin typeface="Comic Sans MS" pitchFamily="66" charset="0"/>
              </a:rPr>
              <a:t>es</a:t>
            </a:r>
            <a:r>
              <a:rPr lang="en-US" sz="2400" dirty="0">
                <a:solidFill>
                  <a:srgbClr val="800080"/>
                </a:solidFill>
                <a:latin typeface="Comic Sans MS" pitchFamily="66" charset="0"/>
              </a:rPr>
              <a:t>/</a:t>
            </a:r>
            <a:r>
              <a:rPr lang="id-ID" sz="2400" dirty="0">
                <a:solidFill>
                  <a:srgbClr val="800080"/>
                </a:solidFill>
                <a:latin typeface="Comic Sans MS" pitchFamily="66" charset="0"/>
              </a:rPr>
              <a:t>PicturesAbreviation</a:t>
            </a:r>
            <a:endParaRPr lang="en-US" sz="2400" dirty="0">
              <a:solidFill>
                <a:srgbClr val="800080"/>
              </a:solidFill>
              <a:latin typeface="Comic Sans MS" pitchFamily="66" charset="0"/>
            </a:endParaRPr>
          </a:p>
          <a:p>
            <a:pPr>
              <a:defRPr/>
            </a:pPr>
            <a:r>
              <a:rPr lang="en-US" dirty="0">
                <a:solidFill>
                  <a:srgbClr val="800080"/>
                </a:solidFill>
              </a:rPr>
              <a:t>	</a:t>
            </a:r>
            <a:r>
              <a:rPr lang="en-US" sz="2400" dirty="0">
                <a:solidFill>
                  <a:srgbClr val="800080"/>
                </a:solidFill>
                <a:latin typeface="Comic Sans MS" pitchFamily="66" charset="0"/>
              </a:rPr>
              <a:t>○ Abstract</a:t>
            </a:r>
          </a:p>
          <a:p>
            <a:pPr>
              <a:lnSpc>
                <a:spcPct val="140000"/>
              </a:lnSpc>
              <a:defRPr/>
            </a:pPr>
            <a:r>
              <a:rPr lang="en-US" sz="2000" dirty="0">
                <a:solidFill>
                  <a:srgbClr val="800080"/>
                </a:solidFill>
              </a:rPr>
              <a:t>II. </a:t>
            </a:r>
            <a:r>
              <a:rPr lang="id-ID" sz="2000" dirty="0">
                <a:solidFill>
                  <a:srgbClr val="800080"/>
                </a:solidFill>
              </a:rPr>
              <a:t>CONTENTS </a:t>
            </a:r>
            <a:r>
              <a:rPr lang="id-ID" sz="2000" dirty="0" smtClean="0">
                <a:solidFill>
                  <a:srgbClr val="800080"/>
                </a:solidFill>
              </a:rPr>
              <a:t> </a:t>
            </a:r>
            <a:r>
              <a:rPr lang="id-ID" sz="2000" b="1" dirty="0" smtClean="0">
                <a:solidFill>
                  <a:srgbClr val="0033CC"/>
                </a:solidFill>
              </a:rPr>
              <a:t>(= PROPOSAL), added by:</a:t>
            </a:r>
            <a:endParaRPr lang="en-US" sz="2000" b="1" dirty="0">
              <a:solidFill>
                <a:srgbClr val="0033CC"/>
              </a:solidFill>
            </a:endParaRPr>
          </a:p>
          <a:p>
            <a:pPr marL="896938">
              <a:buFont typeface="Wingdings" pitchFamily="2" charset="2"/>
              <a:buChar char="§"/>
              <a:tabLst>
                <a:tab pos="1173163" algn="l"/>
              </a:tabLst>
              <a:defRPr/>
            </a:pPr>
            <a:r>
              <a:rPr lang="en-US" dirty="0">
                <a:solidFill>
                  <a:srgbClr val="800080"/>
                </a:solidFill>
              </a:rPr>
              <a:t>	</a:t>
            </a:r>
            <a:r>
              <a:rPr lang="id-ID" sz="2000" b="1" dirty="0" smtClean="0">
                <a:solidFill>
                  <a:srgbClr val="800080"/>
                </a:solidFill>
              </a:rPr>
              <a:t>RESEARCH </a:t>
            </a:r>
            <a:r>
              <a:rPr lang="id-ID" sz="2000" b="1" dirty="0">
                <a:solidFill>
                  <a:srgbClr val="800080"/>
                </a:solidFill>
              </a:rPr>
              <a:t>RESULTS </a:t>
            </a:r>
          </a:p>
          <a:p>
            <a:pPr marL="896938">
              <a:buFont typeface="Wingdings" pitchFamily="2" charset="2"/>
              <a:buChar char="§"/>
              <a:tabLst>
                <a:tab pos="1069975" algn="l"/>
              </a:tabLst>
              <a:defRPr/>
            </a:pPr>
            <a:r>
              <a:rPr lang="en-US" sz="2000" b="1" dirty="0">
                <a:solidFill>
                  <a:srgbClr val="800080"/>
                </a:solidFill>
              </a:rPr>
              <a:t>	</a:t>
            </a:r>
            <a:r>
              <a:rPr lang="id-ID" sz="2000" b="1" dirty="0" smtClean="0">
                <a:solidFill>
                  <a:srgbClr val="800080"/>
                </a:solidFill>
              </a:rPr>
              <a:t>  DISCUSSION</a:t>
            </a:r>
            <a:endParaRPr lang="en-US" sz="2000" b="1" dirty="0">
              <a:solidFill>
                <a:srgbClr val="800080"/>
              </a:solidFill>
            </a:endParaRPr>
          </a:p>
          <a:p>
            <a:pPr marL="896938">
              <a:buFont typeface="Wingdings" pitchFamily="2" charset="2"/>
              <a:buChar char="§"/>
              <a:tabLst>
                <a:tab pos="1069975" algn="l"/>
              </a:tabLst>
              <a:defRPr/>
            </a:pPr>
            <a:r>
              <a:rPr lang="en-US" sz="2000" b="1" dirty="0">
                <a:solidFill>
                  <a:srgbClr val="800080"/>
                </a:solidFill>
              </a:rPr>
              <a:t>	</a:t>
            </a:r>
            <a:r>
              <a:rPr lang="id-ID" sz="2000" b="1" dirty="0" smtClean="0">
                <a:solidFill>
                  <a:srgbClr val="800080"/>
                </a:solidFill>
              </a:rPr>
              <a:t>  CONCLUSION AND RECOMMENDATION</a:t>
            </a:r>
            <a:endParaRPr lang="en-US" sz="2000" b="1" dirty="0">
              <a:solidFill>
                <a:srgbClr val="800080"/>
              </a:solidFill>
            </a:endParaRPr>
          </a:p>
          <a:p>
            <a:pPr>
              <a:lnSpc>
                <a:spcPct val="140000"/>
              </a:lnSpc>
              <a:defRPr/>
            </a:pPr>
            <a:r>
              <a:rPr lang="en-US" sz="2000" dirty="0">
                <a:solidFill>
                  <a:srgbClr val="800080"/>
                </a:solidFill>
              </a:rPr>
              <a:t>III. </a:t>
            </a:r>
            <a:r>
              <a:rPr lang="id-ID" sz="2000" dirty="0">
                <a:solidFill>
                  <a:srgbClr val="800080"/>
                </a:solidFill>
              </a:rPr>
              <a:t>FINAL PART </a:t>
            </a:r>
            <a:r>
              <a:rPr lang="en-US" dirty="0">
                <a:solidFill>
                  <a:srgbClr val="800080"/>
                </a:solidFill>
              </a:rPr>
              <a:t>	</a:t>
            </a:r>
          </a:p>
          <a:p>
            <a:pPr>
              <a:defRPr/>
            </a:pPr>
            <a:r>
              <a:rPr lang="en-US" dirty="0">
                <a:solidFill>
                  <a:srgbClr val="800080"/>
                </a:solidFill>
              </a:rPr>
              <a:t>	</a:t>
            </a:r>
            <a:r>
              <a:rPr lang="id-ID" sz="2000" b="1" dirty="0">
                <a:solidFill>
                  <a:srgbClr val="800080"/>
                </a:solidFill>
              </a:rPr>
              <a:t>REFERENCE</a:t>
            </a:r>
            <a:endParaRPr lang="en-US" sz="2000" b="1" dirty="0">
              <a:solidFill>
                <a:srgbClr val="800080"/>
              </a:solidFill>
            </a:endParaRPr>
          </a:p>
          <a:p>
            <a:pPr>
              <a:defRPr/>
            </a:pPr>
            <a:r>
              <a:rPr lang="en-US" sz="2000" b="1" dirty="0">
                <a:solidFill>
                  <a:srgbClr val="800080"/>
                </a:solidFill>
              </a:rPr>
              <a:t>	</a:t>
            </a:r>
            <a:r>
              <a:rPr lang="id-ID" sz="2000" b="1" dirty="0">
                <a:solidFill>
                  <a:srgbClr val="800080"/>
                </a:solidFill>
              </a:rPr>
              <a:t>APPENDICES</a:t>
            </a:r>
            <a:endParaRPr lang="en-US" sz="2000" b="1" dirty="0">
              <a:solidFill>
                <a:srgbClr val="800080"/>
              </a:solidFill>
            </a:endParaRPr>
          </a:p>
          <a:p>
            <a:pPr>
              <a:defRPr/>
            </a:pPr>
            <a:endParaRPr lang="en-US" dirty="0"/>
          </a:p>
        </p:txBody>
      </p:sp>
      <p:sp>
        <p:nvSpPr>
          <p:cNvPr id="28675" name="Text Box 5"/>
          <p:cNvSpPr txBox="1">
            <a:spLocks noChangeArrowheads="1"/>
          </p:cNvSpPr>
          <p:nvPr/>
        </p:nvSpPr>
        <p:spPr bwMode="auto">
          <a:xfrm>
            <a:off x="0" y="571480"/>
            <a:ext cx="9144000" cy="523875"/>
          </a:xfrm>
          <a:prstGeom prst="rect">
            <a:avLst/>
          </a:prstGeom>
          <a:solidFill>
            <a:srgbClr val="660033"/>
          </a:solidFill>
          <a:ln w="9525">
            <a:solidFill>
              <a:srgbClr val="000000"/>
            </a:solidFill>
            <a:miter lim="800000"/>
            <a:headEnd/>
            <a:tailEnd/>
          </a:ln>
        </p:spPr>
        <p:txBody>
          <a:bodyPr wrap="square">
            <a:spAutoFit/>
          </a:bodyPr>
          <a:lstStyle/>
          <a:p>
            <a:pPr algn="ctr">
              <a:defRPr/>
            </a:pPr>
            <a:r>
              <a:rPr lang="id-ID" sz="2800" b="1" dirty="0">
                <a:solidFill>
                  <a:schemeClr val="bg1"/>
                </a:solidFill>
              </a:rPr>
              <a:t>SCIENTIFIC REPORT </a:t>
            </a:r>
            <a:r>
              <a:rPr lang="en-US" sz="2800" b="1" dirty="0">
                <a:solidFill>
                  <a:schemeClr val="bg1"/>
                </a:solidFill>
              </a:rPr>
              <a:t>FORMAT</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4"/>
          <p:cNvSpPr txBox="1">
            <a:spLocks noChangeArrowheads="1"/>
          </p:cNvSpPr>
          <p:nvPr/>
        </p:nvSpPr>
        <p:spPr bwMode="auto">
          <a:xfrm>
            <a:off x="428596" y="642918"/>
            <a:ext cx="2438400" cy="523875"/>
          </a:xfrm>
          <a:prstGeom prst="rect">
            <a:avLst/>
          </a:prstGeom>
          <a:solidFill>
            <a:srgbClr val="660033"/>
          </a:solidFill>
          <a:ln w="9525">
            <a:solidFill>
              <a:srgbClr val="663300"/>
            </a:solidFill>
            <a:miter lim="800000"/>
            <a:headEnd/>
            <a:tailEnd/>
          </a:ln>
        </p:spPr>
        <p:txBody>
          <a:bodyPr>
            <a:spAutoFit/>
          </a:bodyPr>
          <a:lstStyle/>
          <a:p>
            <a:pPr algn="ctr">
              <a:defRPr/>
            </a:pPr>
            <a:r>
              <a:rPr lang="en-US" sz="2800" b="1" dirty="0">
                <a:solidFill>
                  <a:schemeClr val="bg1"/>
                </a:solidFill>
              </a:rPr>
              <a:t>ABSTRACT</a:t>
            </a:r>
          </a:p>
        </p:txBody>
      </p:sp>
      <p:sp>
        <p:nvSpPr>
          <p:cNvPr id="29699" name="Text Box 5"/>
          <p:cNvSpPr txBox="1">
            <a:spLocks noChangeArrowheads="1"/>
          </p:cNvSpPr>
          <p:nvPr/>
        </p:nvSpPr>
        <p:spPr bwMode="auto">
          <a:xfrm>
            <a:off x="838200" y="1371600"/>
            <a:ext cx="5250155" cy="911019"/>
          </a:xfrm>
          <a:prstGeom prst="rect">
            <a:avLst/>
          </a:prstGeom>
          <a:noFill/>
          <a:ln w="9525">
            <a:noFill/>
            <a:miter lim="800000"/>
            <a:headEnd/>
            <a:tailEnd/>
          </a:ln>
        </p:spPr>
        <p:txBody>
          <a:bodyPr wrap="none">
            <a:spAutoFit/>
          </a:bodyPr>
          <a:lstStyle/>
          <a:p>
            <a:pPr>
              <a:buFont typeface="Wingdings" pitchFamily="2" charset="2"/>
              <a:buChar char="§"/>
            </a:pPr>
            <a:r>
              <a:rPr lang="id-ID" sz="2800" dirty="0" smtClean="0">
                <a:solidFill>
                  <a:srgbClr val="660033"/>
                </a:solidFill>
                <a:latin typeface="Comic Sans MS" pitchFamily="66" charset="0"/>
              </a:rPr>
              <a:t> consist</a:t>
            </a:r>
            <a:r>
              <a:rPr lang="en-US" sz="2800" dirty="0" smtClean="0">
                <a:solidFill>
                  <a:srgbClr val="660033"/>
                </a:solidFill>
                <a:latin typeface="Comic Sans MS" pitchFamily="66" charset="0"/>
              </a:rPr>
              <a:t>s</a:t>
            </a:r>
            <a:r>
              <a:rPr lang="id-ID" sz="2800" dirty="0" smtClean="0">
                <a:solidFill>
                  <a:srgbClr val="660033"/>
                </a:solidFill>
                <a:latin typeface="Comic Sans MS" pitchFamily="66" charset="0"/>
              </a:rPr>
              <a:t> </a:t>
            </a:r>
            <a:r>
              <a:rPr lang="id-ID" sz="2800" dirty="0">
                <a:solidFill>
                  <a:srgbClr val="660033"/>
                </a:solidFill>
                <a:latin typeface="Comic Sans MS" pitchFamily="66" charset="0"/>
              </a:rPr>
              <a:t>of </a:t>
            </a:r>
            <a:r>
              <a:rPr lang="en-US" sz="2400" dirty="0">
                <a:solidFill>
                  <a:srgbClr val="660033"/>
                </a:solidFill>
                <a:latin typeface="Comic Sans MS" pitchFamily="66" charset="0"/>
              </a:rPr>
              <a:t>200-250</a:t>
            </a:r>
            <a:r>
              <a:rPr lang="en-US" sz="2800" dirty="0">
                <a:solidFill>
                  <a:srgbClr val="660033"/>
                </a:solidFill>
                <a:latin typeface="Comic Sans MS" pitchFamily="66" charset="0"/>
              </a:rPr>
              <a:t> </a:t>
            </a:r>
            <a:r>
              <a:rPr lang="id-ID" sz="2800" dirty="0">
                <a:solidFill>
                  <a:srgbClr val="660033"/>
                </a:solidFill>
                <a:latin typeface="Comic Sans MS" pitchFamily="66" charset="0"/>
              </a:rPr>
              <a:t>words</a:t>
            </a:r>
            <a:endParaRPr lang="en-US" sz="2800" dirty="0">
              <a:solidFill>
                <a:srgbClr val="660033"/>
              </a:solidFill>
              <a:latin typeface="Comic Sans MS" pitchFamily="66" charset="0"/>
            </a:endParaRPr>
          </a:p>
          <a:p>
            <a:pPr>
              <a:lnSpc>
                <a:spcPct val="90000"/>
              </a:lnSpc>
              <a:buFont typeface="Wingdings" pitchFamily="2" charset="2"/>
              <a:buChar char="§"/>
            </a:pPr>
            <a:r>
              <a:rPr lang="id-ID" sz="2800" dirty="0" smtClean="0">
                <a:solidFill>
                  <a:srgbClr val="660033"/>
                </a:solidFill>
                <a:latin typeface="Comic Sans MS" pitchFamily="66" charset="0"/>
              </a:rPr>
              <a:t> c</a:t>
            </a:r>
            <a:r>
              <a:rPr lang="en-US" sz="2800" dirty="0" err="1">
                <a:solidFill>
                  <a:srgbClr val="660033"/>
                </a:solidFill>
                <a:latin typeface="Comic Sans MS" pitchFamily="66" charset="0"/>
              </a:rPr>
              <a:t>omponen</a:t>
            </a:r>
            <a:r>
              <a:rPr lang="id-ID" sz="2800" dirty="0">
                <a:solidFill>
                  <a:srgbClr val="660033"/>
                </a:solidFill>
                <a:latin typeface="Comic Sans MS" pitchFamily="66" charset="0"/>
              </a:rPr>
              <a:t>ts</a:t>
            </a:r>
            <a:r>
              <a:rPr lang="en-US" sz="2800" dirty="0">
                <a:solidFill>
                  <a:srgbClr val="660033"/>
                </a:solidFill>
                <a:latin typeface="Comic Sans MS" pitchFamily="66" charset="0"/>
              </a:rPr>
              <a:t>:  I  M  R  A  </a:t>
            </a:r>
            <a:r>
              <a:rPr lang="en-US" sz="2800" dirty="0" smtClean="0">
                <a:solidFill>
                  <a:srgbClr val="660033"/>
                </a:solidFill>
                <a:latin typeface="Comic Sans MS" pitchFamily="66" charset="0"/>
              </a:rPr>
              <a:t>D/C</a:t>
            </a:r>
            <a:endParaRPr lang="en-US" sz="2800" dirty="0">
              <a:solidFill>
                <a:srgbClr val="660033"/>
              </a:solidFill>
              <a:latin typeface="Comic Sans MS" pitchFamily="66" charset="0"/>
            </a:endParaRPr>
          </a:p>
        </p:txBody>
      </p:sp>
      <p:sp>
        <p:nvSpPr>
          <p:cNvPr id="29700" name="Text Box 6"/>
          <p:cNvSpPr txBox="1">
            <a:spLocks noChangeArrowheads="1"/>
          </p:cNvSpPr>
          <p:nvPr/>
        </p:nvSpPr>
        <p:spPr bwMode="auto">
          <a:xfrm>
            <a:off x="3276600" y="2286000"/>
            <a:ext cx="2033249" cy="461665"/>
          </a:xfrm>
          <a:prstGeom prst="rect">
            <a:avLst/>
          </a:prstGeom>
          <a:noFill/>
          <a:ln w="9525">
            <a:noFill/>
            <a:miter lim="800000"/>
            <a:headEnd/>
            <a:tailEnd/>
          </a:ln>
        </p:spPr>
        <p:txBody>
          <a:bodyPr wrap="none">
            <a:spAutoFit/>
          </a:bodyPr>
          <a:lstStyle/>
          <a:p>
            <a:r>
              <a:rPr lang="id-ID" sz="2000" dirty="0" smtClean="0">
                <a:solidFill>
                  <a:srgbClr val="990099"/>
                </a:solidFill>
                <a:latin typeface="Comic Sans MS" pitchFamily="66" charset="0"/>
              </a:rPr>
              <a:t> </a:t>
            </a:r>
            <a:r>
              <a:rPr lang="en-US" sz="2400" b="1" dirty="0" smtClean="0">
                <a:solidFill>
                  <a:srgbClr val="0033CC"/>
                </a:solidFill>
                <a:latin typeface="Comic Sans MS" pitchFamily="66" charset="0"/>
              </a:rPr>
              <a:t>I</a:t>
            </a:r>
            <a:r>
              <a:rPr lang="en-US" sz="2400" dirty="0" smtClean="0"/>
              <a:t>ntroduction</a:t>
            </a:r>
            <a:endParaRPr lang="en-US" sz="2400" dirty="0"/>
          </a:p>
        </p:txBody>
      </p:sp>
      <p:sp>
        <p:nvSpPr>
          <p:cNvPr id="29701" name="Text Box 7"/>
          <p:cNvSpPr txBox="1">
            <a:spLocks noChangeArrowheads="1"/>
          </p:cNvSpPr>
          <p:nvPr/>
        </p:nvSpPr>
        <p:spPr bwMode="auto">
          <a:xfrm>
            <a:off x="3214678" y="2643182"/>
            <a:ext cx="3271793" cy="461665"/>
          </a:xfrm>
          <a:prstGeom prst="rect">
            <a:avLst/>
          </a:prstGeom>
          <a:noFill/>
          <a:ln w="9525">
            <a:noFill/>
            <a:miter lim="800000"/>
            <a:headEnd/>
            <a:tailEnd/>
          </a:ln>
        </p:spPr>
        <p:txBody>
          <a:bodyPr wrap="none">
            <a:spAutoFit/>
          </a:bodyPr>
          <a:lstStyle/>
          <a:p>
            <a:r>
              <a:rPr lang="id-ID" sz="2000" dirty="0">
                <a:solidFill>
                  <a:srgbClr val="990099"/>
                </a:solidFill>
                <a:latin typeface="Comic Sans MS" pitchFamily="66" charset="0"/>
              </a:rPr>
              <a:t>  </a:t>
            </a:r>
            <a:r>
              <a:rPr lang="en-US" sz="2400" b="1" dirty="0" smtClean="0">
                <a:solidFill>
                  <a:srgbClr val="0033CC"/>
                </a:solidFill>
                <a:latin typeface="Comic Sans MS" pitchFamily="66" charset="0"/>
              </a:rPr>
              <a:t>M</a:t>
            </a:r>
            <a:r>
              <a:rPr lang="en-US" sz="2400" dirty="0" smtClean="0"/>
              <a:t>ethods (</a:t>
            </a:r>
            <a:r>
              <a:rPr lang="en-US" sz="2400" b="1" dirty="0" smtClean="0">
                <a:solidFill>
                  <a:srgbClr val="0000FF"/>
                </a:solidFill>
              </a:rPr>
              <a:t>past tense</a:t>
            </a:r>
            <a:r>
              <a:rPr lang="en-US" sz="2400" dirty="0" smtClean="0"/>
              <a:t>)</a:t>
            </a:r>
            <a:endParaRPr lang="en-US" sz="2400" dirty="0"/>
          </a:p>
        </p:txBody>
      </p:sp>
      <p:sp>
        <p:nvSpPr>
          <p:cNvPr id="29702" name="Text Box 8"/>
          <p:cNvSpPr txBox="1">
            <a:spLocks noChangeArrowheads="1"/>
          </p:cNvSpPr>
          <p:nvPr/>
        </p:nvSpPr>
        <p:spPr bwMode="auto">
          <a:xfrm>
            <a:off x="3143240" y="3000372"/>
            <a:ext cx="4714908" cy="461665"/>
          </a:xfrm>
          <a:prstGeom prst="rect">
            <a:avLst/>
          </a:prstGeom>
          <a:noFill/>
          <a:ln w="9525">
            <a:noFill/>
            <a:miter lim="800000"/>
            <a:headEnd/>
            <a:tailEnd/>
          </a:ln>
        </p:spPr>
        <p:txBody>
          <a:bodyPr wrap="square">
            <a:spAutoFit/>
          </a:bodyPr>
          <a:lstStyle/>
          <a:p>
            <a:r>
              <a:rPr lang="id-ID" sz="2000" dirty="0">
                <a:solidFill>
                  <a:srgbClr val="990099"/>
                </a:solidFill>
                <a:latin typeface="Comic Sans MS" pitchFamily="66" charset="0"/>
              </a:rPr>
              <a:t>   </a:t>
            </a:r>
            <a:r>
              <a:rPr lang="en-US" sz="2400" b="1" dirty="0">
                <a:solidFill>
                  <a:srgbClr val="0033CC"/>
                </a:solidFill>
                <a:latin typeface="Comic Sans MS" pitchFamily="66" charset="0"/>
              </a:rPr>
              <a:t>R</a:t>
            </a:r>
            <a:r>
              <a:rPr lang="en-US" sz="2400" dirty="0"/>
              <a:t>esults </a:t>
            </a:r>
            <a:r>
              <a:rPr lang="en-US" sz="2400" dirty="0" smtClean="0"/>
              <a:t>(</a:t>
            </a:r>
            <a:r>
              <a:rPr lang="en-US" sz="2400" b="1" dirty="0" smtClean="0">
                <a:solidFill>
                  <a:srgbClr val="0000FF"/>
                </a:solidFill>
              </a:rPr>
              <a:t>past tense</a:t>
            </a:r>
            <a:r>
              <a:rPr lang="en-US" sz="2400" dirty="0" smtClean="0"/>
              <a:t>) </a:t>
            </a:r>
            <a:r>
              <a:rPr lang="id-ID" sz="2400" b="1" dirty="0" smtClean="0">
                <a:solidFill>
                  <a:srgbClr val="0033CC"/>
                </a:solidFill>
                <a:latin typeface="Comic Sans MS" pitchFamily="66" charset="0"/>
              </a:rPr>
              <a:t>A</a:t>
            </a:r>
            <a:r>
              <a:rPr lang="en-US" sz="2400" dirty="0" err="1" smtClean="0"/>
              <a:t>nd</a:t>
            </a:r>
            <a:r>
              <a:rPr lang="en-US" sz="2400" dirty="0" smtClean="0"/>
              <a:t>  </a:t>
            </a:r>
            <a:endParaRPr lang="en-US" sz="2400" dirty="0"/>
          </a:p>
        </p:txBody>
      </p:sp>
      <p:sp>
        <p:nvSpPr>
          <p:cNvPr id="29703" name="Text Box 9"/>
          <p:cNvSpPr txBox="1">
            <a:spLocks noChangeArrowheads="1"/>
          </p:cNvSpPr>
          <p:nvPr/>
        </p:nvSpPr>
        <p:spPr bwMode="auto">
          <a:xfrm>
            <a:off x="3357554" y="3357562"/>
            <a:ext cx="5976444" cy="461665"/>
          </a:xfrm>
          <a:prstGeom prst="rect">
            <a:avLst/>
          </a:prstGeom>
          <a:noFill/>
          <a:ln w="9525">
            <a:noFill/>
            <a:miter lim="800000"/>
            <a:headEnd/>
            <a:tailEnd/>
          </a:ln>
        </p:spPr>
        <p:txBody>
          <a:bodyPr wrap="none">
            <a:spAutoFit/>
          </a:bodyPr>
          <a:lstStyle/>
          <a:p>
            <a:r>
              <a:rPr lang="en-US" sz="2400" b="1" dirty="0" smtClean="0">
                <a:solidFill>
                  <a:srgbClr val="0033CC"/>
                </a:solidFill>
                <a:latin typeface="Comic Sans MS" pitchFamily="66" charset="0"/>
              </a:rPr>
              <a:t>D</a:t>
            </a:r>
            <a:r>
              <a:rPr lang="en-US" sz="2400" b="1" dirty="0" smtClean="0">
                <a:latin typeface="Comic Sans MS" pitchFamily="66" charset="0"/>
              </a:rPr>
              <a:t>iscussion</a:t>
            </a:r>
            <a:r>
              <a:rPr lang="en-US" sz="2400" b="1" dirty="0" smtClean="0">
                <a:solidFill>
                  <a:srgbClr val="0033CC"/>
                </a:solidFill>
                <a:latin typeface="Comic Sans MS" pitchFamily="66" charset="0"/>
              </a:rPr>
              <a:t> / C</a:t>
            </a:r>
            <a:r>
              <a:rPr lang="en-US" sz="2400" b="1" dirty="0" smtClean="0">
                <a:latin typeface="Comic Sans MS" pitchFamily="66" charset="0"/>
              </a:rPr>
              <a:t>onclusion</a:t>
            </a:r>
            <a:r>
              <a:rPr lang="en-US" sz="2400" dirty="0" smtClean="0"/>
              <a:t> </a:t>
            </a:r>
            <a:r>
              <a:rPr lang="en-US" sz="2400" dirty="0" smtClean="0">
                <a:sym typeface="Wingdings" pitchFamily="2" charset="2"/>
              </a:rPr>
              <a:t>(</a:t>
            </a:r>
            <a:r>
              <a:rPr lang="en-US" sz="2400" b="1" dirty="0" smtClean="0">
                <a:solidFill>
                  <a:srgbClr val="0000FF"/>
                </a:solidFill>
                <a:sym typeface="Wingdings" pitchFamily="2" charset="2"/>
              </a:rPr>
              <a:t>present tense </a:t>
            </a:r>
            <a:r>
              <a:rPr lang="en-US" sz="2400" b="1" dirty="0" smtClean="0">
                <a:sym typeface="Wingdings" pitchFamily="2" charset="2"/>
              </a:rPr>
              <a:t>)</a:t>
            </a:r>
            <a:endParaRPr lang="en-US" sz="2400" b="1" dirty="0"/>
          </a:p>
        </p:txBody>
      </p:sp>
      <p:sp>
        <p:nvSpPr>
          <p:cNvPr id="29704" name="Text Box 11"/>
          <p:cNvSpPr txBox="1">
            <a:spLocks noChangeArrowheads="1"/>
          </p:cNvSpPr>
          <p:nvPr/>
        </p:nvSpPr>
        <p:spPr bwMode="auto">
          <a:xfrm>
            <a:off x="357158" y="4143380"/>
            <a:ext cx="8560357" cy="2369880"/>
          </a:xfrm>
          <a:prstGeom prst="rect">
            <a:avLst/>
          </a:prstGeom>
          <a:noFill/>
          <a:ln w="9525">
            <a:noFill/>
            <a:miter lim="800000"/>
            <a:headEnd/>
            <a:tailEnd/>
          </a:ln>
        </p:spPr>
        <p:txBody>
          <a:bodyPr wrap="none">
            <a:spAutoFit/>
          </a:bodyPr>
          <a:lstStyle/>
          <a:p>
            <a:pPr>
              <a:defRPr/>
            </a:pPr>
            <a:r>
              <a:rPr lang="en-US" sz="2800" b="1" dirty="0" smtClean="0">
                <a:solidFill>
                  <a:srgbClr val="0000FF"/>
                </a:solidFill>
                <a:latin typeface="Comic Sans MS" pitchFamily="66" charset="0"/>
              </a:rPr>
              <a:t>   </a:t>
            </a:r>
            <a:r>
              <a:rPr lang="en-US" sz="2800" dirty="0" err="1" smtClean="0">
                <a:solidFill>
                  <a:srgbClr val="0000FF"/>
                </a:solidFill>
                <a:latin typeface="Comic Sans MS" pitchFamily="66" charset="0"/>
              </a:rPr>
              <a:t>Abstra</a:t>
            </a:r>
            <a:r>
              <a:rPr lang="id-ID" sz="2800" dirty="0">
                <a:solidFill>
                  <a:srgbClr val="0000FF"/>
                </a:solidFill>
                <a:latin typeface="Comic Sans MS" pitchFamily="66" charset="0"/>
              </a:rPr>
              <a:t>ct is written in single </a:t>
            </a:r>
            <a:r>
              <a:rPr lang="en-US" sz="2800" dirty="0" err="1">
                <a:solidFill>
                  <a:srgbClr val="0000FF"/>
                </a:solidFill>
                <a:latin typeface="Comic Sans MS" pitchFamily="66" charset="0"/>
              </a:rPr>
              <a:t>paragra</a:t>
            </a:r>
            <a:r>
              <a:rPr lang="id-ID" sz="2800" dirty="0">
                <a:solidFill>
                  <a:srgbClr val="0000FF"/>
                </a:solidFill>
                <a:latin typeface="Comic Sans MS" pitchFamily="66" charset="0"/>
              </a:rPr>
              <a:t>ph</a:t>
            </a:r>
            <a:r>
              <a:rPr lang="en-US" sz="2800" dirty="0">
                <a:solidFill>
                  <a:srgbClr val="0000FF"/>
                </a:solidFill>
                <a:latin typeface="Comic Sans MS" pitchFamily="66" charset="0"/>
              </a:rPr>
              <a:t>:</a:t>
            </a:r>
            <a:endParaRPr lang="id-ID" sz="2800" dirty="0">
              <a:solidFill>
                <a:srgbClr val="0000FF"/>
              </a:solidFill>
              <a:latin typeface="Comic Sans MS" pitchFamily="66" charset="0"/>
            </a:endParaRPr>
          </a:p>
          <a:p>
            <a:pPr>
              <a:defRPr/>
            </a:pPr>
            <a:r>
              <a:rPr lang="id-ID" sz="2400" dirty="0">
                <a:solidFill>
                  <a:schemeClr val="tx2">
                    <a:lumMod val="75000"/>
                  </a:schemeClr>
                </a:solidFill>
                <a:latin typeface="Comic Sans MS" pitchFamily="66" charset="0"/>
              </a:rPr>
              <a:t>     </a:t>
            </a:r>
            <a:r>
              <a:rPr lang="en-US" sz="2400" dirty="0">
                <a:solidFill>
                  <a:srgbClr val="990099"/>
                </a:solidFill>
                <a:latin typeface="Comic Sans MS" pitchFamily="66" charset="0"/>
              </a:rPr>
              <a:t>•</a:t>
            </a:r>
            <a:r>
              <a:rPr lang="en-US" sz="2400" dirty="0">
                <a:solidFill>
                  <a:srgbClr val="990099"/>
                </a:solidFill>
                <a:latin typeface="Comic Sans MS" pitchFamily="66" charset="0"/>
                <a:cs typeface="Arial" charset="0"/>
              </a:rPr>
              <a:t> </a:t>
            </a:r>
            <a:r>
              <a:rPr lang="id-ID" sz="2400" dirty="0">
                <a:solidFill>
                  <a:srgbClr val="990099"/>
                </a:solidFill>
                <a:latin typeface="Comic Sans MS" pitchFamily="66" charset="0"/>
                <a:cs typeface="Arial" charset="0"/>
              </a:rPr>
              <a:t>reason of the research done </a:t>
            </a:r>
            <a:r>
              <a:rPr lang="en-US" sz="2400" dirty="0">
                <a:solidFill>
                  <a:srgbClr val="990099"/>
                </a:solidFill>
                <a:latin typeface="Comic Sans MS" pitchFamily="66" charset="0"/>
              </a:rPr>
              <a:t>(</a:t>
            </a:r>
            <a:r>
              <a:rPr lang="id-ID" sz="2400" dirty="0">
                <a:solidFill>
                  <a:srgbClr val="990099"/>
                </a:solidFill>
                <a:latin typeface="Comic Sans MS" pitchFamily="66" charset="0"/>
              </a:rPr>
              <a:t>background</a:t>
            </a:r>
            <a:r>
              <a:rPr lang="en-US" sz="2400" dirty="0" smtClean="0">
                <a:solidFill>
                  <a:srgbClr val="990099"/>
                </a:solidFill>
                <a:latin typeface="Comic Sans MS" pitchFamily="66" charset="0"/>
              </a:rPr>
              <a:t>) /objective</a:t>
            </a:r>
            <a:endParaRPr lang="en-US" sz="2400" dirty="0">
              <a:solidFill>
                <a:srgbClr val="990099"/>
              </a:solidFill>
              <a:latin typeface="Comic Sans MS" pitchFamily="66" charset="0"/>
            </a:endParaRPr>
          </a:p>
          <a:p>
            <a:pPr>
              <a:defRPr/>
            </a:pPr>
            <a:r>
              <a:rPr lang="id-ID" sz="2400" dirty="0">
                <a:solidFill>
                  <a:srgbClr val="990099"/>
                </a:solidFill>
                <a:latin typeface="Comic Sans MS" pitchFamily="66" charset="0"/>
              </a:rPr>
              <a:t>    </a:t>
            </a:r>
            <a:r>
              <a:rPr lang="id-ID" sz="2400" dirty="0" smtClean="0">
                <a:solidFill>
                  <a:srgbClr val="990099"/>
                </a:solidFill>
                <a:latin typeface="Comic Sans MS" pitchFamily="66" charset="0"/>
              </a:rPr>
              <a:t> </a:t>
            </a:r>
            <a:r>
              <a:rPr lang="en-US" sz="2400" dirty="0" smtClean="0">
                <a:solidFill>
                  <a:srgbClr val="990099"/>
                </a:solidFill>
                <a:latin typeface="Comic Sans MS" pitchFamily="66" charset="0"/>
              </a:rPr>
              <a:t>• </a:t>
            </a:r>
            <a:r>
              <a:rPr lang="id-ID" sz="2400" dirty="0">
                <a:solidFill>
                  <a:srgbClr val="990099"/>
                </a:solidFill>
                <a:latin typeface="Comic Sans MS" pitchFamily="66" charset="0"/>
              </a:rPr>
              <a:t>what have been done </a:t>
            </a:r>
            <a:r>
              <a:rPr lang="en-US" sz="2400" dirty="0">
                <a:solidFill>
                  <a:srgbClr val="990099"/>
                </a:solidFill>
                <a:latin typeface="Comic Sans MS" pitchFamily="66" charset="0"/>
              </a:rPr>
              <a:t>(</a:t>
            </a:r>
            <a:r>
              <a:rPr lang="id-ID" sz="2400" dirty="0">
                <a:solidFill>
                  <a:srgbClr val="990099"/>
                </a:solidFill>
                <a:latin typeface="Comic Sans MS" pitchFamily="66" charset="0"/>
              </a:rPr>
              <a:t>m</a:t>
            </a:r>
            <a:r>
              <a:rPr lang="en-US" sz="2400" dirty="0">
                <a:solidFill>
                  <a:srgbClr val="990099"/>
                </a:solidFill>
                <a:latin typeface="Comic Sans MS" pitchFamily="66" charset="0"/>
              </a:rPr>
              <a:t>et</a:t>
            </a:r>
            <a:r>
              <a:rPr lang="id-ID" sz="2400" dirty="0">
                <a:solidFill>
                  <a:srgbClr val="990099"/>
                </a:solidFill>
                <a:latin typeface="Comic Sans MS" pitchFamily="66" charset="0"/>
              </a:rPr>
              <a:t>h</a:t>
            </a:r>
            <a:r>
              <a:rPr lang="en-US" sz="2400" dirty="0" err="1">
                <a:solidFill>
                  <a:srgbClr val="990099"/>
                </a:solidFill>
                <a:latin typeface="Comic Sans MS" pitchFamily="66" charset="0"/>
              </a:rPr>
              <a:t>od</a:t>
            </a:r>
            <a:r>
              <a:rPr lang="en-US" sz="2400" dirty="0">
                <a:solidFill>
                  <a:srgbClr val="990099"/>
                </a:solidFill>
                <a:latin typeface="Comic Sans MS" pitchFamily="66" charset="0"/>
              </a:rPr>
              <a:t>)</a:t>
            </a:r>
            <a:br>
              <a:rPr lang="en-US" sz="2400" dirty="0">
                <a:solidFill>
                  <a:srgbClr val="990099"/>
                </a:solidFill>
                <a:latin typeface="Comic Sans MS" pitchFamily="66" charset="0"/>
              </a:rPr>
            </a:br>
            <a:r>
              <a:rPr lang="id-ID" sz="2400" dirty="0">
                <a:solidFill>
                  <a:srgbClr val="990099"/>
                </a:solidFill>
                <a:latin typeface="Comic Sans MS" pitchFamily="66" charset="0"/>
              </a:rPr>
              <a:t>    </a:t>
            </a:r>
            <a:r>
              <a:rPr lang="id-ID" sz="2400" dirty="0" smtClean="0">
                <a:solidFill>
                  <a:srgbClr val="990099"/>
                </a:solidFill>
                <a:latin typeface="Comic Sans MS" pitchFamily="66" charset="0"/>
              </a:rPr>
              <a:t> </a:t>
            </a:r>
            <a:r>
              <a:rPr lang="en-US" sz="2400" dirty="0" smtClean="0">
                <a:solidFill>
                  <a:srgbClr val="990099"/>
                </a:solidFill>
                <a:latin typeface="Comic Sans MS" pitchFamily="66" charset="0"/>
              </a:rPr>
              <a:t>• </a:t>
            </a:r>
            <a:r>
              <a:rPr lang="id-ID" sz="2400" dirty="0">
                <a:solidFill>
                  <a:srgbClr val="990099"/>
                </a:solidFill>
                <a:latin typeface="Comic Sans MS" pitchFamily="66" charset="0"/>
              </a:rPr>
              <a:t>research results</a:t>
            </a:r>
            <a:endParaRPr lang="en-US" sz="2400" dirty="0">
              <a:solidFill>
                <a:srgbClr val="990099"/>
              </a:solidFill>
              <a:latin typeface="Comic Sans MS" pitchFamily="66" charset="0"/>
            </a:endParaRPr>
          </a:p>
          <a:p>
            <a:pPr>
              <a:defRPr/>
            </a:pPr>
            <a:r>
              <a:rPr lang="id-ID" sz="2400" dirty="0">
                <a:solidFill>
                  <a:srgbClr val="990099"/>
                </a:solidFill>
                <a:latin typeface="Comic Sans MS" pitchFamily="66" charset="0"/>
              </a:rPr>
              <a:t>    </a:t>
            </a:r>
            <a:r>
              <a:rPr lang="id-ID" sz="2400" dirty="0" smtClean="0">
                <a:solidFill>
                  <a:srgbClr val="990099"/>
                </a:solidFill>
                <a:latin typeface="Comic Sans MS" pitchFamily="66" charset="0"/>
              </a:rPr>
              <a:t> </a:t>
            </a:r>
            <a:r>
              <a:rPr lang="en-US" sz="2400" dirty="0" smtClean="0">
                <a:solidFill>
                  <a:srgbClr val="990099"/>
                </a:solidFill>
                <a:latin typeface="Comic Sans MS" pitchFamily="66" charset="0"/>
              </a:rPr>
              <a:t>• </a:t>
            </a:r>
            <a:r>
              <a:rPr lang="id-ID" sz="2400" dirty="0">
                <a:solidFill>
                  <a:srgbClr val="990099"/>
                </a:solidFill>
                <a:latin typeface="Comic Sans MS" pitchFamily="66" charset="0"/>
              </a:rPr>
              <a:t>conclusion</a:t>
            </a:r>
          </a:p>
          <a:p>
            <a:pPr marL="450850">
              <a:buFont typeface="Arial" pitchFamily="34" charset="0"/>
              <a:buChar char="•"/>
              <a:tabLst>
                <a:tab pos="450850" algn="l"/>
              </a:tabLst>
              <a:defRPr/>
            </a:pPr>
            <a:r>
              <a:rPr lang="id-ID" sz="2400" dirty="0">
                <a:solidFill>
                  <a:srgbClr val="990099"/>
                </a:solidFill>
                <a:latin typeface="Comic Sans MS" pitchFamily="66" charset="0"/>
              </a:rPr>
              <a:t> keywords (not more than 6 words</a:t>
            </a:r>
            <a:r>
              <a:rPr lang="id-ID" sz="2400" dirty="0" smtClean="0">
                <a:solidFill>
                  <a:srgbClr val="990099"/>
                </a:solidFill>
                <a:latin typeface="Comic Sans MS" pitchFamily="66" charset="0"/>
              </a:rPr>
              <a:t>)</a:t>
            </a:r>
            <a:r>
              <a:rPr lang="en-US" sz="2400" dirty="0" smtClean="0">
                <a:solidFill>
                  <a:srgbClr val="990099"/>
                </a:solidFill>
                <a:latin typeface="Comic Sans MS" pitchFamily="66" charset="0"/>
              </a:rPr>
              <a:t>  </a:t>
            </a:r>
            <a:r>
              <a:rPr lang="en-US" sz="2400" dirty="0" smtClean="0">
                <a:solidFill>
                  <a:srgbClr val="990099"/>
                </a:solidFill>
                <a:latin typeface="Comic Sans MS" pitchFamily="66" charset="0"/>
                <a:sym typeface="Wingdings" pitchFamily="2" charset="2"/>
              </a:rPr>
              <a:t> italic (FKUB)</a:t>
            </a:r>
            <a:endParaRPr lang="en-US" sz="2400" dirty="0">
              <a:solidFill>
                <a:srgbClr val="990099"/>
              </a:solidFill>
              <a:latin typeface="Comic Sans MS" pitchFamily="66" charset="0"/>
            </a:endParaRPr>
          </a:p>
        </p:txBody>
      </p:sp>
      <p:sp>
        <p:nvSpPr>
          <p:cNvPr id="29705" name="Text Box 12"/>
          <p:cNvSpPr txBox="1">
            <a:spLocks noChangeArrowheads="1"/>
          </p:cNvSpPr>
          <p:nvPr/>
        </p:nvSpPr>
        <p:spPr bwMode="auto">
          <a:xfrm>
            <a:off x="609600" y="5791200"/>
            <a:ext cx="184150" cy="457200"/>
          </a:xfrm>
          <a:prstGeom prst="rect">
            <a:avLst/>
          </a:prstGeom>
          <a:noFill/>
          <a:ln w="9525">
            <a:noFill/>
            <a:miter lim="800000"/>
            <a:headEnd/>
            <a:tailEnd/>
          </a:ln>
        </p:spPr>
        <p:txBody>
          <a:bodyPr wrap="none">
            <a:spAutoFit/>
          </a:bodyPr>
          <a:lstStyle/>
          <a:p>
            <a:endParaRPr lang="id-ID" sz="2400">
              <a:solidFill>
                <a:srgbClr val="80008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4"/>
          <p:cNvSpPr txBox="1">
            <a:spLocks noChangeArrowheads="1"/>
          </p:cNvSpPr>
          <p:nvPr/>
        </p:nvSpPr>
        <p:spPr bwMode="auto">
          <a:xfrm>
            <a:off x="609600" y="1143000"/>
            <a:ext cx="2605078" cy="523220"/>
          </a:xfrm>
          <a:prstGeom prst="rect">
            <a:avLst/>
          </a:prstGeom>
          <a:solidFill>
            <a:srgbClr val="660033"/>
          </a:solidFill>
          <a:ln w="9525">
            <a:solidFill>
              <a:srgbClr val="663300"/>
            </a:solidFill>
            <a:miter lim="800000"/>
            <a:headEnd/>
            <a:tailEnd/>
          </a:ln>
        </p:spPr>
        <p:txBody>
          <a:bodyPr wrap="square">
            <a:spAutoFit/>
          </a:bodyPr>
          <a:lstStyle/>
          <a:p>
            <a:pPr algn="ctr">
              <a:defRPr/>
            </a:pPr>
            <a:r>
              <a:rPr lang="id-ID" sz="2800" b="1" dirty="0">
                <a:solidFill>
                  <a:schemeClr val="bg1"/>
                </a:solidFill>
              </a:rPr>
              <a:t>SUMMARY</a:t>
            </a:r>
            <a:endParaRPr lang="en-US" sz="2800" b="1" dirty="0">
              <a:solidFill>
                <a:schemeClr val="bg1"/>
              </a:solidFill>
            </a:endParaRPr>
          </a:p>
        </p:txBody>
      </p:sp>
      <p:sp>
        <p:nvSpPr>
          <p:cNvPr id="30723" name="Text Box 5"/>
          <p:cNvSpPr txBox="1">
            <a:spLocks noChangeArrowheads="1"/>
          </p:cNvSpPr>
          <p:nvPr/>
        </p:nvSpPr>
        <p:spPr bwMode="auto">
          <a:xfrm>
            <a:off x="1071538" y="2214554"/>
            <a:ext cx="6410325" cy="1816100"/>
          </a:xfrm>
          <a:prstGeom prst="rect">
            <a:avLst/>
          </a:prstGeom>
          <a:noFill/>
          <a:ln w="9525">
            <a:noFill/>
            <a:miter lim="800000"/>
            <a:headEnd/>
            <a:tailEnd/>
          </a:ln>
        </p:spPr>
        <p:txBody>
          <a:bodyPr wrap="none">
            <a:spAutoFit/>
          </a:bodyPr>
          <a:lstStyle/>
          <a:p>
            <a:pPr>
              <a:buFontTx/>
              <a:buChar char="-"/>
            </a:pPr>
            <a:r>
              <a:rPr lang="id-ID" sz="2800" dirty="0">
                <a:solidFill>
                  <a:srgbClr val="800080"/>
                </a:solidFill>
                <a:latin typeface="Comic Sans MS" pitchFamily="66" charset="0"/>
              </a:rPr>
              <a:t> C</a:t>
            </a:r>
            <a:r>
              <a:rPr lang="en-US" sz="2800" dirty="0" err="1">
                <a:solidFill>
                  <a:srgbClr val="800080"/>
                </a:solidFill>
                <a:latin typeface="Comic Sans MS" pitchFamily="66" charset="0"/>
              </a:rPr>
              <a:t>omponen</a:t>
            </a:r>
            <a:r>
              <a:rPr lang="id-ID" sz="2800" dirty="0">
                <a:solidFill>
                  <a:srgbClr val="800080"/>
                </a:solidFill>
                <a:latin typeface="Comic Sans MS" pitchFamily="66" charset="0"/>
              </a:rPr>
              <a:t>ts</a:t>
            </a:r>
            <a:r>
              <a:rPr lang="en-US" sz="2800" dirty="0">
                <a:solidFill>
                  <a:srgbClr val="800080"/>
                </a:solidFill>
                <a:latin typeface="Comic Sans MS" pitchFamily="66" charset="0"/>
              </a:rPr>
              <a:t> = </a:t>
            </a:r>
            <a:r>
              <a:rPr lang="en-US" sz="2800" dirty="0" smtClean="0">
                <a:solidFill>
                  <a:srgbClr val="800080"/>
                </a:solidFill>
                <a:latin typeface="Comic Sans MS" pitchFamily="66" charset="0"/>
              </a:rPr>
              <a:t>IMRAD/C</a:t>
            </a:r>
            <a:endParaRPr lang="en-US" sz="2800" dirty="0">
              <a:solidFill>
                <a:srgbClr val="800080"/>
              </a:solidFill>
              <a:latin typeface="Comic Sans MS" pitchFamily="66" charset="0"/>
            </a:endParaRPr>
          </a:p>
          <a:p>
            <a:pPr>
              <a:buFontTx/>
              <a:buChar char="-"/>
            </a:pPr>
            <a:r>
              <a:rPr lang="id-ID" sz="2800" dirty="0">
                <a:solidFill>
                  <a:srgbClr val="800080"/>
                </a:solidFill>
                <a:latin typeface="Comic Sans MS" pitchFamily="66" charset="0"/>
              </a:rPr>
              <a:t> Discussion is longer than </a:t>
            </a:r>
            <a:r>
              <a:rPr lang="en-US" sz="2800" dirty="0" err="1">
                <a:solidFill>
                  <a:srgbClr val="800080"/>
                </a:solidFill>
                <a:latin typeface="Comic Sans MS" pitchFamily="66" charset="0"/>
              </a:rPr>
              <a:t>Abstra</a:t>
            </a:r>
            <a:r>
              <a:rPr lang="id-ID" sz="2800" dirty="0">
                <a:solidFill>
                  <a:srgbClr val="800080"/>
                </a:solidFill>
                <a:latin typeface="Comic Sans MS" pitchFamily="66" charset="0"/>
              </a:rPr>
              <a:t>ct</a:t>
            </a:r>
            <a:r>
              <a:rPr lang="en-US" sz="2800" dirty="0">
                <a:solidFill>
                  <a:srgbClr val="800080"/>
                </a:solidFill>
                <a:latin typeface="Comic Sans MS" pitchFamily="66" charset="0"/>
              </a:rPr>
              <a:t> </a:t>
            </a:r>
          </a:p>
          <a:p>
            <a:r>
              <a:rPr lang="id-ID" sz="2800" dirty="0">
                <a:solidFill>
                  <a:srgbClr val="800080"/>
                </a:solidFill>
                <a:latin typeface="Comic Sans MS" pitchFamily="66" charset="0"/>
              </a:rPr>
              <a:t>-</a:t>
            </a:r>
            <a:r>
              <a:rPr lang="en-US" sz="2800" dirty="0">
                <a:solidFill>
                  <a:srgbClr val="800080"/>
                </a:solidFill>
                <a:latin typeface="Comic Sans MS" pitchFamily="66" charset="0"/>
              </a:rPr>
              <a:t> </a:t>
            </a:r>
            <a:r>
              <a:rPr lang="id-ID" sz="2800" dirty="0">
                <a:solidFill>
                  <a:srgbClr val="800080"/>
                </a:solidFill>
                <a:latin typeface="Comic Sans MS" pitchFamily="66" charset="0"/>
              </a:rPr>
              <a:t>About </a:t>
            </a:r>
            <a:r>
              <a:rPr lang="en-US" sz="2800" dirty="0">
                <a:solidFill>
                  <a:srgbClr val="800080"/>
                </a:solidFill>
                <a:latin typeface="Comic Sans MS" pitchFamily="66" charset="0"/>
              </a:rPr>
              <a:t>2-3 </a:t>
            </a:r>
            <a:r>
              <a:rPr lang="id-ID" sz="2800" dirty="0">
                <a:solidFill>
                  <a:srgbClr val="800080"/>
                </a:solidFill>
                <a:latin typeface="Comic Sans MS" pitchFamily="66" charset="0"/>
              </a:rPr>
              <a:t>pages</a:t>
            </a:r>
            <a:endParaRPr lang="en-US" sz="2800" dirty="0">
              <a:latin typeface="Comic Sans MS" pitchFamily="66" charset="0"/>
            </a:endParaRPr>
          </a:p>
          <a:p>
            <a:endParaRPr lang="en-US" sz="2800" dirty="0">
              <a:latin typeface="Comic Sans MS" pitchFamily="66"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4"/>
          <p:cNvSpPr txBox="1">
            <a:spLocks noChangeArrowheads="1"/>
          </p:cNvSpPr>
          <p:nvPr/>
        </p:nvSpPr>
        <p:spPr bwMode="auto">
          <a:xfrm>
            <a:off x="714348" y="642918"/>
            <a:ext cx="3000396" cy="523220"/>
          </a:xfrm>
          <a:prstGeom prst="rect">
            <a:avLst/>
          </a:prstGeom>
          <a:solidFill>
            <a:srgbClr val="660033"/>
          </a:solidFill>
          <a:ln w="9525">
            <a:solidFill>
              <a:srgbClr val="663300"/>
            </a:solidFill>
            <a:miter lim="800000"/>
            <a:headEnd/>
            <a:tailEnd/>
          </a:ln>
        </p:spPr>
        <p:txBody>
          <a:bodyPr wrap="square">
            <a:spAutoFit/>
          </a:bodyPr>
          <a:lstStyle/>
          <a:p>
            <a:pPr algn="ctr">
              <a:defRPr/>
            </a:pPr>
            <a:r>
              <a:rPr lang="id-ID" sz="2800" b="1" dirty="0">
                <a:solidFill>
                  <a:schemeClr val="bg1"/>
                </a:solidFill>
              </a:rPr>
              <a:t>REF</a:t>
            </a:r>
            <a:r>
              <a:rPr lang="en-US" sz="2800" b="1" dirty="0">
                <a:solidFill>
                  <a:schemeClr val="bg1"/>
                </a:solidFill>
              </a:rPr>
              <a:t>E</a:t>
            </a:r>
            <a:r>
              <a:rPr lang="id-ID" sz="2800" b="1" dirty="0">
                <a:solidFill>
                  <a:schemeClr val="bg1"/>
                </a:solidFill>
              </a:rPr>
              <a:t>RE</a:t>
            </a:r>
            <a:r>
              <a:rPr lang="en-US" sz="2800" b="1" dirty="0">
                <a:solidFill>
                  <a:schemeClr val="bg1"/>
                </a:solidFill>
              </a:rPr>
              <a:t>N</a:t>
            </a:r>
            <a:r>
              <a:rPr lang="id-ID" sz="2800" b="1" dirty="0" smtClean="0">
                <a:solidFill>
                  <a:schemeClr val="bg1"/>
                </a:solidFill>
              </a:rPr>
              <a:t>CE</a:t>
            </a:r>
            <a:r>
              <a:rPr lang="en-US" sz="2800" b="1" dirty="0" smtClean="0">
                <a:solidFill>
                  <a:schemeClr val="bg1"/>
                </a:solidFill>
              </a:rPr>
              <a:t>S</a:t>
            </a:r>
            <a:endParaRPr lang="en-US" sz="2800" b="1" dirty="0">
              <a:solidFill>
                <a:schemeClr val="bg1"/>
              </a:solidFill>
            </a:endParaRPr>
          </a:p>
        </p:txBody>
      </p:sp>
      <p:sp>
        <p:nvSpPr>
          <p:cNvPr id="31747" name="Text Box 5"/>
          <p:cNvSpPr txBox="1">
            <a:spLocks noChangeArrowheads="1"/>
          </p:cNvSpPr>
          <p:nvPr/>
        </p:nvSpPr>
        <p:spPr bwMode="auto">
          <a:xfrm>
            <a:off x="685800" y="1447800"/>
            <a:ext cx="4962525" cy="523875"/>
          </a:xfrm>
          <a:prstGeom prst="rect">
            <a:avLst/>
          </a:prstGeom>
          <a:noFill/>
          <a:ln w="9525">
            <a:noFill/>
            <a:miter lim="800000"/>
            <a:headEnd/>
            <a:tailEnd/>
          </a:ln>
        </p:spPr>
        <p:txBody>
          <a:bodyPr wrap="none">
            <a:spAutoFit/>
          </a:bodyPr>
          <a:lstStyle/>
          <a:p>
            <a:r>
              <a:rPr lang="en-US" sz="2800" dirty="0">
                <a:solidFill>
                  <a:srgbClr val="660033"/>
                </a:solidFill>
                <a:latin typeface="Comic Sans MS" pitchFamily="66" charset="0"/>
              </a:rPr>
              <a:t>2 </a:t>
            </a:r>
            <a:r>
              <a:rPr lang="id-ID" sz="2800" dirty="0">
                <a:solidFill>
                  <a:srgbClr val="660033"/>
                </a:solidFill>
                <a:latin typeface="Comic Sans MS" pitchFamily="66" charset="0"/>
              </a:rPr>
              <a:t>ways of reference writing</a:t>
            </a:r>
            <a:r>
              <a:rPr lang="en-US" sz="2800" dirty="0">
                <a:solidFill>
                  <a:srgbClr val="660033"/>
                </a:solidFill>
                <a:latin typeface="Comic Sans MS" pitchFamily="66" charset="0"/>
              </a:rPr>
              <a:t>:</a:t>
            </a:r>
          </a:p>
        </p:txBody>
      </p:sp>
      <p:sp>
        <p:nvSpPr>
          <p:cNvPr id="31748" name="Text Box 6"/>
          <p:cNvSpPr txBox="1">
            <a:spLocks noChangeArrowheads="1"/>
          </p:cNvSpPr>
          <p:nvPr/>
        </p:nvSpPr>
        <p:spPr bwMode="auto">
          <a:xfrm>
            <a:off x="838200" y="1981200"/>
            <a:ext cx="7981672" cy="1754326"/>
          </a:xfrm>
          <a:prstGeom prst="rect">
            <a:avLst/>
          </a:prstGeom>
          <a:noFill/>
          <a:ln w="9525">
            <a:noFill/>
            <a:miter lim="800000"/>
            <a:headEnd/>
            <a:tailEnd/>
          </a:ln>
        </p:spPr>
        <p:txBody>
          <a:bodyPr wrap="none">
            <a:spAutoFit/>
          </a:bodyPr>
          <a:lstStyle/>
          <a:p>
            <a:pPr marL="342900" indent="-342900">
              <a:buFontTx/>
              <a:buAutoNum type="arabicPeriod"/>
            </a:pPr>
            <a:r>
              <a:rPr lang="en-US" sz="2800" b="1" dirty="0" smtClean="0">
                <a:solidFill>
                  <a:srgbClr val="0033CC"/>
                </a:solidFill>
                <a:latin typeface="Comic Sans MS" pitchFamily="66" charset="0"/>
              </a:rPr>
              <a:t> </a:t>
            </a:r>
            <a:r>
              <a:rPr lang="en-US" sz="2800" b="1" dirty="0" err="1" smtClean="0">
                <a:solidFill>
                  <a:srgbClr val="0033CC"/>
                </a:solidFill>
                <a:latin typeface="Comic Sans MS" pitchFamily="66" charset="0"/>
              </a:rPr>
              <a:t>Havard</a:t>
            </a:r>
            <a:r>
              <a:rPr lang="id-ID" sz="2800" b="1" dirty="0" smtClean="0">
                <a:solidFill>
                  <a:srgbClr val="0033CC"/>
                </a:solidFill>
                <a:latin typeface="Comic Sans MS" pitchFamily="66" charset="0"/>
              </a:rPr>
              <a:t> </a:t>
            </a:r>
            <a:r>
              <a:rPr lang="id-ID" sz="2800" b="1" dirty="0">
                <a:solidFill>
                  <a:srgbClr val="0033CC"/>
                </a:solidFill>
                <a:latin typeface="Comic Sans MS" pitchFamily="66" charset="0"/>
              </a:rPr>
              <a:t>method</a:t>
            </a:r>
            <a:r>
              <a:rPr lang="en-US" sz="2800" dirty="0">
                <a:solidFill>
                  <a:srgbClr val="0033CC"/>
                </a:solidFill>
                <a:latin typeface="Comic Sans MS" pitchFamily="66" charset="0"/>
              </a:rPr>
              <a:t> </a:t>
            </a:r>
          </a:p>
          <a:p>
            <a:pPr marL="342900" indent="-342900"/>
            <a:r>
              <a:rPr lang="en-US" sz="2800" dirty="0">
                <a:solidFill>
                  <a:srgbClr val="990099"/>
                </a:solidFill>
                <a:latin typeface="Comic Sans MS" pitchFamily="66" charset="0"/>
              </a:rPr>
              <a:t>	</a:t>
            </a:r>
            <a:r>
              <a:rPr lang="en-US" sz="2800" dirty="0">
                <a:solidFill>
                  <a:srgbClr val="660033"/>
                </a:solidFill>
                <a:latin typeface="Comic Sans MS" pitchFamily="66" charset="0"/>
              </a:rPr>
              <a:t>- </a:t>
            </a:r>
            <a:r>
              <a:rPr lang="id-ID" sz="2800" dirty="0">
                <a:solidFill>
                  <a:srgbClr val="660033"/>
                </a:solidFill>
                <a:latin typeface="Comic Sans MS" pitchFamily="66" charset="0"/>
              </a:rPr>
              <a:t>within </a:t>
            </a:r>
            <a:r>
              <a:rPr lang="en-US" sz="2800" dirty="0" err="1">
                <a:solidFill>
                  <a:srgbClr val="660033"/>
                </a:solidFill>
                <a:latin typeface="Comic Sans MS" pitchFamily="66" charset="0"/>
              </a:rPr>
              <a:t>te</a:t>
            </a:r>
            <a:r>
              <a:rPr lang="id-ID" sz="2800" dirty="0">
                <a:solidFill>
                  <a:srgbClr val="660033"/>
                </a:solidFill>
                <a:latin typeface="Comic Sans MS" pitchFamily="66" charset="0"/>
              </a:rPr>
              <a:t>xt</a:t>
            </a:r>
            <a:r>
              <a:rPr lang="en-US" sz="2800" dirty="0">
                <a:solidFill>
                  <a:srgbClr val="660033"/>
                </a:solidFill>
                <a:latin typeface="Comic Sans MS" pitchFamily="66" charset="0"/>
              </a:rPr>
              <a:t>: </a:t>
            </a:r>
            <a:r>
              <a:rPr lang="id-ID" sz="2800" dirty="0">
                <a:solidFill>
                  <a:srgbClr val="660033"/>
                </a:solidFill>
                <a:latin typeface="Comic Sans MS" pitchFamily="66" charset="0"/>
              </a:rPr>
              <a:t>author is written </a:t>
            </a:r>
            <a:r>
              <a:rPr lang="en-US" sz="2400" dirty="0">
                <a:solidFill>
                  <a:srgbClr val="660033"/>
                </a:solidFill>
                <a:latin typeface="Comic Sans MS" pitchFamily="66" charset="0"/>
              </a:rPr>
              <a:t>(et al</a:t>
            </a:r>
            <a:r>
              <a:rPr lang="en-US" sz="2400" dirty="0" smtClean="0">
                <a:solidFill>
                  <a:srgbClr val="660033"/>
                </a:solidFill>
                <a:latin typeface="Comic Sans MS" pitchFamily="66" charset="0"/>
              </a:rPr>
              <a:t>.: if more </a:t>
            </a:r>
          </a:p>
          <a:p>
            <a:pPr marL="342900" indent="-342900"/>
            <a:r>
              <a:rPr lang="en-US" sz="2400" dirty="0" smtClean="0">
                <a:solidFill>
                  <a:srgbClr val="660033"/>
                </a:solidFill>
                <a:latin typeface="Comic Sans MS" pitchFamily="66" charset="0"/>
              </a:rPr>
              <a:t>      than 6 names), </a:t>
            </a:r>
            <a:r>
              <a:rPr lang="id-ID" sz="2400" dirty="0">
                <a:solidFill>
                  <a:srgbClr val="660033"/>
                </a:solidFill>
                <a:latin typeface="Comic Sans MS" pitchFamily="66" charset="0"/>
              </a:rPr>
              <a:t>year</a:t>
            </a:r>
            <a:endParaRPr lang="en-US" sz="2400" dirty="0">
              <a:solidFill>
                <a:srgbClr val="660033"/>
              </a:solidFill>
              <a:latin typeface="Comic Sans MS" pitchFamily="66" charset="0"/>
            </a:endParaRPr>
          </a:p>
          <a:p>
            <a:pPr marL="342900" indent="-342900"/>
            <a:r>
              <a:rPr lang="en-US" sz="2800" dirty="0">
                <a:solidFill>
                  <a:srgbClr val="660033"/>
                </a:solidFill>
                <a:latin typeface="Comic Sans MS" pitchFamily="66" charset="0"/>
              </a:rPr>
              <a:t>	- </a:t>
            </a:r>
            <a:r>
              <a:rPr lang="id-ID" sz="2800" dirty="0">
                <a:solidFill>
                  <a:srgbClr val="660033"/>
                </a:solidFill>
                <a:latin typeface="Comic Sans MS" pitchFamily="66" charset="0"/>
              </a:rPr>
              <a:t>in Reference</a:t>
            </a:r>
            <a:r>
              <a:rPr lang="en-US" sz="2800" dirty="0">
                <a:solidFill>
                  <a:srgbClr val="660033"/>
                </a:solidFill>
                <a:latin typeface="Comic Sans MS" pitchFamily="66" charset="0"/>
              </a:rPr>
              <a:t>:</a:t>
            </a:r>
            <a:r>
              <a:rPr lang="en-US" sz="2800" dirty="0">
                <a:solidFill>
                  <a:srgbClr val="990099"/>
                </a:solidFill>
                <a:latin typeface="Comic Sans MS" pitchFamily="66" charset="0"/>
              </a:rPr>
              <a:t> </a:t>
            </a:r>
            <a:r>
              <a:rPr lang="en-US" sz="2000" dirty="0">
                <a:solidFill>
                  <a:srgbClr val="990099"/>
                </a:solidFill>
                <a:latin typeface="Comic Sans MS" pitchFamily="66" charset="0"/>
              </a:rPr>
              <a:t> </a:t>
            </a:r>
            <a:r>
              <a:rPr lang="id-ID" sz="2400" b="1" dirty="0">
                <a:solidFill>
                  <a:srgbClr val="0000FF"/>
                </a:solidFill>
                <a:latin typeface="Comic Sans MS" pitchFamily="66" charset="0"/>
              </a:rPr>
              <a:t>alphabetic sequence </a:t>
            </a:r>
            <a:r>
              <a:rPr lang="en-US" sz="2800" dirty="0">
                <a:latin typeface="Comic Sans MS" pitchFamily="66" charset="0"/>
              </a:rPr>
              <a:t>	</a:t>
            </a:r>
            <a:r>
              <a:rPr lang="en-US" sz="2800" dirty="0">
                <a:solidFill>
                  <a:srgbClr val="990099"/>
                </a:solidFill>
                <a:latin typeface="Comic Sans MS" pitchFamily="66" charset="0"/>
              </a:rPr>
              <a:t>	</a:t>
            </a:r>
          </a:p>
        </p:txBody>
      </p:sp>
      <p:sp>
        <p:nvSpPr>
          <p:cNvPr id="31749" name="Text Box 7"/>
          <p:cNvSpPr txBox="1">
            <a:spLocks noChangeArrowheads="1"/>
          </p:cNvSpPr>
          <p:nvPr/>
        </p:nvSpPr>
        <p:spPr bwMode="auto">
          <a:xfrm>
            <a:off x="785786" y="3929066"/>
            <a:ext cx="7412038" cy="2678113"/>
          </a:xfrm>
          <a:prstGeom prst="rect">
            <a:avLst/>
          </a:prstGeom>
          <a:noFill/>
          <a:ln w="9525">
            <a:noFill/>
            <a:miter lim="800000"/>
            <a:headEnd/>
            <a:tailEnd/>
          </a:ln>
        </p:spPr>
        <p:txBody>
          <a:bodyPr wrap="none">
            <a:spAutoFit/>
          </a:bodyPr>
          <a:lstStyle/>
          <a:p>
            <a:r>
              <a:rPr lang="en-US" sz="2800" dirty="0">
                <a:solidFill>
                  <a:srgbClr val="0033CC"/>
                </a:solidFill>
                <a:latin typeface="Comic Sans MS" pitchFamily="66" charset="0"/>
              </a:rPr>
              <a:t>2. </a:t>
            </a:r>
            <a:r>
              <a:rPr lang="en-US" sz="2800" b="1" dirty="0">
                <a:solidFill>
                  <a:srgbClr val="0033CC"/>
                </a:solidFill>
                <a:latin typeface="Comic Sans MS" pitchFamily="66" charset="0"/>
              </a:rPr>
              <a:t>Vancouver</a:t>
            </a:r>
            <a:r>
              <a:rPr lang="id-ID" sz="2800" b="1" dirty="0">
                <a:solidFill>
                  <a:srgbClr val="0033CC"/>
                </a:solidFill>
                <a:latin typeface="Comic Sans MS" pitchFamily="66" charset="0"/>
              </a:rPr>
              <a:t> method</a:t>
            </a:r>
            <a:endParaRPr lang="en-US" sz="2800" b="1" dirty="0">
              <a:solidFill>
                <a:srgbClr val="0033CC"/>
              </a:solidFill>
              <a:latin typeface="Comic Sans MS" pitchFamily="66" charset="0"/>
            </a:endParaRPr>
          </a:p>
          <a:p>
            <a:r>
              <a:rPr lang="en-US" sz="2800" dirty="0">
                <a:solidFill>
                  <a:srgbClr val="990099"/>
                </a:solidFill>
                <a:latin typeface="Comic Sans MS" pitchFamily="66" charset="0"/>
              </a:rPr>
              <a:t>    - </a:t>
            </a:r>
            <a:r>
              <a:rPr lang="id-ID" sz="2800" dirty="0">
                <a:solidFill>
                  <a:srgbClr val="660033"/>
                </a:solidFill>
                <a:latin typeface="Comic Sans MS" pitchFamily="66" charset="0"/>
              </a:rPr>
              <a:t>within text</a:t>
            </a:r>
            <a:r>
              <a:rPr lang="en-US" sz="2800" dirty="0">
                <a:solidFill>
                  <a:srgbClr val="660033"/>
                </a:solidFill>
                <a:latin typeface="Comic Sans MS" pitchFamily="66" charset="0"/>
              </a:rPr>
              <a:t>: </a:t>
            </a:r>
            <a:r>
              <a:rPr lang="id-ID" sz="2800" dirty="0">
                <a:solidFill>
                  <a:srgbClr val="660033"/>
                </a:solidFill>
                <a:latin typeface="Comic Sans MS" pitchFamily="66" charset="0"/>
              </a:rPr>
              <a:t>numeric sequence</a:t>
            </a:r>
            <a:endParaRPr lang="en-US" sz="2800" dirty="0">
              <a:solidFill>
                <a:srgbClr val="660033"/>
              </a:solidFill>
              <a:latin typeface="Comic Sans MS" pitchFamily="66" charset="0"/>
            </a:endParaRPr>
          </a:p>
          <a:p>
            <a:r>
              <a:rPr lang="en-US" sz="2800" dirty="0">
                <a:solidFill>
                  <a:srgbClr val="660033"/>
                </a:solidFill>
                <a:latin typeface="Comic Sans MS" pitchFamily="66" charset="0"/>
              </a:rPr>
              <a:t>              (no.1:</a:t>
            </a:r>
            <a:r>
              <a:rPr lang="id-ID" sz="2800" dirty="0">
                <a:solidFill>
                  <a:srgbClr val="660033"/>
                </a:solidFill>
                <a:latin typeface="Comic Sans MS" pitchFamily="66" charset="0"/>
              </a:rPr>
              <a:t> </a:t>
            </a:r>
            <a:r>
              <a:rPr lang="en-US" sz="2800" dirty="0">
                <a:solidFill>
                  <a:srgbClr val="660033"/>
                </a:solidFill>
                <a:latin typeface="Comic Sans MS" pitchFamily="66" charset="0"/>
              </a:rPr>
              <a:t> </a:t>
            </a:r>
            <a:r>
              <a:rPr lang="id-ID" sz="2800" dirty="0">
                <a:solidFill>
                  <a:srgbClr val="660033"/>
                </a:solidFill>
                <a:latin typeface="Comic Sans MS" pitchFamily="66" charset="0"/>
              </a:rPr>
              <a:t>the first reference appear</a:t>
            </a:r>
            <a:r>
              <a:rPr lang="en-US" sz="2800" dirty="0">
                <a:solidFill>
                  <a:srgbClr val="660033"/>
                </a:solidFill>
                <a:latin typeface="Comic Sans MS" pitchFamily="66" charset="0"/>
              </a:rPr>
              <a:t>)</a:t>
            </a:r>
          </a:p>
          <a:p>
            <a:r>
              <a:rPr lang="en-US" sz="2800" dirty="0">
                <a:solidFill>
                  <a:srgbClr val="660033"/>
                </a:solidFill>
              </a:rPr>
              <a:t>   </a:t>
            </a:r>
            <a:r>
              <a:rPr lang="en-US" sz="2800" dirty="0">
                <a:solidFill>
                  <a:srgbClr val="660033"/>
                </a:solidFill>
                <a:latin typeface="Comic Sans MS" pitchFamily="66" charset="0"/>
              </a:rPr>
              <a:t>- </a:t>
            </a:r>
            <a:r>
              <a:rPr lang="id-ID" sz="2800" dirty="0">
                <a:solidFill>
                  <a:srgbClr val="660033"/>
                </a:solidFill>
                <a:latin typeface="Comic Sans MS" pitchFamily="66" charset="0"/>
              </a:rPr>
              <a:t>in Reference</a:t>
            </a:r>
            <a:r>
              <a:rPr lang="en-US" sz="2800" dirty="0">
                <a:solidFill>
                  <a:srgbClr val="660033"/>
                </a:solidFill>
                <a:latin typeface="Comic Sans MS" pitchFamily="66" charset="0"/>
              </a:rPr>
              <a:t>:</a:t>
            </a:r>
          </a:p>
          <a:p>
            <a:r>
              <a:rPr lang="en-US" sz="2800" dirty="0">
                <a:solidFill>
                  <a:srgbClr val="660033"/>
                </a:solidFill>
                <a:latin typeface="Comic Sans MS" pitchFamily="66" charset="0"/>
              </a:rPr>
              <a:t>	 ● </a:t>
            </a:r>
            <a:r>
              <a:rPr lang="id-ID" sz="2400" b="1" dirty="0">
                <a:solidFill>
                  <a:srgbClr val="0000FF"/>
                </a:solidFill>
                <a:latin typeface="Comic Sans MS" pitchFamily="66" charset="0"/>
              </a:rPr>
              <a:t>n</a:t>
            </a:r>
            <a:r>
              <a:rPr lang="en-US" sz="2400" b="1" dirty="0">
                <a:solidFill>
                  <a:srgbClr val="0000FF"/>
                </a:solidFill>
                <a:latin typeface="Comic Sans MS" pitchFamily="66" charset="0"/>
              </a:rPr>
              <a:t>u</a:t>
            </a:r>
            <a:r>
              <a:rPr lang="id-ID" sz="2400" b="1" dirty="0">
                <a:solidFill>
                  <a:srgbClr val="0000FF"/>
                </a:solidFill>
                <a:latin typeface="Comic Sans MS" pitchFamily="66" charset="0"/>
              </a:rPr>
              <a:t>meric sequence</a:t>
            </a:r>
            <a:endParaRPr lang="en-US" sz="2400" b="1" dirty="0">
              <a:solidFill>
                <a:srgbClr val="0000FF"/>
              </a:solidFill>
              <a:latin typeface="Comic Sans MS" pitchFamily="66" charset="0"/>
            </a:endParaRPr>
          </a:p>
          <a:p>
            <a:endParaRPr lang="en-US" sz="2800" dirty="0">
              <a:latin typeface="Comic Sans MS" pitchFamily="66"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533400" y="1452563"/>
            <a:ext cx="7881938" cy="1717675"/>
          </a:xfrm>
          <a:prstGeom prst="rect">
            <a:avLst/>
          </a:prstGeom>
          <a:noFill/>
          <a:ln w="9525">
            <a:noFill/>
            <a:miter lim="800000"/>
            <a:headEnd/>
            <a:tailEnd/>
          </a:ln>
        </p:spPr>
        <p:txBody>
          <a:bodyPr wrap="none">
            <a:spAutoFit/>
          </a:bodyPr>
          <a:lstStyle/>
          <a:p>
            <a:r>
              <a:rPr lang="id-ID" sz="2400">
                <a:solidFill>
                  <a:srgbClr val="800080"/>
                </a:solidFill>
              </a:rPr>
              <a:t>Textbook</a:t>
            </a:r>
            <a:r>
              <a:rPr lang="en-US" sz="2400">
                <a:solidFill>
                  <a:srgbClr val="800080"/>
                </a:solidFill>
              </a:rPr>
              <a:t>:</a:t>
            </a:r>
          </a:p>
          <a:p>
            <a:pPr>
              <a:lnSpc>
                <a:spcPct val="140000"/>
              </a:lnSpc>
              <a:buFontTx/>
              <a:buChar char="-"/>
            </a:pPr>
            <a:r>
              <a:rPr lang="en-US"/>
              <a:t> </a:t>
            </a:r>
            <a:r>
              <a:rPr lang="en-US" sz="2400">
                <a:latin typeface="Comic Sans MS" pitchFamily="66" charset="0"/>
              </a:rPr>
              <a:t>Abbas AK, Lichtman AH, Paber JS,1997. </a:t>
            </a:r>
            <a:r>
              <a:rPr lang="en-US" sz="2400" i="1">
                <a:latin typeface="Comic Sans MS" pitchFamily="66" charset="0"/>
              </a:rPr>
              <a:t>Cellular and</a:t>
            </a:r>
          </a:p>
          <a:p>
            <a:r>
              <a:rPr lang="en-US" sz="2400" i="1">
                <a:latin typeface="Comic Sans MS" pitchFamily="66" charset="0"/>
              </a:rPr>
              <a:t>  Moleculer Immunology</a:t>
            </a:r>
            <a:r>
              <a:rPr lang="en-US" sz="2400">
                <a:latin typeface="Comic Sans MS" pitchFamily="66" charset="0"/>
              </a:rPr>
              <a:t>. 3th ed. Philadelphia, London,</a:t>
            </a:r>
          </a:p>
          <a:p>
            <a:r>
              <a:rPr lang="en-US" sz="2400">
                <a:latin typeface="Comic Sans MS" pitchFamily="66" charset="0"/>
              </a:rPr>
              <a:t>  Toronto: WB Saunders Co, p:350-355 </a:t>
            </a:r>
          </a:p>
        </p:txBody>
      </p:sp>
      <p:sp>
        <p:nvSpPr>
          <p:cNvPr id="32771" name="Text Box 5"/>
          <p:cNvSpPr txBox="1">
            <a:spLocks noChangeArrowheads="1"/>
          </p:cNvSpPr>
          <p:nvPr/>
        </p:nvSpPr>
        <p:spPr bwMode="auto">
          <a:xfrm>
            <a:off x="533400" y="3508375"/>
            <a:ext cx="8431213" cy="2085975"/>
          </a:xfrm>
          <a:prstGeom prst="rect">
            <a:avLst/>
          </a:prstGeom>
          <a:noFill/>
          <a:ln w="9525">
            <a:noFill/>
            <a:miter lim="800000"/>
            <a:headEnd/>
            <a:tailEnd/>
          </a:ln>
        </p:spPr>
        <p:txBody>
          <a:bodyPr wrap="none">
            <a:spAutoFit/>
          </a:bodyPr>
          <a:lstStyle/>
          <a:p>
            <a:r>
              <a:rPr lang="en-US" sz="2400">
                <a:solidFill>
                  <a:srgbClr val="800080"/>
                </a:solidFill>
              </a:rPr>
              <a:t>J</a:t>
            </a:r>
            <a:r>
              <a:rPr lang="id-ID" sz="2400">
                <a:solidFill>
                  <a:srgbClr val="800080"/>
                </a:solidFill>
              </a:rPr>
              <a:t>o</a:t>
            </a:r>
            <a:r>
              <a:rPr lang="en-US" sz="2400">
                <a:solidFill>
                  <a:srgbClr val="800080"/>
                </a:solidFill>
              </a:rPr>
              <a:t>urnal:</a:t>
            </a:r>
          </a:p>
          <a:p>
            <a:pPr>
              <a:lnSpc>
                <a:spcPct val="140000"/>
              </a:lnSpc>
              <a:buFontTx/>
              <a:buChar char="-"/>
            </a:pPr>
            <a:r>
              <a:rPr lang="en-US" sz="2400">
                <a:latin typeface="Comic Sans MS" pitchFamily="66" charset="0"/>
              </a:rPr>
              <a:t> Weiss R. Experimental </a:t>
            </a:r>
            <a:r>
              <a:rPr lang="id-ID" sz="2400">
                <a:latin typeface="Comic Sans MS" pitchFamily="66" charset="0"/>
              </a:rPr>
              <a:t>B</a:t>
            </a:r>
            <a:r>
              <a:rPr lang="en-US" sz="2400">
                <a:latin typeface="Comic Sans MS" pitchFamily="66" charset="0"/>
              </a:rPr>
              <a:t>iology and </a:t>
            </a:r>
            <a:r>
              <a:rPr lang="id-ID" sz="2400">
                <a:latin typeface="Comic Sans MS" pitchFamily="66" charset="0"/>
              </a:rPr>
              <a:t>A</a:t>
            </a:r>
            <a:r>
              <a:rPr lang="en-US" sz="2400">
                <a:latin typeface="Comic Sans MS" pitchFamily="66" charset="0"/>
              </a:rPr>
              <a:t>ssay of RNA </a:t>
            </a:r>
            <a:r>
              <a:rPr lang="id-ID" sz="2400">
                <a:latin typeface="Comic Sans MS" pitchFamily="66" charset="0"/>
              </a:rPr>
              <a:t>T</a:t>
            </a:r>
            <a:r>
              <a:rPr lang="en-US" sz="2400">
                <a:latin typeface="Comic Sans MS" pitchFamily="66" charset="0"/>
              </a:rPr>
              <a:t>umor</a:t>
            </a:r>
          </a:p>
          <a:p>
            <a:r>
              <a:rPr lang="en-US" sz="2400">
                <a:latin typeface="Comic Sans MS" pitchFamily="66" charset="0"/>
              </a:rPr>
              <a:t>  </a:t>
            </a:r>
            <a:r>
              <a:rPr lang="id-ID" sz="2400">
                <a:latin typeface="Comic Sans MS" pitchFamily="66" charset="0"/>
              </a:rPr>
              <a:t>V</a:t>
            </a:r>
            <a:r>
              <a:rPr lang="en-US" sz="2400">
                <a:latin typeface="Comic Sans MS" pitchFamily="66" charset="0"/>
              </a:rPr>
              <a:t>iruses. </a:t>
            </a:r>
            <a:r>
              <a:rPr lang="en-US" sz="2400" b="1">
                <a:latin typeface="Comic Sans MS" pitchFamily="66" charset="0"/>
              </a:rPr>
              <a:t>In:</a:t>
            </a:r>
            <a:r>
              <a:rPr lang="en-US" sz="2400">
                <a:latin typeface="Comic Sans MS" pitchFamily="66" charset="0"/>
              </a:rPr>
              <a:t> Weiss R, Teich N, Varmus H, Coffin J (ed). </a:t>
            </a:r>
          </a:p>
          <a:p>
            <a:r>
              <a:rPr lang="en-US" sz="2400">
                <a:latin typeface="Comic Sans MS" pitchFamily="66" charset="0"/>
              </a:rPr>
              <a:t>  </a:t>
            </a:r>
            <a:r>
              <a:rPr lang="en-US" sz="2400" i="1">
                <a:latin typeface="Comic Sans MS" pitchFamily="66" charset="0"/>
              </a:rPr>
              <a:t>RNA Tumor Viruses. </a:t>
            </a:r>
            <a:r>
              <a:rPr lang="en-US" sz="2400">
                <a:latin typeface="Comic Sans MS" pitchFamily="66" charset="0"/>
              </a:rPr>
              <a:t>Vol. I. New York: Cold Spring </a:t>
            </a:r>
          </a:p>
          <a:p>
            <a:r>
              <a:rPr lang="en-US" sz="2400">
                <a:latin typeface="Comic Sans MS" pitchFamily="66" charset="0"/>
              </a:rPr>
              <a:t>  Harbor Laboratory, 1984: 209-260.</a:t>
            </a:r>
          </a:p>
        </p:txBody>
      </p:sp>
      <p:sp>
        <p:nvSpPr>
          <p:cNvPr id="32772" name="Text Box 6"/>
          <p:cNvSpPr txBox="1">
            <a:spLocks noChangeArrowheads="1"/>
          </p:cNvSpPr>
          <p:nvPr/>
        </p:nvSpPr>
        <p:spPr bwMode="auto">
          <a:xfrm>
            <a:off x="517525" y="682625"/>
            <a:ext cx="5473700" cy="523875"/>
          </a:xfrm>
          <a:prstGeom prst="rect">
            <a:avLst/>
          </a:prstGeom>
          <a:noFill/>
          <a:ln w="9525">
            <a:noFill/>
            <a:miter lim="800000"/>
            <a:headEnd/>
            <a:tailEnd/>
          </a:ln>
        </p:spPr>
        <p:txBody>
          <a:bodyPr wrap="none">
            <a:spAutoFit/>
          </a:bodyPr>
          <a:lstStyle/>
          <a:p>
            <a:r>
              <a:rPr lang="id-ID" sz="2800" b="1" dirty="0">
                <a:solidFill>
                  <a:srgbClr val="0033CC"/>
                </a:solidFill>
                <a:latin typeface="Comic Sans MS" pitchFamily="66" charset="0"/>
              </a:rPr>
              <a:t>Examples of reference writing</a:t>
            </a:r>
            <a:endParaRPr lang="en-US" sz="2800" b="1" dirty="0">
              <a:solidFill>
                <a:srgbClr val="0033CC"/>
              </a:solidFill>
              <a:latin typeface="Comic Sans MS" pitchFamily="66"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WordArt 4"/>
          <p:cNvSpPr>
            <a:spLocks noChangeArrowheads="1" noChangeShapeType="1" noTextEdit="1"/>
          </p:cNvSpPr>
          <p:nvPr/>
        </p:nvSpPr>
        <p:spPr bwMode="auto">
          <a:xfrm>
            <a:off x="1785918" y="2357430"/>
            <a:ext cx="5757882" cy="1000132"/>
          </a:xfrm>
          <a:prstGeom prst="rect">
            <a:avLst/>
          </a:prstGeom>
        </p:spPr>
        <p:txBody>
          <a:bodyPr wrap="none" fromWordArt="1">
            <a:prstTxWarp prst="textPlain">
              <a:avLst>
                <a:gd name="adj" fmla="val 50000"/>
              </a:avLst>
            </a:prstTxWarp>
          </a:bodyPr>
          <a:lstStyle/>
          <a:p>
            <a:pPr algn="ctr"/>
            <a:r>
              <a:rPr lang="id-ID" sz="3600" kern="10" dirty="0">
                <a:ln w="19050">
                  <a:solidFill>
                    <a:srgbClr val="99CCFF"/>
                  </a:solidFill>
                  <a:round/>
                  <a:headEnd/>
                  <a:tailEnd/>
                </a:ln>
                <a:effectLst>
                  <a:outerShdw dist="35921" dir="2700000" algn="ctr" rotWithShape="0">
                    <a:srgbClr val="990000"/>
                  </a:outerShdw>
                </a:effectLst>
                <a:latin typeface="Impact"/>
              </a:rPr>
              <a:t>PUBLICATION  </a:t>
            </a:r>
            <a:r>
              <a:rPr lang="id-ID" sz="3600" kern="10" dirty="0" smtClean="0">
                <a:ln w="19050">
                  <a:solidFill>
                    <a:srgbClr val="99CCFF"/>
                  </a:solidFill>
                  <a:round/>
                  <a:headEnd/>
                  <a:tailEnd/>
                </a:ln>
                <a:effectLst>
                  <a:outerShdw dist="35921" dir="2700000" algn="ctr" rotWithShape="0">
                    <a:srgbClr val="990000"/>
                  </a:outerShdw>
                </a:effectLst>
                <a:latin typeface="Impact"/>
              </a:rPr>
              <a:t>FORM</a:t>
            </a:r>
            <a:endParaRPr lang="id-ID" sz="3600" kern="10" dirty="0">
              <a:ln w="19050">
                <a:solidFill>
                  <a:srgbClr val="99CCFF"/>
                </a:solidFill>
                <a:round/>
                <a:headEnd/>
                <a:tailEnd/>
              </a:ln>
              <a:effectLst>
                <a:outerShdw dist="35921" dir="2700000" algn="ctr" rotWithShape="0">
                  <a:srgbClr val="990000"/>
                </a:outerShdw>
              </a:effectLst>
              <a:latin typeface="Impac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0" y="214290"/>
            <a:ext cx="9144000" cy="584775"/>
          </a:xfrm>
          <a:prstGeom prst="rect">
            <a:avLst/>
          </a:prstGeom>
          <a:solidFill>
            <a:srgbClr val="660033"/>
          </a:solidFill>
          <a:ln w="9525">
            <a:noFill/>
            <a:miter lim="800000"/>
            <a:headEnd/>
            <a:tailEnd/>
          </a:ln>
        </p:spPr>
        <p:txBody>
          <a:bodyPr wrap="square">
            <a:spAutoFit/>
          </a:bodyPr>
          <a:lstStyle/>
          <a:p>
            <a:pPr algn="ctr"/>
            <a:r>
              <a:rPr lang="id-ID" sz="3200" b="1" dirty="0">
                <a:solidFill>
                  <a:schemeClr val="bg1"/>
                </a:solidFill>
              </a:rPr>
              <a:t>PUBLICATION </a:t>
            </a:r>
            <a:r>
              <a:rPr lang="en-US" sz="3200" b="1" dirty="0" smtClean="0">
                <a:solidFill>
                  <a:schemeClr val="bg1"/>
                </a:solidFill>
              </a:rPr>
              <a:t>FORM</a:t>
            </a:r>
            <a:endParaRPr lang="en-US" sz="3200" b="1" dirty="0">
              <a:solidFill>
                <a:schemeClr val="bg1"/>
              </a:solidFill>
            </a:endParaRPr>
          </a:p>
        </p:txBody>
      </p:sp>
      <p:sp>
        <p:nvSpPr>
          <p:cNvPr id="34819" name="Text Box 5"/>
          <p:cNvSpPr txBox="1">
            <a:spLocks noChangeArrowheads="1"/>
          </p:cNvSpPr>
          <p:nvPr/>
        </p:nvSpPr>
        <p:spPr bwMode="auto">
          <a:xfrm>
            <a:off x="381000" y="1220788"/>
            <a:ext cx="8534400" cy="4228850"/>
          </a:xfrm>
          <a:prstGeom prst="rect">
            <a:avLst/>
          </a:prstGeom>
          <a:noFill/>
          <a:ln w="9525">
            <a:solidFill>
              <a:srgbClr val="0033CC"/>
            </a:solidFill>
            <a:miter lim="800000"/>
            <a:headEnd/>
            <a:tailEnd/>
          </a:ln>
        </p:spPr>
        <p:txBody>
          <a:bodyPr>
            <a:spAutoFit/>
          </a:bodyPr>
          <a:lstStyle/>
          <a:p>
            <a:r>
              <a:rPr lang="en-US" dirty="0">
                <a:solidFill>
                  <a:srgbClr val="0033CC"/>
                </a:solidFill>
              </a:rPr>
              <a:t>○ </a:t>
            </a:r>
            <a:r>
              <a:rPr lang="id-ID" sz="2400" dirty="0">
                <a:solidFill>
                  <a:srgbClr val="0033CC"/>
                </a:solidFill>
                <a:latin typeface="Arial" charset="0"/>
              </a:rPr>
              <a:t>TITLE</a:t>
            </a:r>
            <a:r>
              <a:rPr lang="en-US" sz="2400" b="1" dirty="0">
                <a:solidFill>
                  <a:srgbClr val="0033CC"/>
                </a:solidFill>
                <a:latin typeface="Arial" charset="0"/>
              </a:rPr>
              <a:t> </a:t>
            </a:r>
            <a:r>
              <a:rPr lang="en-US" sz="2400" dirty="0">
                <a:solidFill>
                  <a:srgbClr val="0033CC"/>
                </a:solidFill>
                <a:latin typeface="Arial" charset="0"/>
              </a:rPr>
              <a:t>	</a:t>
            </a:r>
            <a:endParaRPr lang="en-US" sz="2400" dirty="0">
              <a:solidFill>
                <a:srgbClr val="0033CC"/>
              </a:solidFill>
              <a:latin typeface="Comic Sans MS" pitchFamily="66" charset="0"/>
            </a:endParaRPr>
          </a:p>
          <a:p>
            <a:pPr marL="465138" indent="-465138"/>
            <a:r>
              <a:rPr lang="en-US" sz="2400" dirty="0">
                <a:solidFill>
                  <a:srgbClr val="0033CC"/>
                </a:solidFill>
                <a:latin typeface="Comic Sans MS" pitchFamily="66" charset="0"/>
              </a:rPr>
              <a:t>   ( </a:t>
            </a:r>
            <a:r>
              <a:rPr lang="id-ID" sz="2400" dirty="0">
                <a:solidFill>
                  <a:srgbClr val="0033CC"/>
                </a:solidFill>
                <a:latin typeface="Comic Sans MS" pitchFamily="66" charset="0"/>
              </a:rPr>
              <a:t>Author</a:t>
            </a:r>
            <a:r>
              <a:rPr lang="en-US" sz="2400" dirty="0">
                <a:solidFill>
                  <a:srgbClr val="0033CC"/>
                </a:solidFill>
                <a:latin typeface="Comic Sans MS" pitchFamily="66" charset="0"/>
              </a:rPr>
              <a:t>: </a:t>
            </a:r>
            <a:r>
              <a:rPr lang="id-ID" sz="2400" dirty="0">
                <a:solidFill>
                  <a:srgbClr val="0033CC"/>
                </a:solidFill>
                <a:latin typeface="Comic Sans MS" pitchFamily="66" charset="0"/>
              </a:rPr>
              <a:t>without academic </a:t>
            </a:r>
            <a:r>
              <a:rPr lang="id-ID" sz="2400" dirty="0" smtClean="0">
                <a:solidFill>
                  <a:srgbClr val="0033CC"/>
                </a:solidFill>
                <a:latin typeface="Comic Sans MS" pitchFamily="66" charset="0"/>
              </a:rPr>
              <a:t>title</a:t>
            </a:r>
            <a:r>
              <a:rPr lang="en-US" sz="2400" dirty="0" smtClean="0">
                <a:solidFill>
                  <a:srgbClr val="0033CC"/>
                </a:solidFill>
                <a:latin typeface="Comic Sans MS" pitchFamily="66" charset="0"/>
              </a:rPr>
              <a:t> but use the inst</a:t>
            </a:r>
            <a:r>
              <a:rPr lang="id-ID" sz="2400" dirty="0">
                <a:solidFill>
                  <a:srgbClr val="0033CC"/>
                </a:solidFill>
                <a:latin typeface="Comic Sans MS" pitchFamily="66" charset="0"/>
              </a:rPr>
              <a:t>itution origin</a:t>
            </a:r>
            <a:r>
              <a:rPr lang="en-US" sz="2400" dirty="0">
                <a:solidFill>
                  <a:srgbClr val="0033CC"/>
                </a:solidFill>
                <a:latin typeface="Comic Sans MS" pitchFamily="66" charset="0"/>
              </a:rPr>
              <a:t>)</a:t>
            </a:r>
          </a:p>
          <a:p>
            <a:pPr>
              <a:lnSpc>
                <a:spcPct val="120000"/>
              </a:lnSpc>
            </a:pPr>
            <a:r>
              <a:rPr lang="en-US" sz="2400" dirty="0">
                <a:solidFill>
                  <a:srgbClr val="0033CC"/>
                </a:solidFill>
                <a:latin typeface="Arial" charset="0"/>
              </a:rPr>
              <a:t>○ </a:t>
            </a:r>
            <a:r>
              <a:rPr lang="en-US" sz="2400" dirty="0" smtClean="0">
                <a:solidFill>
                  <a:srgbClr val="0033CC"/>
                </a:solidFill>
                <a:latin typeface="Arial" charset="0"/>
              </a:rPr>
              <a:t>ABSTRACT</a:t>
            </a:r>
            <a:endParaRPr lang="en-US" sz="2400" dirty="0">
              <a:solidFill>
                <a:srgbClr val="0033CC"/>
              </a:solidFill>
              <a:latin typeface="Arial" charset="0"/>
            </a:endParaRPr>
          </a:p>
          <a:p>
            <a:r>
              <a:rPr lang="en-US" sz="2400" dirty="0">
                <a:solidFill>
                  <a:srgbClr val="0033CC"/>
                </a:solidFill>
                <a:latin typeface="Arial" charset="0"/>
              </a:rPr>
              <a:t>○ P</a:t>
            </a:r>
            <a:r>
              <a:rPr lang="id-ID" sz="2400" dirty="0">
                <a:solidFill>
                  <a:srgbClr val="0033CC"/>
                </a:solidFill>
                <a:latin typeface="Arial" charset="0"/>
              </a:rPr>
              <a:t>REFACE</a:t>
            </a:r>
            <a:endParaRPr lang="en-US" sz="2400" dirty="0">
              <a:solidFill>
                <a:srgbClr val="0033CC"/>
              </a:solidFill>
              <a:latin typeface="Arial" charset="0"/>
            </a:endParaRPr>
          </a:p>
          <a:p>
            <a:r>
              <a:rPr lang="en-US" sz="2400" dirty="0">
                <a:solidFill>
                  <a:srgbClr val="0033CC"/>
                </a:solidFill>
                <a:latin typeface="Arial" charset="0"/>
              </a:rPr>
              <a:t>○ </a:t>
            </a:r>
            <a:r>
              <a:rPr lang="id-ID" sz="2400" dirty="0" smtClean="0">
                <a:solidFill>
                  <a:srgbClr val="0033CC"/>
                </a:solidFill>
                <a:latin typeface="Arial" charset="0"/>
              </a:rPr>
              <a:t>METHODS</a:t>
            </a:r>
            <a:endParaRPr lang="en-US" sz="2400" dirty="0">
              <a:solidFill>
                <a:srgbClr val="0033CC"/>
              </a:solidFill>
              <a:latin typeface="Arial" charset="0"/>
            </a:endParaRPr>
          </a:p>
          <a:p>
            <a:r>
              <a:rPr lang="en-US" sz="2400" dirty="0">
                <a:solidFill>
                  <a:srgbClr val="0033CC"/>
                </a:solidFill>
                <a:latin typeface="Arial" charset="0"/>
              </a:rPr>
              <a:t>○ </a:t>
            </a:r>
            <a:r>
              <a:rPr lang="id-ID" sz="2400" dirty="0" smtClean="0">
                <a:solidFill>
                  <a:srgbClr val="0033CC"/>
                </a:solidFill>
                <a:latin typeface="Arial" charset="0"/>
              </a:rPr>
              <a:t>RESULTS</a:t>
            </a:r>
            <a:endParaRPr lang="en-US" sz="2400" dirty="0">
              <a:solidFill>
                <a:srgbClr val="0033CC"/>
              </a:solidFill>
              <a:latin typeface="Arial" charset="0"/>
            </a:endParaRPr>
          </a:p>
          <a:p>
            <a:r>
              <a:rPr lang="en-US" sz="2400" dirty="0">
                <a:solidFill>
                  <a:srgbClr val="0033CC"/>
                </a:solidFill>
                <a:latin typeface="Arial" charset="0"/>
              </a:rPr>
              <a:t>○ </a:t>
            </a:r>
            <a:r>
              <a:rPr lang="id-ID" sz="2400" dirty="0">
                <a:solidFill>
                  <a:srgbClr val="0033CC"/>
                </a:solidFill>
                <a:latin typeface="Arial" charset="0"/>
              </a:rPr>
              <a:t>DISCUSSION</a:t>
            </a:r>
            <a:endParaRPr lang="en-US" sz="2400" dirty="0">
              <a:solidFill>
                <a:srgbClr val="0033CC"/>
              </a:solidFill>
              <a:latin typeface="Arial" charset="0"/>
            </a:endParaRPr>
          </a:p>
          <a:p>
            <a:r>
              <a:rPr lang="en-US" sz="2400" dirty="0">
                <a:solidFill>
                  <a:srgbClr val="0033CC"/>
                </a:solidFill>
                <a:latin typeface="Arial" charset="0"/>
              </a:rPr>
              <a:t>○ </a:t>
            </a:r>
            <a:r>
              <a:rPr lang="id-ID" sz="2400" dirty="0">
                <a:solidFill>
                  <a:srgbClr val="0033CC"/>
                </a:solidFill>
                <a:latin typeface="Arial" charset="0"/>
              </a:rPr>
              <a:t>CONCLUSION </a:t>
            </a:r>
            <a:r>
              <a:rPr lang="en-US" sz="2400" dirty="0">
                <a:solidFill>
                  <a:srgbClr val="0033CC"/>
                </a:solidFill>
                <a:latin typeface="Arial" charset="0"/>
              </a:rPr>
              <a:t>(</a:t>
            </a:r>
            <a:r>
              <a:rPr lang="id-ID" sz="2400" dirty="0">
                <a:solidFill>
                  <a:srgbClr val="0033CC"/>
                </a:solidFill>
                <a:latin typeface="Arial" charset="0"/>
              </a:rPr>
              <a:t>suggestion can be proposed</a:t>
            </a:r>
            <a:r>
              <a:rPr lang="en-US" sz="2400" dirty="0">
                <a:solidFill>
                  <a:srgbClr val="0033CC"/>
                </a:solidFill>
                <a:latin typeface="Arial" charset="0"/>
              </a:rPr>
              <a:t>)</a:t>
            </a:r>
          </a:p>
          <a:p>
            <a:r>
              <a:rPr lang="en-US" sz="2400" dirty="0">
                <a:solidFill>
                  <a:srgbClr val="0033CC"/>
                </a:solidFill>
                <a:latin typeface="Arial" charset="0"/>
              </a:rPr>
              <a:t>○ </a:t>
            </a:r>
            <a:r>
              <a:rPr lang="en-US" sz="2400" i="1" dirty="0">
                <a:solidFill>
                  <a:srgbClr val="0033CC"/>
                </a:solidFill>
                <a:latin typeface="Arial" charset="0"/>
              </a:rPr>
              <a:t>Acknowledgement</a:t>
            </a:r>
            <a:r>
              <a:rPr lang="en-US" sz="2400" dirty="0">
                <a:solidFill>
                  <a:srgbClr val="0033CC"/>
                </a:solidFill>
                <a:latin typeface="Arial" charset="0"/>
              </a:rPr>
              <a:t>  </a:t>
            </a:r>
            <a:r>
              <a:rPr lang="en-US" sz="2400" dirty="0" smtClean="0">
                <a:solidFill>
                  <a:srgbClr val="0033CC"/>
                </a:solidFill>
                <a:latin typeface="Arial" charset="0"/>
              </a:rPr>
              <a:t>(</a:t>
            </a:r>
            <a:r>
              <a:rPr lang="id-ID" sz="2400" dirty="0" smtClean="0">
                <a:solidFill>
                  <a:srgbClr val="0033CC"/>
                </a:solidFill>
                <a:latin typeface="Arial" charset="0"/>
              </a:rPr>
              <a:t>if any</a:t>
            </a:r>
            <a:r>
              <a:rPr lang="en-US" sz="2400" dirty="0" smtClean="0">
                <a:solidFill>
                  <a:srgbClr val="0033CC"/>
                </a:solidFill>
                <a:latin typeface="Arial" charset="0"/>
              </a:rPr>
              <a:t>)</a:t>
            </a:r>
            <a:endParaRPr lang="id-ID" sz="2400" dirty="0">
              <a:solidFill>
                <a:srgbClr val="0033CC"/>
              </a:solidFill>
              <a:latin typeface="Arial" charset="0"/>
            </a:endParaRPr>
          </a:p>
          <a:p>
            <a:r>
              <a:rPr lang="en-US" sz="2400" dirty="0">
                <a:solidFill>
                  <a:srgbClr val="0033CC"/>
                </a:solidFill>
                <a:latin typeface="Arial" charset="0"/>
              </a:rPr>
              <a:t>○ </a:t>
            </a:r>
            <a:r>
              <a:rPr lang="id-ID" sz="2400" dirty="0">
                <a:solidFill>
                  <a:srgbClr val="0033CC"/>
                </a:solidFill>
                <a:latin typeface="Arial" charset="0"/>
              </a:rPr>
              <a:t>REFERENCE </a:t>
            </a:r>
            <a:r>
              <a:rPr lang="en-US" sz="2400" dirty="0">
                <a:solidFill>
                  <a:srgbClr val="0033CC"/>
                </a:solidFill>
                <a:latin typeface="Arial" charset="0"/>
              </a:rPr>
              <a:t>(</a:t>
            </a:r>
            <a:r>
              <a:rPr lang="id-ID" sz="2400" dirty="0">
                <a:solidFill>
                  <a:srgbClr val="0033CC"/>
                </a:solidFill>
                <a:latin typeface="Arial" charset="0"/>
              </a:rPr>
              <a:t>Vancouver system is recommended</a:t>
            </a:r>
            <a:r>
              <a:rPr lang="en-US" sz="2400" dirty="0">
                <a:solidFill>
                  <a:srgbClr val="0033CC"/>
                </a:solidFill>
                <a:latin typeface="Arial" charset="0"/>
              </a:rPr>
              <a:t>)</a:t>
            </a:r>
          </a:p>
        </p:txBody>
      </p:sp>
      <p:sp>
        <p:nvSpPr>
          <p:cNvPr id="34820" name="Text Box 6"/>
          <p:cNvSpPr txBox="1">
            <a:spLocks noChangeArrowheads="1"/>
          </p:cNvSpPr>
          <p:nvPr/>
        </p:nvSpPr>
        <p:spPr bwMode="auto">
          <a:xfrm>
            <a:off x="285720" y="5429264"/>
            <a:ext cx="8374063" cy="1200150"/>
          </a:xfrm>
          <a:prstGeom prst="rect">
            <a:avLst/>
          </a:prstGeom>
          <a:noFill/>
          <a:ln w="9525">
            <a:noFill/>
            <a:miter lim="800000"/>
            <a:headEnd/>
            <a:tailEnd/>
          </a:ln>
        </p:spPr>
        <p:txBody>
          <a:bodyPr wrap="none">
            <a:spAutoFit/>
          </a:bodyPr>
          <a:lstStyle/>
          <a:p>
            <a:r>
              <a:rPr lang="en-US" dirty="0"/>
              <a:t>-  </a:t>
            </a:r>
            <a:r>
              <a:rPr lang="id-ID" sz="2400" dirty="0">
                <a:latin typeface="Comic Sans MS" pitchFamily="66" charset="0"/>
              </a:rPr>
              <a:t>P</a:t>
            </a:r>
            <a:r>
              <a:rPr lang="en-US" sz="2400" dirty="0">
                <a:latin typeface="Comic Sans MS" pitchFamily="66" charset="0"/>
              </a:rPr>
              <a:t>a</a:t>
            </a:r>
            <a:r>
              <a:rPr lang="id-ID" sz="2400" dirty="0" smtClean="0">
                <a:latin typeface="Comic Sans MS" pitchFamily="66" charset="0"/>
              </a:rPr>
              <a:t>ge </a:t>
            </a:r>
            <a:r>
              <a:rPr lang="id-ID" sz="2400" dirty="0">
                <a:latin typeface="Comic Sans MS" pitchFamily="66" charset="0"/>
              </a:rPr>
              <a:t>limitation: usually </a:t>
            </a:r>
            <a:r>
              <a:rPr lang="en-US" sz="2400" dirty="0">
                <a:latin typeface="Comic Sans MS" pitchFamily="66" charset="0"/>
              </a:rPr>
              <a:t>12-15 </a:t>
            </a:r>
            <a:r>
              <a:rPr lang="id-ID" sz="2400" dirty="0">
                <a:latin typeface="Comic Sans MS" pitchFamily="66" charset="0"/>
              </a:rPr>
              <a:t>pages</a:t>
            </a:r>
            <a:endParaRPr lang="en-US" sz="2400" dirty="0">
              <a:latin typeface="Comic Sans MS" pitchFamily="66" charset="0"/>
            </a:endParaRPr>
          </a:p>
          <a:p>
            <a:r>
              <a:rPr lang="en-US" sz="2400" dirty="0">
                <a:latin typeface="Comic Sans MS" pitchFamily="66" charset="0"/>
              </a:rPr>
              <a:t>- </a:t>
            </a:r>
            <a:r>
              <a:rPr lang="id-ID" sz="2400" dirty="0">
                <a:latin typeface="Comic Sans MS" pitchFamily="66" charset="0"/>
              </a:rPr>
              <a:t>Recommended to refer to the </a:t>
            </a:r>
            <a:r>
              <a:rPr lang="en-US" sz="2400" dirty="0">
                <a:latin typeface="Comic Sans MS" pitchFamily="66" charset="0"/>
              </a:rPr>
              <a:t>J</a:t>
            </a:r>
            <a:r>
              <a:rPr lang="id-ID" sz="2400" dirty="0">
                <a:latin typeface="Comic Sans MS" pitchFamily="66" charset="0"/>
              </a:rPr>
              <a:t>O</a:t>
            </a:r>
            <a:r>
              <a:rPr lang="en-US" sz="2400" dirty="0">
                <a:latin typeface="Comic Sans MS" pitchFamily="66" charset="0"/>
              </a:rPr>
              <a:t>URNAL / MA</a:t>
            </a:r>
            <a:r>
              <a:rPr lang="id-ID" sz="2400" dirty="0">
                <a:latin typeface="Comic Sans MS" pitchFamily="66" charset="0"/>
              </a:rPr>
              <a:t>GAZINE</a:t>
            </a:r>
            <a:endParaRPr lang="en-US" sz="2400" dirty="0">
              <a:latin typeface="Comic Sans MS" pitchFamily="66" charset="0"/>
            </a:endParaRPr>
          </a:p>
          <a:p>
            <a:r>
              <a:rPr lang="en-US" sz="2400" dirty="0">
                <a:latin typeface="Comic Sans MS" pitchFamily="66" charset="0"/>
              </a:rPr>
              <a:t>  </a:t>
            </a:r>
            <a:r>
              <a:rPr lang="en-US" sz="2400" dirty="0" smtClean="0">
                <a:latin typeface="Comic Sans MS" pitchFamily="66" charset="0"/>
              </a:rPr>
              <a:t>(see instruction for author)</a:t>
            </a:r>
            <a:endParaRPr lang="en-US" sz="2400" dirty="0">
              <a:latin typeface="Comic Sans MS" pitchFamily="66" charset="0"/>
            </a:endParaRPr>
          </a:p>
        </p:txBody>
      </p:sp>
      <p:sp>
        <p:nvSpPr>
          <p:cNvPr id="34821" name="Line 7"/>
          <p:cNvSpPr>
            <a:spLocks noChangeShapeType="1"/>
          </p:cNvSpPr>
          <p:nvPr/>
        </p:nvSpPr>
        <p:spPr bwMode="auto">
          <a:xfrm>
            <a:off x="3429000" y="4419600"/>
            <a:ext cx="304800" cy="0"/>
          </a:xfrm>
          <a:prstGeom prst="line">
            <a:avLst/>
          </a:prstGeom>
          <a:noFill/>
          <a:ln w="9525">
            <a:solidFill>
              <a:srgbClr val="FFFF66"/>
            </a:solidFill>
            <a:round/>
            <a:headEnd/>
            <a:tailEnd type="triangle" w="med" len="med"/>
          </a:ln>
        </p:spPr>
        <p:txBody>
          <a:bodyPr/>
          <a:lstStyle/>
          <a:p>
            <a:endParaRPr lang="id-ID"/>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WordArt 4"/>
          <p:cNvSpPr>
            <a:spLocks noChangeArrowheads="1" noChangeShapeType="1" noTextEdit="1"/>
          </p:cNvSpPr>
          <p:nvPr/>
        </p:nvSpPr>
        <p:spPr bwMode="auto">
          <a:xfrm>
            <a:off x="2428860" y="2500306"/>
            <a:ext cx="4357718" cy="1066808"/>
          </a:xfrm>
          <a:prstGeom prst="rect">
            <a:avLst/>
          </a:prstGeom>
        </p:spPr>
        <p:txBody>
          <a:bodyPr wrap="none" fromWordArt="1">
            <a:prstTxWarp prst="textDoubleWave1">
              <a:avLst>
                <a:gd name="adj1" fmla="val 6500"/>
                <a:gd name="adj2" fmla="val 0"/>
              </a:avLst>
            </a:prstTxWarp>
          </a:bodyPr>
          <a:lstStyle/>
          <a:p>
            <a:pPr algn="ctr"/>
            <a:r>
              <a:rPr lang="id-ID" sz="3600" kern="10" spc="-360" dirty="0">
                <a:ln w="12700">
                  <a:solidFill>
                    <a:srgbClr val="000099"/>
                  </a:solidFill>
                  <a:round/>
                  <a:headEnd/>
                  <a:tailEnd/>
                </a:ln>
                <a:solidFill>
                  <a:schemeClr val="tx2"/>
                </a:solidFill>
                <a:effectLst>
                  <a:outerShdw dist="125724" dir="18900000" algn="ctr" rotWithShape="0">
                    <a:srgbClr val="000099"/>
                  </a:outerShdw>
                </a:effectLst>
                <a:latin typeface="Impact"/>
              </a:rPr>
              <a:t>THANK  YOU</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428596" y="1214422"/>
            <a:ext cx="8496300" cy="4032250"/>
          </a:xfrm>
          <a:prstGeom prst="rect">
            <a:avLst/>
          </a:prstGeom>
          <a:noFill/>
          <a:ln w="9525">
            <a:solidFill>
              <a:srgbClr val="0000FF"/>
            </a:solidFill>
            <a:miter lim="800000"/>
            <a:headEnd/>
            <a:tailEnd/>
          </a:ln>
        </p:spPr>
        <p:txBody>
          <a:bodyPr wrap="none">
            <a:spAutoFit/>
          </a:bodyPr>
          <a:lstStyle/>
          <a:p>
            <a:pPr>
              <a:spcBef>
                <a:spcPct val="50000"/>
              </a:spcBef>
            </a:pPr>
            <a:r>
              <a:rPr lang="en-US" sz="2800" dirty="0">
                <a:latin typeface="Book Antiqua" pitchFamily="18" charset="0"/>
              </a:rPr>
              <a:t>Pragmatists believe that scientific knowledge is </a:t>
            </a:r>
          </a:p>
          <a:p>
            <a:pPr>
              <a:spcBef>
                <a:spcPct val="50000"/>
              </a:spcBef>
            </a:pPr>
            <a:r>
              <a:rPr lang="en-US" sz="2800" dirty="0">
                <a:latin typeface="Book Antiqua" pitchFamily="18" charset="0"/>
              </a:rPr>
              <a:t>acquired through </a:t>
            </a:r>
            <a:r>
              <a:rPr lang="en-US" sz="2800" dirty="0">
                <a:solidFill>
                  <a:srgbClr val="0000FF"/>
                </a:solidFill>
                <a:latin typeface="Book Antiqua" pitchFamily="18" charset="0"/>
              </a:rPr>
              <a:t>experience,</a:t>
            </a:r>
            <a:r>
              <a:rPr lang="en-US" sz="2800" dirty="0">
                <a:solidFill>
                  <a:srgbClr val="FFFF00"/>
                </a:solidFill>
                <a:latin typeface="Book Antiqua" pitchFamily="18" charset="0"/>
              </a:rPr>
              <a:t> </a:t>
            </a:r>
            <a:r>
              <a:rPr lang="en-US" sz="2800" dirty="0">
                <a:latin typeface="Book Antiqua" pitchFamily="18" charset="0"/>
              </a:rPr>
              <a:t>interpreted through </a:t>
            </a:r>
          </a:p>
          <a:p>
            <a:pPr>
              <a:spcBef>
                <a:spcPct val="50000"/>
              </a:spcBef>
            </a:pPr>
            <a:r>
              <a:rPr lang="en-US" sz="2800" dirty="0">
                <a:solidFill>
                  <a:srgbClr val="0000FF"/>
                </a:solidFill>
                <a:latin typeface="Book Antiqua" pitchFamily="18" charset="0"/>
              </a:rPr>
              <a:t>reason,</a:t>
            </a:r>
            <a:r>
              <a:rPr lang="en-US" sz="2800" dirty="0">
                <a:solidFill>
                  <a:schemeClr val="bg1"/>
                </a:solidFill>
                <a:latin typeface="Book Antiqua" pitchFamily="18" charset="0"/>
              </a:rPr>
              <a:t> </a:t>
            </a:r>
            <a:r>
              <a:rPr lang="en-US" sz="2800" dirty="0">
                <a:latin typeface="Book Antiqua" pitchFamily="18" charset="0"/>
              </a:rPr>
              <a:t>and is </a:t>
            </a:r>
            <a:r>
              <a:rPr lang="en-US" sz="2800" dirty="0">
                <a:solidFill>
                  <a:srgbClr val="0000FF"/>
                </a:solidFill>
                <a:latin typeface="Book Antiqua" pitchFamily="18" charset="0"/>
              </a:rPr>
              <a:t>temporary and </a:t>
            </a:r>
            <a:r>
              <a:rPr lang="en-US" sz="2800" dirty="0" smtClean="0">
                <a:solidFill>
                  <a:srgbClr val="0000FF"/>
                </a:solidFill>
                <a:latin typeface="Book Antiqua" pitchFamily="18" charset="0"/>
              </a:rPr>
              <a:t>tentative.</a:t>
            </a:r>
            <a:r>
              <a:rPr lang="en-US" sz="2800" dirty="0" smtClean="0">
                <a:solidFill>
                  <a:srgbClr val="FFFF00"/>
                </a:solidFill>
                <a:latin typeface="Book Antiqua" pitchFamily="18" charset="0"/>
              </a:rPr>
              <a:t>.</a:t>
            </a:r>
            <a:r>
              <a:rPr lang="en-US" sz="2800" dirty="0" smtClean="0">
                <a:solidFill>
                  <a:schemeClr val="bg1"/>
                </a:solidFill>
                <a:latin typeface="Book Antiqua" pitchFamily="18" charset="0"/>
              </a:rPr>
              <a:t>  </a:t>
            </a:r>
            <a:r>
              <a:rPr lang="en-US" sz="2800" dirty="0">
                <a:latin typeface="Book Antiqua" pitchFamily="18" charset="0"/>
              </a:rPr>
              <a:t>That last </a:t>
            </a:r>
          </a:p>
          <a:p>
            <a:pPr>
              <a:spcBef>
                <a:spcPct val="50000"/>
              </a:spcBef>
            </a:pPr>
            <a:r>
              <a:rPr lang="en-US" sz="2800" dirty="0">
                <a:latin typeface="Book Antiqua" pitchFamily="18" charset="0"/>
              </a:rPr>
              <a:t>point, </a:t>
            </a:r>
            <a:r>
              <a:rPr lang="en-US" sz="2800" b="1" dirty="0">
                <a:solidFill>
                  <a:srgbClr val="0000FF"/>
                </a:solidFill>
                <a:latin typeface="Book Antiqua" pitchFamily="18" charset="0"/>
              </a:rPr>
              <a:t>"tentative”</a:t>
            </a:r>
            <a:r>
              <a:rPr lang="en-US" sz="2800" dirty="0">
                <a:latin typeface="Book Antiqua" pitchFamily="18" charset="0"/>
              </a:rPr>
              <a:t>, leaves open the possibility for the </a:t>
            </a:r>
          </a:p>
          <a:p>
            <a:pPr>
              <a:spcBef>
                <a:spcPct val="50000"/>
              </a:spcBef>
            </a:pPr>
            <a:r>
              <a:rPr lang="en-US" sz="2800" dirty="0">
                <a:latin typeface="Book Antiqua" pitchFamily="18" charset="0"/>
              </a:rPr>
              <a:t>pragmatist  to change their  perspective based </a:t>
            </a:r>
          </a:p>
          <a:p>
            <a:pPr>
              <a:spcBef>
                <a:spcPct val="50000"/>
              </a:spcBef>
            </a:pPr>
            <a:r>
              <a:rPr lang="en-US" sz="2800" dirty="0">
                <a:latin typeface="Book Antiqua" pitchFamily="18" charset="0"/>
              </a:rPr>
              <a:t>upon new evidence or a changed belief </a:t>
            </a:r>
            <a:r>
              <a:rPr lang="en-US" sz="2800" dirty="0" smtClean="0">
                <a:latin typeface="Book Antiqua" pitchFamily="18" charset="0"/>
              </a:rPr>
              <a:t>system.</a:t>
            </a:r>
            <a:endParaRPr lang="en-US" sz="2800" dirty="0">
              <a:latin typeface="Book Antiqua" pitchFamily="18" charset="0"/>
            </a:endParaRPr>
          </a:p>
          <a:p>
            <a:endParaRPr lang="en-US" dirty="0">
              <a:latin typeface="Book Antiqua" pitchFamily="18" charset="0"/>
            </a:endParaRPr>
          </a:p>
        </p:txBody>
      </p:sp>
      <p:sp>
        <p:nvSpPr>
          <p:cNvPr id="13315" name="TextBox 2"/>
          <p:cNvSpPr txBox="1">
            <a:spLocks noChangeArrowheads="1"/>
          </p:cNvSpPr>
          <p:nvPr/>
        </p:nvSpPr>
        <p:spPr bwMode="auto">
          <a:xfrm>
            <a:off x="5929322" y="5500702"/>
            <a:ext cx="2976563" cy="677863"/>
          </a:xfrm>
          <a:prstGeom prst="rect">
            <a:avLst/>
          </a:prstGeom>
          <a:noFill/>
          <a:ln w="9525">
            <a:noFill/>
            <a:miter lim="800000"/>
            <a:headEnd/>
            <a:tailEnd/>
          </a:ln>
        </p:spPr>
        <p:txBody>
          <a:bodyPr wrap="none">
            <a:spAutoFit/>
          </a:bodyPr>
          <a:lstStyle/>
          <a:p>
            <a:r>
              <a:rPr lang="en-US" sz="2000" dirty="0">
                <a:solidFill>
                  <a:srgbClr val="0000FF"/>
                </a:solidFill>
                <a:latin typeface="Book Antiqua" pitchFamily="18" charset="0"/>
              </a:rPr>
              <a:t>Smith and Ragan (1999)</a:t>
            </a:r>
          </a:p>
          <a:p>
            <a:endParaRPr lang="en-US" dirty="0">
              <a:latin typeface="Book Antiqu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33400" y="549275"/>
            <a:ext cx="8153400" cy="708025"/>
          </a:xfrm>
          <a:ln>
            <a:noFill/>
          </a:ln>
        </p:spPr>
        <p:style>
          <a:lnRef idx="2">
            <a:schemeClr val="accent1"/>
          </a:lnRef>
          <a:fillRef idx="1">
            <a:schemeClr val="lt1"/>
          </a:fillRef>
          <a:effectRef idx="0">
            <a:schemeClr val="accent1"/>
          </a:effectRef>
          <a:fontRef idx="minor">
            <a:schemeClr val="dk1"/>
          </a:fontRef>
        </p:style>
        <p:txBody>
          <a:bodyPr/>
          <a:lstStyle/>
          <a:p>
            <a:r>
              <a:rPr lang="en-US" sz="3200" b="1" dirty="0"/>
              <a:t>Many ways to answer the “unknown”</a:t>
            </a:r>
            <a:r>
              <a:rPr lang="en-US" sz="3200" dirty="0"/>
              <a:t> </a:t>
            </a:r>
          </a:p>
        </p:txBody>
      </p:sp>
      <p:sp>
        <p:nvSpPr>
          <p:cNvPr id="49155" name="Rectangle 3"/>
          <p:cNvSpPr>
            <a:spLocks noGrp="1" noChangeArrowheads="1"/>
          </p:cNvSpPr>
          <p:nvPr>
            <p:ph type="body" idx="1"/>
          </p:nvPr>
        </p:nvSpPr>
        <p:spPr>
          <a:xfrm>
            <a:off x="533400" y="1571612"/>
            <a:ext cx="8324880" cy="4714908"/>
          </a:xfrm>
          <a:solidFill>
            <a:srgbClr val="FFCCFF"/>
          </a:solidFill>
        </p:spPr>
        <p:txBody>
          <a:bodyPr>
            <a:normAutofit/>
          </a:bodyPr>
          <a:lstStyle/>
          <a:p>
            <a:pPr>
              <a:lnSpc>
                <a:spcPct val="80000"/>
              </a:lnSpc>
            </a:pPr>
            <a:endParaRPr lang="id-ID" sz="2400" dirty="0" smtClean="0">
              <a:solidFill>
                <a:schemeClr val="bg1"/>
              </a:solidFill>
              <a:latin typeface="Arial" pitchFamily="34" charset="0"/>
              <a:cs typeface="Arial" pitchFamily="34" charset="0"/>
            </a:endParaRPr>
          </a:p>
          <a:p>
            <a:pPr>
              <a:lnSpc>
                <a:spcPct val="80000"/>
              </a:lnSpc>
            </a:pPr>
            <a:r>
              <a:rPr lang="en-US" sz="2400" dirty="0" smtClean="0">
                <a:latin typeface="Arial" pitchFamily="34" charset="0"/>
                <a:cs typeface="Arial" pitchFamily="34" charset="0"/>
              </a:rPr>
              <a:t>Unscientific </a:t>
            </a:r>
            <a:r>
              <a:rPr lang="en-US" sz="2400" dirty="0">
                <a:latin typeface="Arial" pitchFamily="34" charset="0"/>
                <a:cs typeface="Arial" pitchFamily="34" charset="0"/>
              </a:rPr>
              <a:t>: </a:t>
            </a:r>
            <a:r>
              <a:rPr lang="id-ID" sz="2400" dirty="0" smtClean="0">
                <a:latin typeface="Arial" pitchFamily="34" charset="0"/>
                <a:cs typeface="Arial" pitchFamily="34" charset="0"/>
              </a:rPr>
              <a:t>without the standart</a:t>
            </a:r>
            <a:r>
              <a:rPr lang="en-US" sz="2400" dirty="0" smtClean="0">
                <a:latin typeface="Arial" pitchFamily="34" charset="0"/>
                <a:cs typeface="Arial" pitchFamily="34" charset="0"/>
              </a:rPr>
              <a:t> parameter</a:t>
            </a:r>
            <a:r>
              <a:rPr lang="id-ID" sz="2400" dirty="0" smtClean="0">
                <a:latin typeface="Arial" pitchFamily="34" charset="0"/>
                <a:cs typeface="Arial" pitchFamily="34" charset="0"/>
              </a:rPr>
              <a:t> measured</a:t>
            </a:r>
            <a:endParaRPr lang="en-US" sz="2400" dirty="0">
              <a:latin typeface="Arial" pitchFamily="34" charset="0"/>
              <a:cs typeface="Arial" pitchFamily="34" charset="0"/>
            </a:endParaRPr>
          </a:p>
          <a:p>
            <a:pPr marL="265113" indent="-265113">
              <a:lnSpc>
                <a:spcPct val="80000"/>
              </a:lnSpc>
            </a:pPr>
            <a:r>
              <a:rPr lang="en-US" sz="2400" dirty="0">
                <a:latin typeface="Arial" pitchFamily="34" charset="0"/>
                <a:cs typeface="Arial" pitchFamily="34" charset="0"/>
              </a:rPr>
              <a:t>Scientific     </a:t>
            </a:r>
            <a:r>
              <a:rPr lang="en-US" sz="2400" dirty="0" smtClean="0">
                <a:latin typeface="Arial" pitchFamily="34" charset="0"/>
                <a:cs typeface="Arial" pitchFamily="34" charset="0"/>
              </a:rPr>
              <a:t>: </a:t>
            </a:r>
            <a:r>
              <a:rPr lang="id-ID" sz="2400" dirty="0" smtClean="0">
                <a:latin typeface="Arial" pitchFamily="34" charset="0"/>
                <a:cs typeface="Arial" pitchFamily="34" charset="0"/>
              </a:rPr>
              <a:t>using standart</a:t>
            </a:r>
            <a:r>
              <a:rPr lang="en-US" sz="2400" dirty="0" smtClean="0">
                <a:latin typeface="Arial" pitchFamily="34" charset="0"/>
                <a:cs typeface="Arial" pitchFamily="34" charset="0"/>
              </a:rPr>
              <a:t> </a:t>
            </a:r>
            <a:r>
              <a:rPr lang="en-US" sz="2400" dirty="0">
                <a:latin typeface="Arial" pitchFamily="34" charset="0"/>
                <a:cs typeface="Arial" pitchFamily="34" charset="0"/>
              </a:rPr>
              <a:t>parameter </a:t>
            </a:r>
            <a:r>
              <a:rPr lang="en-US" sz="2400" dirty="0" smtClean="0">
                <a:latin typeface="Arial" pitchFamily="34" charset="0"/>
                <a:cs typeface="Arial" pitchFamily="34" charset="0"/>
                <a:sym typeface="Wingdings" pitchFamily="2" charset="2"/>
              </a:rPr>
              <a:t></a:t>
            </a:r>
            <a:r>
              <a:rPr lang="en-US" sz="2400" dirty="0" smtClean="0">
                <a:latin typeface="Arial" pitchFamily="34" charset="0"/>
                <a:cs typeface="Arial" pitchFamily="34" charset="0"/>
              </a:rPr>
              <a:t> can be </a:t>
            </a:r>
            <a:endParaRPr lang="id-ID" sz="2400" dirty="0" smtClean="0">
              <a:latin typeface="Arial" pitchFamily="34" charset="0"/>
              <a:cs typeface="Arial" pitchFamily="34" charset="0"/>
            </a:endParaRPr>
          </a:p>
          <a:p>
            <a:pPr marL="265113" indent="-265113">
              <a:lnSpc>
                <a:spcPct val="80000"/>
              </a:lnSpc>
              <a:buNone/>
            </a:pPr>
            <a:r>
              <a:rPr lang="id-ID" sz="2400" dirty="0" smtClean="0">
                <a:latin typeface="Arial" pitchFamily="34" charset="0"/>
                <a:cs typeface="Arial" pitchFamily="34" charset="0"/>
              </a:rPr>
              <a:t>                         </a:t>
            </a:r>
            <a:r>
              <a:rPr lang="en-US" sz="2400" dirty="0" smtClean="0">
                <a:latin typeface="Arial" pitchFamily="34" charset="0"/>
                <a:cs typeface="Arial" pitchFamily="34" charset="0"/>
              </a:rPr>
              <a:t>repeated by anyone, anytime and anywhere</a:t>
            </a:r>
            <a:endParaRPr lang="id-ID" sz="2400" dirty="0" smtClean="0">
              <a:latin typeface="Arial" pitchFamily="34" charset="0"/>
              <a:cs typeface="Arial" pitchFamily="34" charset="0"/>
            </a:endParaRPr>
          </a:p>
          <a:p>
            <a:pPr>
              <a:lnSpc>
                <a:spcPct val="80000"/>
              </a:lnSpc>
              <a:buFont typeface="Wingdings" pitchFamily="2" charset="2"/>
              <a:buNone/>
            </a:pPr>
            <a:endParaRPr lang="en-US" sz="2400" dirty="0">
              <a:solidFill>
                <a:srgbClr val="66FF33"/>
              </a:solidFill>
            </a:endParaRPr>
          </a:p>
          <a:p>
            <a:pPr marL="273050" indent="-7938">
              <a:lnSpc>
                <a:spcPct val="80000"/>
              </a:lnSpc>
              <a:buFont typeface="Wingdings" pitchFamily="2" charset="2"/>
              <a:buNone/>
            </a:pPr>
            <a:endParaRPr lang="id-ID" sz="2400" dirty="0" smtClean="0">
              <a:solidFill>
                <a:srgbClr val="FFFF00"/>
              </a:solidFill>
            </a:endParaRPr>
          </a:p>
          <a:p>
            <a:pPr marL="273050" indent="-7938">
              <a:lnSpc>
                <a:spcPct val="80000"/>
              </a:lnSpc>
              <a:buFont typeface="Wingdings" pitchFamily="2" charset="2"/>
              <a:buNone/>
            </a:pPr>
            <a:endParaRPr lang="en-US" sz="2400" dirty="0" smtClean="0">
              <a:solidFill>
                <a:srgbClr val="0000FF"/>
              </a:solidFill>
              <a:latin typeface="Arial" pitchFamily="34" charset="0"/>
              <a:cs typeface="Arial" pitchFamily="34" charset="0"/>
            </a:endParaRPr>
          </a:p>
          <a:p>
            <a:pPr marL="273050" indent="-7938">
              <a:lnSpc>
                <a:spcPct val="80000"/>
              </a:lnSpc>
              <a:buFont typeface="Wingdings" pitchFamily="2" charset="2"/>
              <a:buNone/>
            </a:pPr>
            <a:r>
              <a:rPr lang="en-US" sz="2400" dirty="0" smtClean="0">
                <a:solidFill>
                  <a:srgbClr val="0000FF"/>
                </a:solidFill>
                <a:latin typeface="Arial" pitchFamily="34" charset="0"/>
                <a:cs typeface="Arial" pitchFamily="34" charset="0"/>
              </a:rPr>
              <a:t>    Rainbow </a:t>
            </a:r>
            <a:r>
              <a:rPr lang="id-ID" sz="2400" dirty="0" smtClean="0">
                <a:solidFill>
                  <a:srgbClr val="0000FF"/>
                </a:solidFill>
                <a:latin typeface="Arial" pitchFamily="34" charset="0"/>
                <a:cs typeface="Arial" pitchFamily="34" charset="0"/>
              </a:rPr>
              <a:t>:</a:t>
            </a:r>
            <a:endParaRPr lang="en-US" sz="2400" dirty="0" smtClean="0">
              <a:solidFill>
                <a:srgbClr val="0000FF"/>
              </a:solidFill>
              <a:latin typeface="Arial" pitchFamily="34" charset="0"/>
              <a:cs typeface="Arial" pitchFamily="34" charset="0"/>
            </a:endParaRPr>
          </a:p>
          <a:p>
            <a:pPr marL="539750" lvl="1" indent="0">
              <a:lnSpc>
                <a:spcPct val="80000"/>
              </a:lnSpc>
            </a:pPr>
            <a:r>
              <a:rPr lang="en-US" dirty="0" smtClean="0">
                <a:solidFill>
                  <a:srgbClr val="0000FF"/>
                </a:solidFill>
                <a:latin typeface="Arial" pitchFamily="34" charset="0"/>
                <a:cs typeface="Arial" pitchFamily="34" charset="0"/>
              </a:rPr>
              <a:t>Tiger is delivering baby?</a:t>
            </a:r>
          </a:p>
          <a:p>
            <a:pPr marL="539750" lvl="1" indent="0">
              <a:lnSpc>
                <a:spcPct val="80000"/>
              </a:lnSpc>
            </a:pPr>
            <a:r>
              <a:rPr lang="en-US" sz="2500" dirty="0" smtClean="0">
                <a:solidFill>
                  <a:srgbClr val="0000FF"/>
                </a:solidFill>
                <a:latin typeface="Arial" pitchFamily="34" charset="0"/>
                <a:cs typeface="Arial" pitchFamily="34" charset="0"/>
              </a:rPr>
              <a:t>The shawl</a:t>
            </a:r>
            <a:r>
              <a:rPr lang="en-US" dirty="0" smtClean="0">
                <a:solidFill>
                  <a:srgbClr val="0000FF"/>
                </a:solidFill>
                <a:latin typeface="Arial" pitchFamily="34" charset="0"/>
                <a:cs typeface="Arial" pitchFamily="34" charset="0"/>
              </a:rPr>
              <a:t> of angel?</a:t>
            </a:r>
          </a:p>
          <a:p>
            <a:pPr>
              <a:lnSpc>
                <a:spcPct val="80000"/>
              </a:lnSpc>
              <a:buFont typeface="Wingdings" pitchFamily="2" charset="2"/>
              <a:buNone/>
            </a:pPr>
            <a:endParaRPr lang="en-US" sz="2400" dirty="0">
              <a:solidFill>
                <a:srgbClr val="0000FF"/>
              </a:solidFill>
            </a:endParaRPr>
          </a:p>
        </p:txBody>
      </p:sp>
      <p:sp>
        <p:nvSpPr>
          <p:cNvPr id="49156" name="Text Box 4"/>
          <p:cNvSpPr txBox="1">
            <a:spLocks noChangeArrowheads="1"/>
          </p:cNvSpPr>
          <p:nvPr/>
        </p:nvSpPr>
        <p:spPr bwMode="auto">
          <a:xfrm>
            <a:off x="6000760" y="4429132"/>
            <a:ext cx="1944687" cy="461665"/>
          </a:xfrm>
          <a:prstGeom prst="rect">
            <a:avLst/>
          </a:prstGeom>
          <a:noFill/>
          <a:ln w="9525">
            <a:noFill/>
            <a:miter lim="800000"/>
            <a:headEnd/>
            <a:tailEnd/>
          </a:ln>
          <a:effectLst/>
        </p:spPr>
        <p:txBody>
          <a:bodyPr>
            <a:spAutoFit/>
          </a:bodyPr>
          <a:lstStyle/>
          <a:p>
            <a:pPr algn="ctr">
              <a:spcBef>
                <a:spcPct val="50000"/>
              </a:spcBef>
            </a:pPr>
            <a:r>
              <a:rPr lang="en-US" sz="2400" b="1" dirty="0" smtClean="0">
                <a:solidFill>
                  <a:srgbClr val="0000FF"/>
                </a:solidFill>
              </a:rPr>
              <a:t>Unscientific</a:t>
            </a:r>
            <a:endParaRPr lang="en-US" sz="2400" b="1" dirty="0">
              <a:solidFill>
                <a:srgbClr val="0000FF"/>
              </a:solidFill>
            </a:endParaRPr>
          </a:p>
        </p:txBody>
      </p:sp>
      <p:sp>
        <p:nvSpPr>
          <p:cNvPr id="49157" name="AutoShape 5"/>
          <p:cNvSpPr>
            <a:spLocks/>
          </p:cNvSpPr>
          <p:nvPr/>
        </p:nvSpPr>
        <p:spPr bwMode="auto">
          <a:xfrm>
            <a:off x="5643570" y="4005263"/>
            <a:ext cx="368293" cy="1209687"/>
          </a:xfrm>
          <a:prstGeom prst="rightBrace">
            <a:avLst>
              <a:gd name="adj1" fmla="val 36637"/>
              <a:gd name="adj2" fmla="val 50000"/>
            </a:avLst>
          </a:prstGeom>
          <a:ln>
            <a:solidFill>
              <a:schemeClr val="accent1"/>
            </a:solidFill>
            <a:headEnd/>
            <a:tailEnd/>
          </a:ln>
        </p:spPr>
        <p:style>
          <a:lnRef idx="1">
            <a:schemeClr val="accent6"/>
          </a:lnRef>
          <a:fillRef idx="0">
            <a:schemeClr val="accent6"/>
          </a:fillRef>
          <a:effectRef idx="0">
            <a:schemeClr val="accent6"/>
          </a:effectRef>
          <a:fontRef idx="minor">
            <a:schemeClr val="tx1"/>
          </a:fontRef>
        </p:style>
        <p:txBody>
          <a:bodyPr wrap="none" anchor="ctr"/>
          <a:lstStyle/>
          <a:p>
            <a:pPr algn="ctr"/>
            <a:endParaRPr lang="id-ID" b="1" dirty="0">
              <a:solidFill>
                <a:srgbClr val="0000FF"/>
              </a:solidFill>
            </a:endParaRPr>
          </a:p>
        </p:txBody>
      </p:sp>
      <p:sp>
        <p:nvSpPr>
          <p:cNvPr id="6" name="TextBox 5"/>
          <p:cNvSpPr txBox="1"/>
          <p:nvPr/>
        </p:nvSpPr>
        <p:spPr>
          <a:xfrm>
            <a:off x="7429520" y="6357958"/>
            <a:ext cx="1526893" cy="276999"/>
          </a:xfrm>
          <a:prstGeom prst="rect">
            <a:avLst/>
          </a:prstGeom>
          <a:noFill/>
        </p:spPr>
        <p:txBody>
          <a:bodyPr wrap="none" rtlCol="0">
            <a:spAutoFit/>
          </a:bodyPr>
          <a:lstStyle/>
          <a:p>
            <a:r>
              <a:rPr lang="id-ID" sz="1200" dirty="0" smtClean="0"/>
              <a:t>(Sardjono TW,2006)</a:t>
            </a:r>
            <a:endParaRPr lang="id-ID"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9157"/>
                                        </p:tgtEl>
                                        <p:attrNameLst>
                                          <p:attrName>style.visibility</p:attrName>
                                        </p:attrNameLst>
                                      </p:cBhvr>
                                      <p:to>
                                        <p:strVal val="visible"/>
                                      </p:to>
                                    </p:set>
                                    <p:animEffect transition="in" filter="blinds(horizontal)">
                                      <p:cBhvr>
                                        <p:cTn id="7" dur="2000"/>
                                        <p:tgtEl>
                                          <p:spTgt spid="49157"/>
                                        </p:tgtEl>
                                      </p:cBhvr>
                                    </p:animEffect>
                                  </p:childTnLst>
                                </p:cTn>
                              </p:par>
                            </p:childTnLst>
                          </p:cTn>
                        </p:par>
                        <p:par>
                          <p:cTn id="8" fill="hold">
                            <p:stCondLst>
                              <p:cond delay="2000"/>
                            </p:stCondLst>
                            <p:childTnLst>
                              <p:par>
                                <p:cTn id="9" presetID="3" presetClass="entr" presetSubtype="10" fill="hold" grpId="0" nodeType="afterEffect">
                                  <p:stCondLst>
                                    <p:cond delay="500"/>
                                  </p:stCondLst>
                                  <p:childTnLst>
                                    <p:set>
                                      <p:cBhvr>
                                        <p:cTn id="10" dur="1" fill="hold">
                                          <p:stCondLst>
                                            <p:cond delay="0"/>
                                          </p:stCondLst>
                                        </p:cTn>
                                        <p:tgtEl>
                                          <p:spTgt spid="49156"/>
                                        </p:tgtEl>
                                        <p:attrNameLst>
                                          <p:attrName>style.visibility</p:attrName>
                                        </p:attrNameLst>
                                      </p:cBhvr>
                                      <p:to>
                                        <p:strVal val="visible"/>
                                      </p:to>
                                    </p:set>
                                    <p:animEffect transition="in" filter="blinds(horizontal)">
                                      <p:cBhvr>
                                        <p:cTn id="11" dur="2000"/>
                                        <p:tgtEl>
                                          <p:spTgt spid="49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p:bldP spid="491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00034" y="1928802"/>
          <a:ext cx="8143932" cy="46037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285720" y="857232"/>
            <a:ext cx="8858280" cy="1107996"/>
          </a:xfrm>
          <a:prstGeom prst="rect">
            <a:avLst/>
          </a:prstGeom>
          <a:noFill/>
        </p:spPr>
        <p:txBody>
          <a:bodyPr wrap="square" rtlCol="0">
            <a:spAutoFit/>
          </a:bodyPr>
          <a:lstStyle/>
          <a:p>
            <a:pPr>
              <a:buFont typeface="Arial" pitchFamily="34" charset="0"/>
              <a:buChar char="•"/>
            </a:pPr>
            <a:r>
              <a:rPr lang="id-ID" sz="2400" dirty="0" smtClean="0">
                <a:latin typeface="Arial" pitchFamily="34" charset="0"/>
                <a:cs typeface="Arial" pitchFamily="34" charset="0"/>
              </a:rPr>
              <a:t> The e</a:t>
            </a:r>
            <a:r>
              <a:rPr lang="en-US" sz="2400" dirty="0" smtClean="0">
                <a:latin typeface="Arial" pitchFamily="34" charset="0"/>
                <a:cs typeface="Arial" pitchFamily="34" charset="0"/>
              </a:rPr>
              <a:t>s</a:t>
            </a:r>
            <a:r>
              <a:rPr lang="id-ID" sz="2400" dirty="0" smtClean="0">
                <a:latin typeface="Arial" pitchFamily="34" charset="0"/>
                <a:cs typeface="Arial" pitchFamily="34" charset="0"/>
              </a:rPr>
              <a:t>s</a:t>
            </a:r>
            <a:r>
              <a:rPr lang="en-US" sz="2400" dirty="0" smtClean="0">
                <a:latin typeface="Arial" pitchFamily="34" charset="0"/>
                <a:cs typeface="Arial" pitchFamily="34" charset="0"/>
              </a:rPr>
              <a:t>en</a:t>
            </a:r>
            <a:r>
              <a:rPr lang="id-ID" sz="2400" dirty="0" smtClean="0">
                <a:latin typeface="Arial" pitchFamily="34" charset="0"/>
                <a:cs typeface="Arial" pitchFamily="34" charset="0"/>
              </a:rPr>
              <a:t>ce of </a:t>
            </a:r>
            <a:r>
              <a:rPr lang="en-US" sz="2400" dirty="0" smtClean="0">
                <a:latin typeface="Arial" pitchFamily="34" charset="0"/>
                <a:cs typeface="Arial" pitchFamily="34" charset="0"/>
              </a:rPr>
              <a:t> </a:t>
            </a:r>
            <a:r>
              <a:rPr lang="id-ID" sz="2400" dirty="0" smtClean="0">
                <a:latin typeface="Arial" pitchFamily="34" charset="0"/>
                <a:cs typeface="Arial" pitchFamily="34" charset="0"/>
              </a:rPr>
              <a:t>research is</a:t>
            </a:r>
            <a:r>
              <a:rPr lang="en-US" sz="2400" dirty="0" smtClean="0">
                <a:latin typeface="Arial" pitchFamily="34" charset="0"/>
                <a:cs typeface="Arial" pitchFamily="34" charset="0"/>
              </a:rPr>
              <a:t> </a:t>
            </a:r>
            <a:r>
              <a:rPr lang="id-ID" sz="2400" dirty="0" smtClean="0">
                <a:latin typeface="Arial" pitchFamily="34" charset="0"/>
                <a:cs typeface="Arial" pitchFamily="34" charset="0"/>
              </a:rPr>
              <a:t>thinking</a:t>
            </a:r>
            <a:r>
              <a:rPr lang="en-US" sz="2400" dirty="0" smtClean="0">
                <a:latin typeface="Arial" pitchFamily="34" charset="0"/>
                <a:cs typeface="Arial" pitchFamily="34" charset="0"/>
              </a:rPr>
              <a:t> </a:t>
            </a:r>
            <a:r>
              <a:rPr lang="en-US" sz="2400" dirty="0" smtClean="0">
                <a:latin typeface="Arial" pitchFamily="34" charset="0"/>
                <a:cs typeface="Arial" pitchFamily="34" charset="0"/>
                <a:sym typeface="Wingdings" pitchFamily="2" charset="2"/>
              </a:rPr>
              <a:t></a:t>
            </a:r>
            <a:r>
              <a:rPr lang="id-ID" sz="2400" dirty="0" smtClean="0">
                <a:latin typeface="Arial" pitchFamily="34" charset="0"/>
                <a:cs typeface="Arial" pitchFamily="34" charset="0"/>
                <a:sym typeface="Wingdings" pitchFamily="2" charset="2"/>
              </a:rPr>
              <a:t>process without ending </a:t>
            </a:r>
            <a:endParaRPr lang="en-US" sz="2400" dirty="0" smtClean="0">
              <a:latin typeface="Arial" pitchFamily="34" charset="0"/>
              <a:cs typeface="Arial" pitchFamily="34" charset="0"/>
              <a:sym typeface="Wingdings" pitchFamily="2" charset="2"/>
            </a:endParaRPr>
          </a:p>
          <a:p>
            <a:pPr>
              <a:buFont typeface="Arial" pitchFamily="34" charset="0"/>
              <a:buChar char="•"/>
            </a:pPr>
            <a:r>
              <a:rPr lang="id-ID" sz="2400" dirty="0" smtClean="0">
                <a:latin typeface="Arial" pitchFamily="34" charset="0"/>
                <a:cs typeface="Arial" pitchFamily="34" charset="0"/>
                <a:sym typeface="Wingdings" pitchFamily="2" charset="2"/>
              </a:rPr>
              <a:t> Research started by problem</a:t>
            </a:r>
            <a:endParaRPr lang="en-US" sz="2400" dirty="0" smtClean="0"/>
          </a:p>
          <a:p>
            <a:endParaRPr lang="id-ID"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00034" y="428604"/>
            <a:ext cx="8153400" cy="720725"/>
          </a:xfrm>
          <a:solidFill>
            <a:schemeClr val="bg1"/>
          </a:solidFill>
          <a:ln/>
        </p:spPr>
        <p:txBody>
          <a:bodyPr>
            <a:normAutofit/>
          </a:bodyPr>
          <a:lstStyle/>
          <a:p>
            <a:pPr algn="ctr"/>
            <a:r>
              <a:rPr lang="en-US" sz="3600" b="1" dirty="0">
                <a:solidFill>
                  <a:schemeClr val="accent1">
                    <a:lumMod val="75000"/>
                  </a:schemeClr>
                </a:solidFill>
                <a:latin typeface="Arial" charset="0"/>
              </a:rPr>
              <a:t>Scientific approach</a:t>
            </a:r>
          </a:p>
        </p:txBody>
      </p:sp>
      <p:sp>
        <p:nvSpPr>
          <p:cNvPr id="3075" name="Rectangle 3"/>
          <p:cNvSpPr>
            <a:spLocks noGrp="1" noChangeArrowheads="1"/>
          </p:cNvSpPr>
          <p:nvPr>
            <p:ph type="body" idx="1"/>
          </p:nvPr>
        </p:nvSpPr>
        <p:spPr>
          <a:xfrm>
            <a:off x="357158" y="1357298"/>
            <a:ext cx="8532812" cy="4929222"/>
          </a:xfrm>
          <a:solidFill>
            <a:srgbClr val="FFCCFF"/>
          </a:solidFill>
        </p:spPr>
        <p:txBody>
          <a:bodyPr/>
          <a:lstStyle/>
          <a:p>
            <a:pPr>
              <a:lnSpc>
                <a:spcPts val="1500"/>
              </a:lnSpc>
              <a:spcBef>
                <a:spcPts val="0"/>
              </a:spcBef>
              <a:buNone/>
            </a:pPr>
            <a:endParaRPr lang="id-ID" sz="2800" b="1" i="1" dirty="0" smtClean="0">
              <a:solidFill>
                <a:schemeClr val="bg1"/>
              </a:solidFill>
            </a:endParaRPr>
          </a:p>
          <a:p>
            <a:r>
              <a:rPr lang="en-US" sz="2800" b="1" i="1" dirty="0" err="1" smtClean="0">
                <a:solidFill>
                  <a:srgbClr val="0000FF"/>
                </a:solidFill>
              </a:rPr>
              <a:t>Scien</a:t>
            </a:r>
            <a:r>
              <a:rPr lang="id-ID" sz="2800" b="1" i="1" dirty="0" smtClean="0">
                <a:solidFill>
                  <a:srgbClr val="0000FF"/>
                </a:solidFill>
              </a:rPr>
              <a:t>ce</a:t>
            </a:r>
            <a:r>
              <a:rPr lang="en-US" sz="2800" b="1" dirty="0" smtClean="0">
                <a:solidFill>
                  <a:srgbClr val="0000FF"/>
                </a:solidFill>
              </a:rPr>
              <a:t>:</a:t>
            </a:r>
            <a:endParaRPr lang="en-US" sz="2800" b="1" dirty="0">
              <a:solidFill>
                <a:srgbClr val="0000FF"/>
              </a:solidFill>
            </a:endParaRPr>
          </a:p>
          <a:p>
            <a:pPr>
              <a:buFont typeface="Wingdings" pitchFamily="2" charset="2"/>
              <a:buNone/>
            </a:pPr>
            <a:r>
              <a:rPr lang="en-US" sz="2400" dirty="0">
                <a:solidFill>
                  <a:srgbClr val="FFFF99"/>
                </a:solidFill>
              </a:rPr>
              <a:t>    </a:t>
            </a:r>
            <a:r>
              <a:rPr lang="id-ID" sz="2400" dirty="0" smtClean="0">
                <a:solidFill>
                  <a:srgbClr val="FFFF99"/>
                </a:solidFill>
              </a:rPr>
              <a:t>     </a:t>
            </a:r>
            <a:r>
              <a:rPr lang="en-US" sz="2400" dirty="0" smtClean="0">
                <a:latin typeface="Arial" pitchFamily="34" charset="0"/>
                <a:cs typeface="Arial" pitchFamily="34" charset="0"/>
              </a:rPr>
              <a:t>a </a:t>
            </a:r>
            <a:r>
              <a:rPr lang="en-US" sz="2400" dirty="0">
                <a:latin typeface="Arial" pitchFamily="34" charset="0"/>
                <a:cs typeface="Arial" pitchFamily="34" charset="0"/>
              </a:rPr>
              <a:t>specific method to develop knowledge </a:t>
            </a:r>
            <a:r>
              <a:rPr lang="en-US" sz="2400" dirty="0">
                <a:latin typeface="Arial" pitchFamily="34" charset="0"/>
                <a:cs typeface="Arial" pitchFamily="34" charset="0"/>
                <a:sym typeface="Wingdings" pitchFamily="2" charset="2"/>
              </a:rPr>
              <a:t></a:t>
            </a:r>
            <a:r>
              <a:rPr lang="en-US" sz="2800" dirty="0" smtClean="0">
                <a:solidFill>
                  <a:srgbClr val="0000FF"/>
                </a:solidFill>
                <a:latin typeface="Arial" pitchFamily="34" charset="0"/>
                <a:cs typeface="Arial" pitchFamily="34" charset="0"/>
              </a:rPr>
              <a:t>acquire </a:t>
            </a:r>
            <a:r>
              <a:rPr lang="id-ID" sz="2800" dirty="0" smtClean="0">
                <a:solidFill>
                  <a:srgbClr val="0000FF"/>
                </a:solidFill>
                <a:latin typeface="Arial" pitchFamily="34" charset="0"/>
                <a:cs typeface="Arial" pitchFamily="34" charset="0"/>
              </a:rPr>
              <a:t>   </a:t>
            </a:r>
          </a:p>
          <a:p>
            <a:pPr>
              <a:buFont typeface="Wingdings" pitchFamily="2" charset="2"/>
              <a:buNone/>
            </a:pPr>
            <a:r>
              <a:rPr lang="id-ID" sz="2800" dirty="0" smtClean="0">
                <a:solidFill>
                  <a:srgbClr val="0000FF"/>
                </a:solidFill>
                <a:latin typeface="Arial" pitchFamily="34" charset="0"/>
                <a:cs typeface="Arial" pitchFamily="34" charset="0"/>
              </a:rPr>
              <a:t>        scientific method</a:t>
            </a:r>
          </a:p>
          <a:p>
            <a:pPr>
              <a:spcBef>
                <a:spcPts val="0"/>
              </a:spcBef>
              <a:buFont typeface="Wingdings" pitchFamily="2" charset="2"/>
              <a:buNone/>
            </a:pPr>
            <a:endParaRPr lang="en-US" sz="2400" dirty="0">
              <a:solidFill>
                <a:schemeClr val="bg1"/>
              </a:solidFill>
              <a:latin typeface="Arial" pitchFamily="34" charset="0"/>
              <a:cs typeface="Arial" pitchFamily="34" charset="0"/>
            </a:endParaRPr>
          </a:p>
          <a:p>
            <a:r>
              <a:rPr lang="en-US" sz="2800" b="1" i="1" dirty="0">
                <a:solidFill>
                  <a:srgbClr val="0000FF"/>
                </a:solidFill>
                <a:sym typeface="Wingdings" pitchFamily="2" charset="2"/>
              </a:rPr>
              <a:t>Scientific approach method</a:t>
            </a:r>
            <a:r>
              <a:rPr lang="en-US" sz="2800" b="1" dirty="0">
                <a:solidFill>
                  <a:srgbClr val="0000FF"/>
                </a:solidFill>
                <a:sym typeface="Wingdings" pitchFamily="2" charset="2"/>
              </a:rPr>
              <a:t> : </a:t>
            </a:r>
          </a:p>
          <a:p>
            <a:pPr lvl="1">
              <a:buFont typeface="Wingdings" pitchFamily="2" charset="2"/>
              <a:buNone/>
            </a:pPr>
            <a:r>
              <a:rPr lang="en-US" sz="2400" dirty="0">
                <a:sym typeface="Wingdings" pitchFamily="2" charset="2"/>
              </a:rPr>
              <a:t>    </a:t>
            </a:r>
            <a:r>
              <a:rPr lang="en-US" dirty="0">
                <a:latin typeface="Arial" pitchFamily="34" charset="0"/>
                <a:cs typeface="Arial" pitchFamily="34" charset="0"/>
                <a:sym typeface="Wingdings" pitchFamily="2" charset="2"/>
              </a:rPr>
              <a:t>3 characteristics</a:t>
            </a:r>
            <a:r>
              <a:rPr lang="en-US" dirty="0">
                <a:sym typeface="Wingdings" pitchFamily="2" charset="2"/>
              </a:rPr>
              <a:t> :</a:t>
            </a:r>
          </a:p>
          <a:p>
            <a:pPr lvl="2"/>
            <a:r>
              <a:rPr lang="en-US" sz="2400" dirty="0" smtClean="0">
                <a:sym typeface="Wingdings" pitchFamily="2" charset="2"/>
              </a:rPr>
              <a:t>CONTROL</a:t>
            </a:r>
            <a:r>
              <a:rPr lang="id-ID" sz="2400" dirty="0" smtClean="0">
                <a:sym typeface="Wingdings" pitchFamily="2" charset="2"/>
              </a:rPr>
              <a:t> </a:t>
            </a:r>
            <a:r>
              <a:rPr lang="en-US" sz="2400" dirty="0" smtClean="0">
                <a:sym typeface="Wingdings" pitchFamily="2" charset="2"/>
              </a:rPr>
              <a:t> </a:t>
            </a:r>
            <a:r>
              <a:rPr lang="en-US" sz="2400" dirty="0">
                <a:latin typeface="Arial" pitchFamily="34" charset="0"/>
                <a:cs typeface="Arial" pitchFamily="34" charset="0"/>
                <a:sym typeface="Wingdings" pitchFamily="2" charset="2"/>
              </a:rPr>
              <a:t>important : identifying the cause</a:t>
            </a:r>
          </a:p>
          <a:p>
            <a:pPr lvl="2"/>
            <a:r>
              <a:rPr lang="en-US" sz="2400" dirty="0">
                <a:sym typeface="Wingdings" pitchFamily="2" charset="2"/>
              </a:rPr>
              <a:t>OPERATIONAL DEFINITION : </a:t>
            </a:r>
            <a:r>
              <a:rPr lang="en-US" sz="2400" dirty="0" smtClean="0">
                <a:latin typeface="Arial" pitchFamily="34" charset="0"/>
                <a:cs typeface="Arial" pitchFamily="34" charset="0"/>
                <a:sym typeface="Wingdings" pitchFamily="2" charset="2"/>
              </a:rPr>
              <a:t>terminology</a:t>
            </a:r>
            <a:r>
              <a:rPr lang="id-ID" sz="2400" dirty="0" smtClean="0">
                <a:latin typeface="Arial" pitchFamily="34" charset="0"/>
                <a:cs typeface="Arial" pitchFamily="34" charset="0"/>
                <a:sym typeface="Wingdings" pitchFamily="2" charset="2"/>
              </a:rPr>
              <a:t> </a:t>
            </a:r>
            <a:r>
              <a:rPr lang="en-US" sz="2400" dirty="0" smtClean="0">
                <a:latin typeface="Arial" pitchFamily="34" charset="0"/>
                <a:cs typeface="Arial" pitchFamily="34" charset="0"/>
                <a:sym typeface="Wingdings" pitchFamily="2" charset="2"/>
              </a:rPr>
              <a:t>/</a:t>
            </a:r>
            <a:r>
              <a:rPr lang="id-ID" sz="2400" dirty="0" smtClean="0">
                <a:latin typeface="Arial" pitchFamily="34" charset="0"/>
                <a:cs typeface="Arial" pitchFamily="34" charset="0"/>
                <a:sym typeface="Wingdings" pitchFamily="2" charset="2"/>
              </a:rPr>
              <a:t> </a:t>
            </a:r>
            <a:r>
              <a:rPr lang="en-US" sz="2400" dirty="0" smtClean="0">
                <a:latin typeface="Arial" pitchFamily="34" charset="0"/>
                <a:cs typeface="Arial" pitchFamily="34" charset="0"/>
                <a:sym typeface="Wingdings" pitchFamily="2" charset="2"/>
              </a:rPr>
              <a:t>limitation</a:t>
            </a:r>
            <a:endParaRPr lang="en-US" sz="2400" dirty="0">
              <a:latin typeface="Arial" pitchFamily="34" charset="0"/>
              <a:cs typeface="Arial" pitchFamily="34" charset="0"/>
              <a:sym typeface="Wingdings" pitchFamily="2" charset="2"/>
            </a:endParaRPr>
          </a:p>
          <a:p>
            <a:pPr lvl="2"/>
            <a:r>
              <a:rPr lang="en-US" sz="2400" dirty="0">
                <a:sym typeface="Wingdings" pitchFamily="2" charset="2"/>
              </a:rPr>
              <a:t>REPLICATION : </a:t>
            </a:r>
            <a:r>
              <a:rPr lang="en-US" sz="2400" dirty="0">
                <a:latin typeface="Arial" pitchFamily="34" charset="0"/>
                <a:cs typeface="Arial" pitchFamily="34" charset="0"/>
                <a:sym typeface="Wingdings" pitchFamily="2" charset="2"/>
              </a:rPr>
              <a:t>can be repeated</a:t>
            </a:r>
          </a:p>
          <a:p>
            <a:pPr>
              <a:buFont typeface="Wingdings" pitchFamily="2" charset="2"/>
              <a:buNone/>
            </a:pPr>
            <a:endParaRPr lang="en-US" sz="2400" dirty="0">
              <a:solidFill>
                <a:srgbClr val="FFFF99"/>
              </a:solidFill>
              <a:sym typeface="Wingdings" pitchFamily="2" charset="2"/>
            </a:endParaRPr>
          </a:p>
        </p:txBody>
      </p:sp>
      <p:sp>
        <p:nvSpPr>
          <p:cNvPr id="3076" name="Text Box 4"/>
          <p:cNvSpPr txBox="1">
            <a:spLocks noChangeArrowheads="1"/>
          </p:cNvSpPr>
          <p:nvPr/>
        </p:nvSpPr>
        <p:spPr bwMode="auto">
          <a:xfrm>
            <a:off x="7072330" y="6286520"/>
            <a:ext cx="1728819" cy="338554"/>
          </a:xfrm>
          <a:prstGeom prst="rect">
            <a:avLst/>
          </a:prstGeom>
          <a:noFill/>
          <a:ln w="9525">
            <a:noFill/>
            <a:miter lim="800000"/>
            <a:headEnd/>
            <a:tailEnd/>
          </a:ln>
          <a:effectLst/>
        </p:spPr>
        <p:txBody>
          <a:bodyPr wrap="square">
            <a:spAutoFit/>
          </a:bodyPr>
          <a:lstStyle/>
          <a:p>
            <a:pPr>
              <a:spcBef>
                <a:spcPct val="50000"/>
              </a:spcBef>
            </a:pPr>
            <a:r>
              <a:rPr lang="id-ID" sz="1600" dirty="0" smtClean="0"/>
              <a:t>(</a:t>
            </a:r>
            <a:r>
              <a:rPr lang="en-US" sz="1600" dirty="0" err="1" smtClean="0"/>
              <a:t>Husin</a:t>
            </a:r>
            <a:r>
              <a:rPr lang="en-US" sz="1600" dirty="0" smtClean="0"/>
              <a:t> </a:t>
            </a:r>
            <a:r>
              <a:rPr lang="en-US" sz="1600" dirty="0"/>
              <a:t>M, </a:t>
            </a:r>
            <a:r>
              <a:rPr lang="en-US" sz="1600" dirty="0" smtClean="0"/>
              <a:t>1987</a:t>
            </a:r>
            <a:r>
              <a:rPr lang="id-ID" sz="1600" dirty="0" smtClean="0"/>
              <a:t>)</a:t>
            </a:r>
            <a:endParaRPr 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71472" y="500042"/>
            <a:ext cx="8153400" cy="779462"/>
          </a:xfrm>
        </p:spPr>
        <p:txBody>
          <a:bodyPr/>
          <a:lstStyle/>
          <a:p>
            <a:pPr algn="ctr"/>
            <a:r>
              <a:rPr lang="en-US" sz="3600" dirty="0">
                <a:solidFill>
                  <a:schemeClr val="accent2">
                    <a:lumMod val="75000"/>
                  </a:schemeClr>
                </a:solidFill>
                <a:latin typeface="Arial" charset="0"/>
              </a:rPr>
              <a:t>Basic steps in scientific approach</a:t>
            </a:r>
          </a:p>
        </p:txBody>
      </p:sp>
      <p:sp>
        <p:nvSpPr>
          <p:cNvPr id="30723" name="Rectangle 3"/>
          <p:cNvSpPr>
            <a:spLocks noGrp="1" noChangeArrowheads="1"/>
          </p:cNvSpPr>
          <p:nvPr>
            <p:ph type="body" idx="1"/>
          </p:nvPr>
        </p:nvSpPr>
        <p:spPr>
          <a:xfrm>
            <a:off x="500034" y="1571612"/>
            <a:ext cx="8353425" cy="4814910"/>
          </a:xfrm>
          <a:solidFill>
            <a:srgbClr val="FFCCFF"/>
          </a:solidFill>
        </p:spPr>
        <p:txBody>
          <a:bodyPr>
            <a:normAutofit lnSpcReduction="10000"/>
          </a:bodyPr>
          <a:lstStyle/>
          <a:p>
            <a:pPr marL="590550" indent="-411163">
              <a:lnSpc>
                <a:spcPct val="90000"/>
              </a:lnSpc>
              <a:buFont typeface="Wingdings" pitchFamily="2" charset="2"/>
              <a:buChar char="Ø"/>
            </a:pPr>
            <a:endParaRPr lang="id-ID" sz="2400" b="1" dirty="0" smtClean="0">
              <a:solidFill>
                <a:srgbClr val="FFFF00"/>
              </a:solidFill>
              <a:latin typeface="Arial" pitchFamily="34" charset="0"/>
              <a:cs typeface="Arial" pitchFamily="34" charset="0"/>
            </a:endParaRPr>
          </a:p>
          <a:p>
            <a:pPr marL="590550" indent="-411163">
              <a:lnSpc>
                <a:spcPct val="90000"/>
              </a:lnSpc>
              <a:buFont typeface="Wingdings" pitchFamily="2" charset="2"/>
              <a:buChar char="Ø"/>
            </a:pPr>
            <a:r>
              <a:rPr lang="en-US" sz="2400" b="1" dirty="0" smtClean="0">
                <a:solidFill>
                  <a:srgbClr val="0000FF"/>
                </a:solidFill>
                <a:latin typeface="Arial" pitchFamily="34" charset="0"/>
                <a:cs typeface="Arial" pitchFamily="34" charset="0"/>
              </a:rPr>
              <a:t>Calder </a:t>
            </a:r>
            <a:r>
              <a:rPr lang="en-US" sz="2400" b="1" dirty="0">
                <a:solidFill>
                  <a:srgbClr val="0000FF"/>
                </a:solidFill>
                <a:latin typeface="Arial" pitchFamily="34" charset="0"/>
                <a:cs typeface="Arial" pitchFamily="34" charset="0"/>
              </a:rPr>
              <a:t>(1955): 3 basic steps</a:t>
            </a:r>
            <a:r>
              <a:rPr lang="en-US" sz="2400" b="1" dirty="0">
                <a:solidFill>
                  <a:srgbClr val="0000FF"/>
                </a:solidFill>
              </a:rPr>
              <a:t> </a:t>
            </a:r>
          </a:p>
          <a:p>
            <a:pPr marL="952500" lvl="1" indent="-495300">
              <a:lnSpc>
                <a:spcPct val="90000"/>
              </a:lnSpc>
              <a:buClr>
                <a:srgbClr val="FFCC99"/>
              </a:buClr>
              <a:buSzPct val="110000"/>
              <a:buFont typeface="Arial" pitchFamily="34" charset="0"/>
              <a:buChar char="•"/>
            </a:pPr>
            <a:r>
              <a:rPr lang="en-US" dirty="0" smtClean="0">
                <a:solidFill>
                  <a:schemeClr val="tx2">
                    <a:lumMod val="75000"/>
                  </a:schemeClr>
                </a:solidFill>
              </a:rPr>
              <a:t>1.  Observing </a:t>
            </a:r>
            <a:endParaRPr lang="en-US" dirty="0">
              <a:solidFill>
                <a:schemeClr val="tx2">
                  <a:lumMod val="75000"/>
                </a:schemeClr>
              </a:solidFill>
            </a:endParaRPr>
          </a:p>
          <a:p>
            <a:pPr marL="952500" lvl="1" indent="-495300">
              <a:lnSpc>
                <a:spcPct val="90000"/>
              </a:lnSpc>
              <a:buClr>
                <a:srgbClr val="FFCC99"/>
              </a:buClr>
              <a:buSzPct val="110000"/>
              <a:buFont typeface="Wingdings" pitchFamily="2" charset="2"/>
              <a:buAutoNum type="arabicPeriod"/>
            </a:pPr>
            <a:r>
              <a:rPr lang="en-US" dirty="0" smtClean="0">
                <a:solidFill>
                  <a:schemeClr val="tx2">
                    <a:lumMod val="75000"/>
                  </a:schemeClr>
                </a:solidFill>
              </a:rPr>
              <a:t>2. Forming </a:t>
            </a:r>
            <a:r>
              <a:rPr lang="en-US" dirty="0">
                <a:solidFill>
                  <a:schemeClr val="tx2">
                    <a:lumMod val="75000"/>
                  </a:schemeClr>
                </a:solidFill>
              </a:rPr>
              <a:t>a hypothesis</a:t>
            </a:r>
          </a:p>
          <a:p>
            <a:pPr marL="952500" lvl="1" indent="-495300">
              <a:lnSpc>
                <a:spcPct val="90000"/>
              </a:lnSpc>
              <a:buClr>
                <a:srgbClr val="FFCC99"/>
              </a:buClr>
              <a:buSzPct val="110000"/>
              <a:buFont typeface="Wingdings" pitchFamily="2" charset="2"/>
              <a:buAutoNum type="arabicPeriod"/>
            </a:pPr>
            <a:r>
              <a:rPr lang="en-US" dirty="0" smtClean="0">
                <a:solidFill>
                  <a:schemeClr val="tx2">
                    <a:lumMod val="75000"/>
                  </a:schemeClr>
                </a:solidFill>
              </a:rPr>
              <a:t>3. Testing </a:t>
            </a:r>
            <a:r>
              <a:rPr lang="en-US" dirty="0">
                <a:solidFill>
                  <a:schemeClr val="tx2">
                    <a:lumMod val="75000"/>
                  </a:schemeClr>
                </a:solidFill>
              </a:rPr>
              <a:t>the hypothesis</a:t>
            </a:r>
          </a:p>
          <a:p>
            <a:pPr marL="952500" lvl="1" indent="-495300">
              <a:lnSpc>
                <a:spcPct val="90000"/>
              </a:lnSpc>
              <a:buClr>
                <a:srgbClr val="FFCC99"/>
              </a:buClr>
              <a:buSzPct val="110000"/>
              <a:buFont typeface="Wingdings" pitchFamily="2" charset="2"/>
              <a:buNone/>
            </a:pPr>
            <a:endParaRPr lang="en-US" dirty="0">
              <a:solidFill>
                <a:schemeClr val="bg1"/>
              </a:solidFill>
            </a:endParaRPr>
          </a:p>
          <a:p>
            <a:pPr marL="590550" indent="-411163">
              <a:lnSpc>
                <a:spcPct val="90000"/>
              </a:lnSpc>
              <a:buClr>
                <a:srgbClr val="FFCC99"/>
              </a:buClr>
              <a:buSzPct val="110000"/>
              <a:buFont typeface="Wingdings" pitchFamily="2" charset="2"/>
              <a:buChar char="Ø"/>
            </a:pPr>
            <a:r>
              <a:rPr lang="en-US" sz="2400" b="1" dirty="0">
                <a:solidFill>
                  <a:srgbClr val="0000FF"/>
                </a:solidFill>
                <a:latin typeface="Arial" pitchFamily="34" charset="0"/>
                <a:cs typeface="Arial" pitchFamily="34" charset="0"/>
              </a:rPr>
              <a:t>Christensen (1977) : 5 basic steps </a:t>
            </a:r>
          </a:p>
          <a:p>
            <a:pPr marL="952500" lvl="1" indent="-495300">
              <a:lnSpc>
                <a:spcPct val="90000"/>
              </a:lnSpc>
              <a:buClr>
                <a:srgbClr val="FFCC99"/>
              </a:buClr>
              <a:buSzPct val="110000"/>
              <a:buFont typeface="Wingdings" pitchFamily="2" charset="2"/>
              <a:buAutoNum type="arabicPeriod"/>
            </a:pPr>
            <a:r>
              <a:rPr lang="en-US" dirty="0" smtClean="0">
                <a:solidFill>
                  <a:schemeClr val="tx2">
                    <a:lumMod val="75000"/>
                  </a:schemeClr>
                </a:solidFill>
              </a:rPr>
              <a:t>1.  Identification </a:t>
            </a:r>
            <a:r>
              <a:rPr lang="en-US" dirty="0">
                <a:solidFill>
                  <a:schemeClr val="tx2">
                    <a:lumMod val="75000"/>
                  </a:schemeClr>
                </a:solidFill>
              </a:rPr>
              <a:t>of problem &amp; formulating hypothesis</a:t>
            </a:r>
          </a:p>
          <a:p>
            <a:pPr marL="952500" lvl="1" indent="-495300">
              <a:lnSpc>
                <a:spcPct val="90000"/>
              </a:lnSpc>
              <a:buClr>
                <a:srgbClr val="FFCC99"/>
              </a:buClr>
              <a:buSzPct val="110000"/>
              <a:buFont typeface="Wingdings" pitchFamily="2" charset="2"/>
              <a:buAutoNum type="arabicPeriod"/>
            </a:pPr>
            <a:r>
              <a:rPr lang="en-US" dirty="0" smtClean="0">
                <a:solidFill>
                  <a:schemeClr val="tx2">
                    <a:lumMod val="75000"/>
                  </a:schemeClr>
                </a:solidFill>
              </a:rPr>
              <a:t>2. Designing  </a:t>
            </a:r>
            <a:r>
              <a:rPr lang="en-US" dirty="0">
                <a:solidFill>
                  <a:schemeClr val="tx2">
                    <a:lumMod val="75000"/>
                  </a:schemeClr>
                </a:solidFill>
              </a:rPr>
              <a:t>experiment model</a:t>
            </a:r>
          </a:p>
          <a:p>
            <a:pPr marL="952500" lvl="1" indent="-495300">
              <a:lnSpc>
                <a:spcPct val="90000"/>
              </a:lnSpc>
              <a:buClr>
                <a:srgbClr val="FFCC99"/>
              </a:buClr>
              <a:buSzPct val="110000"/>
              <a:buFont typeface="Wingdings" pitchFamily="2" charset="2"/>
              <a:buAutoNum type="arabicPeriod"/>
            </a:pPr>
            <a:r>
              <a:rPr lang="en-US" dirty="0" smtClean="0">
                <a:solidFill>
                  <a:schemeClr val="tx2">
                    <a:lumMod val="75000"/>
                  </a:schemeClr>
                </a:solidFill>
              </a:rPr>
              <a:t>3. Performing </a:t>
            </a:r>
            <a:r>
              <a:rPr lang="en-US" dirty="0">
                <a:solidFill>
                  <a:schemeClr val="tx2">
                    <a:lumMod val="75000"/>
                  </a:schemeClr>
                </a:solidFill>
              </a:rPr>
              <a:t>experiment</a:t>
            </a:r>
          </a:p>
          <a:p>
            <a:pPr marL="952500" lvl="1" indent="-495300">
              <a:lnSpc>
                <a:spcPct val="90000"/>
              </a:lnSpc>
              <a:buClr>
                <a:srgbClr val="FFCC99"/>
              </a:buClr>
              <a:buSzPct val="110000"/>
              <a:buFont typeface="Wingdings" pitchFamily="2" charset="2"/>
              <a:buAutoNum type="arabicPeriod"/>
            </a:pPr>
            <a:r>
              <a:rPr lang="en-US" dirty="0" smtClean="0">
                <a:solidFill>
                  <a:schemeClr val="tx2">
                    <a:lumMod val="75000"/>
                  </a:schemeClr>
                </a:solidFill>
              </a:rPr>
              <a:t>4. Testing </a:t>
            </a:r>
            <a:r>
              <a:rPr lang="en-US" dirty="0">
                <a:solidFill>
                  <a:schemeClr val="tx2">
                    <a:lumMod val="75000"/>
                  </a:schemeClr>
                </a:solidFill>
              </a:rPr>
              <a:t>/ proving hypothesis</a:t>
            </a:r>
          </a:p>
          <a:p>
            <a:pPr marL="952500" lvl="1" indent="-495300">
              <a:lnSpc>
                <a:spcPct val="90000"/>
              </a:lnSpc>
              <a:buClr>
                <a:srgbClr val="FFCC99"/>
              </a:buClr>
              <a:buSzPct val="110000"/>
              <a:buFont typeface="Wingdings" pitchFamily="2" charset="2"/>
              <a:buAutoNum type="arabicPeriod"/>
            </a:pPr>
            <a:r>
              <a:rPr lang="en-US" dirty="0" smtClean="0">
                <a:solidFill>
                  <a:schemeClr val="tx2">
                    <a:lumMod val="75000"/>
                  </a:schemeClr>
                </a:solidFill>
              </a:rPr>
              <a:t>5. Communicating/publishing </a:t>
            </a:r>
            <a:r>
              <a:rPr lang="en-US" dirty="0">
                <a:solidFill>
                  <a:schemeClr val="tx2">
                    <a:lumMod val="75000"/>
                  </a:schemeClr>
                </a:solidFill>
              </a:rPr>
              <a:t>result </a:t>
            </a:r>
          </a:p>
          <a:p>
            <a:pPr marL="952500" lvl="1" indent="-495300">
              <a:lnSpc>
                <a:spcPct val="90000"/>
              </a:lnSpc>
              <a:buClr>
                <a:srgbClr val="FFCC99"/>
              </a:buClr>
              <a:buSzPct val="110000"/>
              <a:buFont typeface="Wingdings" pitchFamily="2" charset="2"/>
              <a:buNone/>
            </a:pPr>
            <a:endParaRPr lang="en-US"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885</TotalTime>
  <Words>2026</Words>
  <Application>Microsoft Office PowerPoint</Application>
  <PresentationFormat>On-screen Show (4:3)</PresentationFormat>
  <Paragraphs>440</Paragraphs>
  <Slides>48</Slides>
  <Notes>24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Flow</vt:lpstr>
      <vt:lpstr>Clip</vt:lpstr>
      <vt:lpstr>Scientific paper</vt:lpstr>
      <vt:lpstr>What is research?</vt:lpstr>
      <vt:lpstr>   What is  research?</vt:lpstr>
      <vt:lpstr>Slide 4</vt:lpstr>
      <vt:lpstr>Slide 5</vt:lpstr>
      <vt:lpstr>Many ways to answer the “unknown” </vt:lpstr>
      <vt:lpstr>Slide 7</vt:lpstr>
      <vt:lpstr>Scientific approach</vt:lpstr>
      <vt:lpstr>Basic steps in scientific approach</vt:lpstr>
      <vt:lpstr>Slide 10</vt:lpstr>
      <vt:lpstr>Slide 11</vt:lpstr>
      <vt:lpstr>Slide 12</vt:lpstr>
      <vt:lpstr>Slide 13</vt:lpstr>
      <vt:lpstr>Research Proposal</vt:lpstr>
      <vt:lpstr>Slide 15</vt:lpstr>
      <vt:lpstr>Slide 16</vt:lpstr>
      <vt:lpstr>Slide 17</vt:lpstr>
      <vt:lpstr>Slide 18</vt:lpstr>
      <vt:lpstr>Slide 19</vt:lpstr>
      <vt:lpstr>Choosing and Formulating  Research Problem</vt:lpstr>
      <vt:lpstr>  It’s A CRITICAL THINKING owned by any SCIENTIST!</vt:lpstr>
      <vt:lpstr>Slide 22</vt:lpstr>
      <vt:lpstr>Slide 23</vt:lpstr>
      <vt:lpstr>Slide 24</vt:lpstr>
      <vt:lpstr>Slide 25</vt:lpstr>
      <vt:lpstr>  Citation of References</vt:lpstr>
      <vt:lpstr>Slide 27</vt:lpstr>
      <vt:lpstr>Slide 28</vt:lpstr>
      <vt:lpstr>Slide 29</vt:lpstr>
      <vt:lpstr>Slide 30</vt:lpstr>
      <vt:lpstr>Slide 31</vt:lpstr>
      <vt:lpstr>Hypothesis (theoretical meaning)</vt:lpstr>
      <vt:lpstr>HYPOTHESIS FORMULATION</vt:lpstr>
      <vt:lpstr>Hypothesis (technical meaning)</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writing</dc:title>
  <dc:creator>fkub</dc:creator>
  <cp:lastModifiedBy>Graha Medika Lt2</cp:lastModifiedBy>
  <cp:revision>100</cp:revision>
  <dcterms:created xsi:type="dcterms:W3CDTF">2009-04-02T23:25:43Z</dcterms:created>
  <dcterms:modified xsi:type="dcterms:W3CDTF">2012-11-30T07:51:18Z</dcterms:modified>
</cp:coreProperties>
</file>