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27"/>
  </p:notesMasterIdLst>
  <p:sldIdLst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5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37" name="PlaceHolder 2"/>
          <p:cNvSpPr>
            <a:spLocks noGrp="1"/>
          </p:cNvSpPr>
          <p:nvPr>
            <p:ph type="hdr"/>
          </p:nvPr>
        </p:nvSpPr>
        <p:spPr>
          <a:xfrm>
            <a:off x="1554480" y="553212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38" name="PlaceHolder 3"/>
          <p:cNvSpPr>
            <a:spLocks noGrp="1"/>
          </p:cNvSpPr>
          <p:nvPr>
            <p:ph type="dt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39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40" name="PlaceHolder 5"/>
          <p:cNvSpPr>
            <a:spLocks noGrp="1"/>
          </p:cNvSpPr>
          <p:nvPr>
            <p:ph type="sldNum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0E2F9226-22D8-4D73-AF91-BD75E50E8603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30" name="CustomShape 2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B5B9A73F-293D-436C-A783-8DABD510F572}" type="slidenum">
              <a:rPr lang="en-US" sz="800" b="0" strike="noStrike" spc="-1">
                <a:latin typeface="Times New Roman"/>
              </a:rPr>
              <a:t>1</a:t>
            </a:fld>
            <a:endParaRPr lang="en-US" sz="8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011741BC-50F5-4367-AA00-13E17CD0D7AF}" type="slidenum">
              <a:rPr lang="en-US" sz="800" b="0" strike="noStrike" spc="-1">
                <a:latin typeface="Times New Roman"/>
              </a:rPr>
              <a:t>10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404640" y="4378320"/>
            <a:ext cx="612072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Cisco Networking Academy Program</a:t>
            </a: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Networking Essentials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Chapter 8: Configuring Cisco Devices 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4C85DB3D-10C5-4374-9900-175E8025FE92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11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8.3 – Exploring the Cisco IOS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8.3.1 – Navigate the IOS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C271003F-FBE2-442B-AB90-D1B2A0A7FA24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12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8.3 – Exploring the Cisco IOS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8.3.2 – The Command Structure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A0ED15B1-A0D0-4C18-9CD6-01CA4AD3E828}" type="slidenum">
              <a:rPr lang="en-US" sz="800" b="0" strike="noStrike" spc="-1">
                <a:latin typeface="Times New Roman"/>
              </a:rPr>
              <a:t>13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404640" y="4378320"/>
            <a:ext cx="612072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Cisco Networking Academy Program</a:t>
            </a: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Networking Essentials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Chapter 8: Configuring Cisco Devices 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87DA303B-599A-4534-89AB-7916C2881294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14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8.4 – Using Show Commands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8.4.1 – Viewing Device Information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7244F49B-BE26-4727-8239-94431AD07BB9}" type="slidenum">
              <a:rPr lang="en-US" sz="800" b="0" strike="noStrike" spc="-1">
                <a:latin typeface="Times New Roman"/>
              </a:rPr>
              <a:t>15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404640" y="4378320"/>
            <a:ext cx="612072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Cisco Networking Academy Program</a:t>
            </a: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Networking Essentials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Chapter 8: Configuring Cisco Devices 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5985E6B7-0A0D-4E78-8B17-14AEE0AF944F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16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 – Configuring a Cisco Network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8.5.1 – Basic Switch Configuration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F1E7596A-B02D-40A3-9E0F-2F5907E45121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17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 – Configuring a Cisco Network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8.5.2 – Basic Router Configuration Steps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B8742D9C-EC63-429A-98CB-AF51A1D8AF12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18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 – Configuring a Cisco Network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8.5.2 – Basic Router Configuration Steps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6EB6875B-F669-4743-BB9E-1729EFFC5929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19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 – Configuring a Cisco Network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8.5.3 – Securing the Devices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E236CA5C-CF26-4785-83FC-D67659265181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404640" y="4378320"/>
            <a:ext cx="612072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Cisco Networking Academy Program</a:t>
            </a: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Networking Essentials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Chapter 8: Configuring Cisco Devices 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A3CDC0DE-B8D4-467B-A8E2-C7F60560C461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20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 – Configuring a Cisco Network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8.5.3 – Securing the Devices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CAD0FAD9-C9A4-4CFA-BF80-039221AF6E0F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21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 – Configuring a Cisco Network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8.5.3 – Securing the Devices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4DEA1493-3E6B-4733-877E-C62347F32432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22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 – Configuring a Cisco Network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8.5.4 – Connecting the Switch to the Router.\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74" name="CustomShape 2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1A4AAEDB-AC47-43B0-B725-0EB54A831DC7}" type="slidenum">
              <a:rPr lang="en-US" sz="800" b="0" strike="noStrike" spc="-1">
                <a:latin typeface="Times New Roman"/>
              </a:rPr>
              <a:t>23</a:t>
            </a:fld>
            <a:endParaRPr lang="en-US" sz="8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3B02E1C2-9837-4D04-8634-C03E1D3CAD91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A23DDDC8-462C-4CE1-8D79-4AC61BEE7417}" type="slidenum">
              <a:rPr lang="en-US" sz="800" b="0" strike="noStrike" spc="-1">
                <a:latin typeface="Times New Roman"/>
              </a:rPr>
              <a:t>4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04640" y="4378320"/>
            <a:ext cx="612072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Cisco Networking Academy Program</a:t>
            </a: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Networking Essentials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Chapter 8: Configuring Cisco Devices 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449DF2E7-B22D-4483-B356-161335E98D3F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5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8.1 – Cisco LAN Devices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8.1.1 – LAN Switches and Wireless Devices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BA939391-3203-4DC1-8814-403F12D4C87D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6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8.1 – Cisco LAN Devices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8.1.2 – Connecting to the Switch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E1AB4460-7E20-41F6-B11E-87AC2A8E3D91}" type="slidenum">
              <a:rPr lang="en-US" sz="800" b="0" strike="noStrike" spc="-1">
                <a:latin typeface="Times New Roman"/>
              </a:rPr>
              <a:t>7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04640" y="4378320"/>
            <a:ext cx="612072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Cisco Networking Academy Program</a:t>
            </a: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Networking Essentials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Chapter 8: Configuring Cisco Devices 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3D300CAF-87B9-471E-849A-86575F484FCC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8.2 – Internetworking Devices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8.2.1 – Cisco Routers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5929200" y="8680320"/>
            <a:ext cx="812160" cy="28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720" tIns="0" rIns="18720" bIns="0" anchor="b"/>
          <a:lstStyle/>
          <a:p>
            <a:pPr algn="r">
              <a:lnSpc>
                <a:spcPct val="100000"/>
              </a:lnSpc>
            </a:pPr>
            <a:fld id="{38D30A32-496B-405D-80CE-EBB25A160462}" type="slidenum">
              <a:rPr lang="en-US" sz="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9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768240" y="4378320"/>
            <a:ext cx="5468040" cy="4252320"/>
          </a:xfrm>
          <a:prstGeom prst="rect">
            <a:avLst/>
          </a:prstGeom>
        </p:spPr>
        <p:txBody>
          <a:bodyPr lIns="95760" tIns="50040" rIns="95760" bIns="50040"/>
          <a:lstStyle/>
          <a:p>
            <a:pPr marL="216000" indent="-215640">
              <a:lnSpc>
                <a:spcPct val="8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8.2 – Internetworking Devices </a:t>
            </a:r>
            <a:endParaRPr lang="en-US" sz="12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8.2.2 – Setting Up the Router</a:t>
            </a:r>
            <a:endParaRPr lang="en-US" sz="2000" b="0" strike="noStrike" spc="-1">
              <a:latin typeface="Arial"/>
            </a:endParaRPr>
          </a:p>
          <a:p>
            <a:pPr marL="216000" indent="-215640">
              <a:lnSpc>
                <a:spcPct val="80000"/>
              </a:lnSpc>
            </a:pP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2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5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1" hidden="1"/>
          <p:cNvSpPr/>
          <p:nvPr/>
        </p:nvSpPr>
        <p:spPr>
          <a:xfrm>
            <a:off x="193680" y="6672240"/>
            <a:ext cx="96120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Presentation_ID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15" name="CustomShape 2" hidden="1"/>
          <p:cNvSpPr/>
          <p:nvPr/>
        </p:nvSpPr>
        <p:spPr>
          <a:xfrm>
            <a:off x="8387640" y="6626160"/>
            <a:ext cx="738000" cy="23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/>
          <a:lstStyle/>
          <a:p>
            <a:pPr algn="r">
              <a:lnSpc>
                <a:spcPct val="100000"/>
              </a:lnSpc>
            </a:pPr>
            <a:fld id="{ECF02799-AAB0-4FF2-947F-138E9486E88A}" type="slidenum">
              <a:rPr lang="en-US" sz="10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‹#›</a:t>
            </a:fld>
            <a:endParaRPr lang="en-US" sz="1000" b="0" strike="noStrike" spc="-1">
              <a:latin typeface="Arial"/>
            </a:endParaRPr>
          </a:p>
        </p:txBody>
      </p:sp>
      <p:sp>
        <p:nvSpPr>
          <p:cNvPr id="2" name="CustomShape 3" hidden="1"/>
          <p:cNvSpPr/>
          <p:nvPr/>
        </p:nvSpPr>
        <p:spPr>
          <a:xfrm>
            <a:off x="4511520" y="6672240"/>
            <a:ext cx="199656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 anchorCtr="1"/>
          <a:lstStyle/>
          <a:p>
            <a:pPr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© 2008 Cisco Systems, Inc. All rights reserved.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3" name="CustomShape 4" hidden="1"/>
          <p:cNvSpPr/>
          <p:nvPr/>
        </p:nvSpPr>
        <p:spPr>
          <a:xfrm>
            <a:off x="6897240" y="6672240"/>
            <a:ext cx="87516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/>
          <a:lstStyle/>
          <a:p>
            <a:pPr algn="r"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Cisco Confidential</a:t>
            </a:r>
            <a:endParaRPr lang="en-US" sz="700" b="0" strike="noStrike" spc="-1">
              <a:latin typeface="Arial"/>
            </a:endParaRPr>
          </a:p>
        </p:txBody>
      </p:sp>
      <p:pic>
        <p:nvPicPr>
          <p:cNvPr id="4" name="Picture 8"/>
          <p:cNvPicPr/>
          <p:nvPr/>
        </p:nvPicPr>
        <p:blipFill>
          <a:blip r:embed="rId14"/>
          <a:stretch/>
        </p:blipFill>
        <p:spPr>
          <a:xfrm>
            <a:off x="0" y="0"/>
            <a:ext cx="9143280" cy="340560"/>
          </a:xfrm>
          <a:prstGeom prst="rect">
            <a:avLst/>
          </a:prstGeom>
          <a:ln>
            <a:noFill/>
          </a:ln>
        </p:spPr>
      </p:pic>
      <p:pic>
        <p:nvPicPr>
          <p:cNvPr id="5" name="Picture 8"/>
          <p:cNvPicPr/>
          <p:nvPr/>
        </p:nvPicPr>
        <p:blipFill>
          <a:blip r:embed="rId15"/>
          <a:stretch/>
        </p:blipFill>
        <p:spPr>
          <a:xfrm>
            <a:off x="0" y="1911240"/>
            <a:ext cx="9143280" cy="2431440"/>
          </a:xfrm>
          <a:prstGeom prst="rect">
            <a:avLst/>
          </a:prstGeom>
          <a:ln>
            <a:noFill/>
          </a:ln>
        </p:spPr>
      </p:pic>
      <p:sp>
        <p:nvSpPr>
          <p:cNvPr id="6" name="CustomShape 5"/>
          <p:cNvSpPr/>
          <p:nvPr/>
        </p:nvSpPr>
        <p:spPr>
          <a:xfrm>
            <a:off x="4511520" y="6672240"/>
            <a:ext cx="199656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 anchorCtr="1"/>
          <a:lstStyle/>
          <a:p>
            <a:pPr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© 2008 Cisco Systems, Inc. All rights reserved.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7" name="CustomShape 6"/>
          <p:cNvSpPr/>
          <p:nvPr/>
        </p:nvSpPr>
        <p:spPr>
          <a:xfrm>
            <a:off x="6897240" y="6672240"/>
            <a:ext cx="87516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/>
          <a:lstStyle/>
          <a:p>
            <a:pPr algn="r"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Cisco Confidential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8" name="CustomShape 7"/>
          <p:cNvSpPr/>
          <p:nvPr/>
        </p:nvSpPr>
        <p:spPr>
          <a:xfrm>
            <a:off x="193680" y="6672240"/>
            <a:ext cx="96120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Presentation_ID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9" name="CustomShape 8"/>
          <p:cNvSpPr/>
          <p:nvPr/>
        </p:nvSpPr>
        <p:spPr>
          <a:xfrm>
            <a:off x="8387640" y="6626160"/>
            <a:ext cx="738000" cy="23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/>
          <a:lstStyle/>
          <a:p>
            <a:pPr algn="r">
              <a:lnSpc>
                <a:spcPct val="100000"/>
              </a:lnSpc>
            </a:pPr>
            <a:fld id="{04FCFBF1-B37C-412F-B7AC-6FBFDDE5B3A5}" type="slidenum">
              <a:rPr lang="en-US" sz="10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‹#›</a:t>
            </a:fld>
            <a:endParaRPr lang="en-US" sz="1000" b="0" strike="noStrike" spc="-1">
              <a:latin typeface="Arial"/>
            </a:endParaRPr>
          </a:p>
        </p:txBody>
      </p:sp>
      <p:pic>
        <p:nvPicPr>
          <p:cNvPr id="10" name="Picture 331"/>
          <p:cNvPicPr/>
          <p:nvPr/>
        </p:nvPicPr>
        <p:blipFill>
          <a:blip r:embed="rId16"/>
          <a:stretch/>
        </p:blipFill>
        <p:spPr>
          <a:xfrm>
            <a:off x="5483160" y="5940360"/>
            <a:ext cx="3353760" cy="474120"/>
          </a:xfrm>
          <a:prstGeom prst="rect">
            <a:avLst/>
          </a:prstGeom>
          <a:ln>
            <a:noFill/>
          </a:ln>
        </p:spPr>
      </p:pic>
      <p:pic>
        <p:nvPicPr>
          <p:cNvPr id="11" name="Picture 333"/>
          <p:cNvPicPr/>
          <p:nvPr/>
        </p:nvPicPr>
        <p:blipFill>
          <a:blip r:embed="rId17"/>
          <a:stretch/>
        </p:blipFill>
        <p:spPr>
          <a:xfrm>
            <a:off x="246240" y="119160"/>
            <a:ext cx="1170720" cy="904320"/>
          </a:xfrm>
          <a:prstGeom prst="rect">
            <a:avLst/>
          </a:prstGeom>
          <a:ln>
            <a:noFill/>
          </a:ln>
        </p:spPr>
      </p:pic>
      <p:sp>
        <p:nvSpPr>
          <p:cNvPr id="12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3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193680" y="6672240"/>
            <a:ext cx="96120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Presentation_ID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51" name="CustomShape 2"/>
          <p:cNvSpPr/>
          <p:nvPr/>
        </p:nvSpPr>
        <p:spPr>
          <a:xfrm>
            <a:off x="8387640" y="6626160"/>
            <a:ext cx="738000" cy="23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/>
          <a:lstStyle/>
          <a:p>
            <a:pPr algn="r">
              <a:lnSpc>
                <a:spcPct val="100000"/>
              </a:lnSpc>
            </a:pPr>
            <a:fld id="{882E3303-31F8-4A24-9E8F-DB52A4036A1D}" type="slidenum">
              <a:rPr lang="en-US" sz="10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‹#›</a:t>
            </a:fld>
            <a:endParaRPr lang="en-US" sz="1000" b="0" strike="noStrike" spc="-1">
              <a:latin typeface="Arial"/>
            </a:endParaRPr>
          </a:p>
        </p:txBody>
      </p:sp>
      <p:sp>
        <p:nvSpPr>
          <p:cNvPr id="52" name="CustomShape 3"/>
          <p:cNvSpPr/>
          <p:nvPr/>
        </p:nvSpPr>
        <p:spPr>
          <a:xfrm>
            <a:off x="4511520" y="6672240"/>
            <a:ext cx="199656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 anchorCtr="1"/>
          <a:lstStyle/>
          <a:p>
            <a:pPr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© 2008 Cisco Systems, Inc. All rights reserved.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53" name="CustomShape 4"/>
          <p:cNvSpPr/>
          <p:nvPr/>
        </p:nvSpPr>
        <p:spPr>
          <a:xfrm>
            <a:off x="6897240" y="6672240"/>
            <a:ext cx="87516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/>
          <a:lstStyle/>
          <a:p>
            <a:pPr algn="r"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Cisco Confidential</a:t>
            </a:r>
            <a:endParaRPr lang="en-US" sz="700" b="0" strike="noStrike" spc="-1">
              <a:latin typeface="Arial"/>
            </a:endParaRPr>
          </a:p>
        </p:txBody>
      </p:sp>
      <p:pic>
        <p:nvPicPr>
          <p:cNvPr id="54" name="Picture 8"/>
          <p:cNvPicPr/>
          <p:nvPr/>
        </p:nvPicPr>
        <p:blipFill>
          <a:blip r:embed="rId14"/>
          <a:stretch/>
        </p:blipFill>
        <p:spPr>
          <a:xfrm>
            <a:off x="0" y="0"/>
            <a:ext cx="9143280" cy="340560"/>
          </a:xfrm>
          <a:prstGeom prst="rect">
            <a:avLst/>
          </a:prstGeom>
          <a:ln>
            <a:noFill/>
          </a:ln>
        </p:spPr>
      </p:pic>
      <p:sp>
        <p:nvSpPr>
          <p:cNvPr id="5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193680" y="6672240"/>
            <a:ext cx="96120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Presentation_ID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8387640" y="6626160"/>
            <a:ext cx="738000" cy="23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/>
          <a:lstStyle/>
          <a:p>
            <a:pPr algn="r">
              <a:lnSpc>
                <a:spcPct val="100000"/>
              </a:lnSpc>
            </a:pPr>
            <a:fld id="{681B0403-E185-4F14-942C-FA4DCE4A5F96}" type="slidenum">
              <a:rPr lang="en-US" sz="10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‹#›</a:t>
            </a:fld>
            <a:endParaRPr lang="en-US" sz="1000" b="0" strike="noStrike" spc="-1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4511520" y="6672240"/>
            <a:ext cx="199656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 anchorCtr="1"/>
          <a:lstStyle/>
          <a:p>
            <a:pPr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© 2008 Cisco Systems, Inc. All rights reserved.</a:t>
            </a:r>
            <a:endParaRPr lang="en-US" sz="700" b="0" strike="noStrike" spc="-1">
              <a:latin typeface="Arial"/>
            </a:endParaRPr>
          </a:p>
        </p:txBody>
      </p:sp>
      <p:sp>
        <p:nvSpPr>
          <p:cNvPr id="96" name="CustomShape 4"/>
          <p:cNvSpPr/>
          <p:nvPr/>
        </p:nvSpPr>
        <p:spPr>
          <a:xfrm>
            <a:off x="6897240" y="6672240"/>
            <a:ext cx="875160" cy="18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080" tIns="41040" rIns="82080" bIns="41040" anchor="b"/>
          <a:lstStyle/>
          <a:p>
            <a:pPr algn="r">
              <a:lnSpc>
                <a:spcPct val="100000"/>
              </a:lnSpc>
            </a:pPr>
            <a:r>
              <a:rPr lang="en-US" sz="700" b="0" strike="noStrike" spc="-1">
                <a:solidFill>
                  <a:srgbClr val="D3D3D3"/>
                </a:solidFill>
                <a:latin typeface="Arial"/>
                <a:ea typeface="ＭＳ Ｐゴシック"/>
              </a:rPr>
              <a:t>Cisco Confidential</a:t>
            </a:r>
            <a:endParaRPr lang="en-US" sz="700" b="0" strike="noStrike" spc="-1">
              <a:latin typeface="Arial"/>
            </a:endParaRPr>
          </a:p>
        </p:txBody>
      </p:sp>
      <p:pic>
        <p:nvPicPr>
          <p:cNvPr id="97" name="Picture 8"/>
          <p:cNvPicPr/>
          <p:nvPr/>
        </p:nvPicPr>
        <p:blipFill>
          <a:blip r:embed="rId14"/>
          <a:stretch/>
        </p:blipFill>
        <p:spPr>
          <a:xfrm>
            <a:off x="0" y="0"/>
            <a:ext cx="9143280" cy="340560"/>
          </a:xfrm>
          <a:prstGeom prst="rect">
            <a:avLst/>
          </a:prstGeom>
          <a:ln>
            <a:noFill/>
          </a:ln>
        </p:spPr>
      </p:pic>
      <p:sp>
        <p:nvSpPr>
          <p:cNvPr id="98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99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0" y="0"/>
            <a:ext cx="9143280" cy="685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5" name="Picture 100"/>
          <p:cNvPicPr/>
          <p:nvPr/>
        </p:nvPicPr>
        <p:blipFill>
          <a:blip r:embed="rId3"/>
          <a:stretch/>
        </p:blipFill>
        <p:spPr>
          <a:xfrm>
            <a:off x="1508040" y="2741760"/>
            <a:ext cx="6096960" cy="891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311040" y="2263680"/>
            <a:ext cx="3853800" cy="14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ctr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8.3 Menjelajahi IOS Cisco 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Menjelajahi IOS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Mengarahkan IOS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79" name="CustomShape 2"/>
          <p:cNvSpPr/>
          <p:nvPr/>
        </p:nvSpPr>
        <p:spPr>
          <a:xfrm>
            <a:off x="213120" y="1232640"/>
            <a:ext cx="8732880" cy="215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 lnSpcReduction="10000"/>
          </a:bodyPr>
          <a:lstStyle/>
          <a:p>
            <a:pPr marL="236520" indent="-235800">
              <a:lnSpc>
                <a:spcPct val="95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‘Command line interface (CLI)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program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berbasis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teks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memungkinkan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masuk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menjalankan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IOS Cisco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mengkonfigurasi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memantau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memelihara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Cisco.</a:t>
            </a:r>
            <a:endParaRPr lang="en-US" sz="1600" b="0" strike="noStrike" spc="-1" dirty="0">
              <a:latin typeface="Arial"/>
            </a:endParaRPr>
          </a:p>
          <a:p>
            <a:pPr marL="236520" indent="-235800">
              <a:lnSpc>
                <a:spcPct val="95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awalnya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mengkonfigurasi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Cisco,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koneksi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kosol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harus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dibuat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endParaRPr lang="en-US" sz="1600" b="0" strike="noStrike" spc="-1" dirty="0">
              <a:latin typeface="Arial"/>
            </a:endParaRPr>
          </a:p>
          <a:p>
            <a:pPr marL="236520" indent="-235800">
              <a:lnSpc>
                <a:spcPct val="95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Sebagai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fitur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keamanan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lunak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Cisco IOS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memisahkan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akses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manajemen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dalam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dua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mode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berikut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: mode EXEC user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mode EXEC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privilleged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236520" indent="-235800">
              <a:lnSpc>
                <a:spcPct val="95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Modus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global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diidentifikasi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dengan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sebuah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prompt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diakhiri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dengan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(config)#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setelah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nama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seperti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Switch(config)#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180" name="Picture 1"/>
          <p:cNvPicPr/>
          <p:nvPr/>
        </p:nvPicPr>
        <p:blipFill>
          <a:blip r:embed="rId3"/>
          <a:stretch/>
        </p:blipFill>
        <p:spPr>
          <a:xfrm>
            <a:off x="520505" y="3724920"/>
            <a:ext cx="7934178" cy="257740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Menjelajahi IOS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Struktur Perintah (command)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125280" y="1310400"/>
            <a:ext cx="8732880" cy="119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/>
          <a:lstStyle/>
          <a:p>
            <a:pPr marL="236520" indent="-235800">
              <a:lnSpc>
                <a:spcPct val="95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Sintaks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umum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sebuah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diikuti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oleh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kata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kunci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argumen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sesuai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:</a:t>
            </a:r>
            <a:endParaRPr lang="en-US" sz="16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Keyword 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-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sebuah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parameter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spesifik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ditentukan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dalamsistem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operasi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(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gambar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protokol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IP)</a:t>
            </a:r>
            <a:endParaRPr lang="en-US" sz="16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Argument 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-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tidak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ditentukan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;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nilai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atau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variabel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ditentukan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oleh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pengguna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(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gambar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192.168.10.5)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183" name="Picture 3"/>
          <p:cNvPicPr/>
          <p:nvPr/>
        </p:nvPicPr>
        <p:blipFill>
          <a:blip r:embed="rId3"/>
          <a:stretch/>
        </p:blipFill>
        <p:spPr>
          <a:xfrm>
            <a:off x="2907194" y="2826720"/>
            <a:ext cx="5238000" cy="1932840"/>
          </a:xfrm>
          <a:prstGeom prst="rect">
            <a:avLst/>
          </a:prstGeom>
          <a:ln>
            <a:noFill/>
          </a:ln>
        </p:spPr>
      </p:pic>
      <p:sp>
        <p:nvSpPr>
          <p:cNvPr id="184" name="CustomShape 3"/>
          <p:cNvSpPr/>
          <p:nvPr/>
        </p:nvSpPr>
        <p:spPr>
          <a:xfrm>
            <a:off x="280440" y="4759560"/>
            <a:ext cx="8422560" cy="182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12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ping </a:t>
            </a:r>
            <a:r>
              <a:rPr lang="en-US" sz="1600" b="0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0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-address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–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perintahnya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ping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argumen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ditetapkan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pengguna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-address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dari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tujuan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endParaRPr lang="en-US" sz="16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traceroute </a:t>
            </a:r>
            <a:r>
              <a:rPr lang="en-US" sz="1600" b="0" i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0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-address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–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perintahnya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traceroute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argumen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ditetapkan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pengguna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-address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dari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tujuan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endParaRPr lang="en-US" sz="18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IOS Cisco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itu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memiliki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dua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bantuan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sensitif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konteks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cek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sintaks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kata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kunci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dapat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dipersingkat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menjadi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jumlah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karakter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minimum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mengidentifikasi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pilihan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unik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 </a:t>
            </a:r>
            <a:endParaRPr lang="en-US" sz="16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311040" y="2263680"/>
            <a:ext cx="3853800" cy="14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ctr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8.4  Menggunakan Perintah ‘show’ 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Menggunakan Perintah ‘show’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Melihat Informasi Perangkat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141840" y="1370880"/>
            <a:ext cx="8732880" cy="270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 fontScale="85000" lnSpcReduction="10000"/>
          </a:bodyPr>
          <a:lstStyle/>
          <a:p>
            <a:pPr marL="236520" indent="-235800">
              <a:lnSpc>
                <a:spcPct val="95000"/>
              </a:lnSpc>
              <a:spcBef>
                <a:spcPts val="11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memverifikasi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mengatasi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masalah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pengoperasian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periksa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pengoperasian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menggunakan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‘show’: </a:t>
            </a:r>
            <a:endParaRPr lang="en-US" sz="24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/>
              <a:buChar char="•"/>
            </a:pP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running-config</a:t>
            </a:r>
            <a:endParaRPr lang="en-US" sz="20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/>
              <a:buChar char="•"/>
            </a:pP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interfaces</a:t>
            </a:r>
            <a:endParaRPr lang="en-US" sz="20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/>
              <a:buChar char="•"/>
            </a:pP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</a:t>
            </a:r>
            <a:r>
              <a:rPr lang="en-US" sz="20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arp</a:t>
            </a:r>
            <a:endParaRPr lang="en-US" sz="20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/>
              <a:buChar char="•"/>
            </a:pP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</a:t>
            </a:r>
            <a:r>
              <a:rPr lang="en-US" sz="20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</a:t>
            </a:r>
            <a:endParaRPr lang="en-US" sz="20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/>
              <a:buChar char="•"/>
            </a:pP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protocols</a:t>
            </a:r>
            <a:endParaRPr lang="en-US" sz="20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700"/>
              </a:spcBef>
              <a:buClr>
                <a:srgbClr val="708CA1"/>
              </a:buClr>
              <a:buFont typeface="Arial"/>
              <a:buChar char="•"/>
            </a:pP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version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95000"/>
              </a:lnSpc>
              <a:spcBef>
                <a:spcPts val="1199"/>
              </a:spcBef>
            </a:pP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endParaRPr lang="en-US" sz="2000" b="0" strike="noStrike" spc="-1" dirty="0">
              <a:latin typeface="Arial"/>
            </a:endParaRPr>
          </a:p>
        </p:txBody>
      </p:sp>
      <p:pic>
        <p:nvPicPr>
          <p:cNvPr id="188" name="Picture 1"/>
          <p:cNvPicPr/>
          <p:nvPr/>
        </p:nvPicPr>
        <p:blipFill>
          <a:blip r:embed="rId3"/>
          <a:stretch/>
        </p:blipFill>
        <p:spPr>
          <a:xfrm>
            <a:off x="4286520" y="2586240"/>
            <a:ext cx="4290120" cy="2322360"/>
          </a:xfrm>
          <a:prstGeom prst="rect">
            <a:avLst/>
          </a:prstGeom>
          <a:ln>
            <a:noFill/>
          </a:ln>
        </p:spPr>
      </p:pic>
      <p:sp>
        <p:nvSpPr>
          <p:cNvPr id="189" name="CustomShape 3"/>
          <p:cNvSpPr/>
          <p:nvPr/>
        </p:nvSpPr>
        <p:spPr>
          <a:xfrm>
            <a:off x="194040" y="4924440"/>
            <a:ext cx="8400240" cy="130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36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Jika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anda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login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router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atau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switch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secara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‘remote’,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‘show version’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sarana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sangat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baik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menemukan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informasi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ringkasan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mudah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didapat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dengan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mudah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tentang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tertentu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anda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gunakan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terhubung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311040" y="2263680"/>
            <a:ext cx="3853800" cy="14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ctr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8.5 Mengonfigurasi Sebuah Jaringan Cisco 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Mengonfigurasi Sebuah Jaringan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Dasar Konfigurasi Switch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213120" y="1232640"/>
            <a:ext cx="8732880" cy="280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/>
          </a:bodyPr>
          <a:lstStyle/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nama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Mengamankan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mode EXEC user.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Mengamankan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akses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remote Telnet/SSH.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Mengamankan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mode EXEC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privilleged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Mengamankan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seluruh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kata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sandi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di file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Menyediakan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notifikasi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legal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Menyimpan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193" name="Picture 3"/>
          <p:cNvPicPr/>
          <p:nvPr/>
        </p:nvPicPr>
        <p:blipFill>
          <a:blip r:embed="rId3"/>
          <a:stretch/>
        </p:blipFill>
        <p:spPr>
          <a:xfrm>
            <a:off x="979560" y="4223520"/>
            <a:ext cx="7200360" cy="225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1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Mengonfigurasi Sebuah Jaringan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Dasar Konfigurasi Router </a:t>
            </a:r>
            <a:endParaRPr lang="en-US" sz="3200" b="0" strike="noStrike" spc="-1">
              <a:latin typeface="Arial"/>
            </a:endParaRPr>
          </a:p>
        </p:txBody>
      </p:sp>
      <p:pic>
        <p:nvPicPr>
          <p:cNvPr id="195" name="Picture 4"/>
          <p:cNvPicPr/>
          <p:nvPr/>
        </p:nvPicPr>
        <p:blipFill>
          <a:blip r:embed="rId3"/>
          <a:stretch/>
        </p:blipFill>
        <p:spPr>
          <a:xfrm>
            <a:off x="1288440" y="4389120"/>
            <a:ext cx="7124040" cy="2208960"/>
          </a:xfrm>
          <a:prstGeom prst="rect">
            <a:avLst/>
          </a:prstGeom>
          <a:ln>
            <a:noFill/>
          </a:ln>
        </p:spPr>
      </p:pic>
      <p:sp>
        <p:nvSpPr>
          <p:cNvPr id="196" name="CustomShape 2"/>
          <p:cNvSpPr/>
          <p:nvPr/>
        </p:nvSpPr>
        <p:spPr>
          <a:xfrm>
            <a:off x="228240" y="1402560"/>
            <a:ext cx="8732880" cy="280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/>
          </a:bodyPr>
          <a:lstStyle/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nama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Mengamankan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mode EXEC user.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Mengamankan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akses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remote Telnet/SSH.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Mengamankan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mode EXEC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privilleged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Mengamankan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seluruh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kata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sandi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di file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Menyediakan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notifikasi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legal</a:t>
            </a:r>
            <a:endParaRPr lang="en-US" sz="18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Menyimpan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Mengonfigurasi Sebuah Jaringan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Dasar Konfigurasi Router (Cont.)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233640" y="1149840"/>
            <a:ext cx="8732880" cy="257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/>
          </a:bodyPr>
          <a:lstStyle/>
          <a:p>
            <a:pPr marL="236520" indent="-235800">
              <a:lnSpc>
                <a:spcPct val="100000"/>
              </a:lnSpc>
              <a:spcBef>
                <a:spcPts val="901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Mengonfigurasi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interface:</a:t>
            </a:r>
            <a:endParaRPr lang="en-US" sz="1800" b="0" strike="noStrike" spc="-1" dirty="0">
              <a:latin typeface="Arial"/>
            </a:endParaRPr>
          </a:p>
          <a:p>
            <a:pPr marL="506520" lvl="1" indent="-285120">
              <a:lnSpc>
                <a:spcPct val="100000"/>
              </a:lnSpc>
              <a:spcBef>
                <a:spcPts val="490"/>
              </a:spcBef>
              <a:buClr>
                <a:srgbClr val="708CA1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interface </a:t>
            </a:r>
            <a:r>
              <a:rPr lang="en-US" sz="1400" b="0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type-and-number</a:t>
            </a:r>
            <a:endParaRPr lang="en-US" sz="1400" b="0" strike="noStrike" spc="-1" dirty="0">
              <a:latin typeface="Arial"/>
            </a:endParaRPr>
          </a:p>
          <a:p>
            <a:pPr marL="506520" lvl="1" indent="-285120">
              <a:lnSpc>
                <a:spcPct val="100000"/>
              </a:lnSpc>
              <a:spcBef>
                <a:spcPts val="490"/>
              </a:spcBef>
              <a:buClr>
                <a:srgbClr val="708CA1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description </a:t>
            </a:r>
            <a:r>
              <a:rPr lang="en-US" sz="1400" b="0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description-text</a:t>
            </a:r>
            <a:endParaRPr lang="en-US" sz="1400" b="0" strike="noStrike" spc="-1" dirty="0">
              <a:latin typeface="Arial"/>
            </a:endParaRPr>
          </a:p>
          <a:p>
            <a:pPr marL="506520" lvl="1" indent="-285120">
              <a:lnSpc>
                <a:spcPct val="100000"/>
              </a:lnSpc>
              <a:spcBef>
                <a:spcPts val="490"/>
              </a:spcBef>
              <a:buClr>
                <a:srgbClr val="708CA1"/>
              </a:buClr>
              <a:buFont typeface="Arial"/>
              <a:buChar char="•"/>
            </a:pPr>
            <a:r>
              <a:rPr lang="en-US" sz="14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address </a:t>
            </a:r>
            <a:r>
              <a:rPr lang="en-US" sz="1400" b="0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ipv4-address subnet-mask</a:t>
            </a:r>
            <a:endParaRPr lang="en-US" sz="1400" b="0" strike="noStrike" spc="-1" dirty="0">
              <a:latin typeface="Arial"/>
            </a:endParaRPr>
          </a:p>
          <a:p>
            <a:pPr marL="506520" lvl="1" indent="-285120">
              <a:lnSpc>
                <a:spcPct val="100000"/>
              </a:lnSpc>
              <a:spcBef>
                <a:spcPts val="490"/>
              </a:spcBef>
              <a:buClr>
                <a:srgbClr val="708CA1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no shutdown</a:t>
            </a:r>
            <a:endParaRPr lang="en-US" sz="1400" b="0" strike="noStrike" spc="-1" dirty="0">
              <a:latin typeface="Arial"/>
            </a:endParaRPr>
          </a:p>
          <a:p>
            <a:pPr marL="236520" indent="-23580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Salah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satu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paling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berguna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memverifikasi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 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 brief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Output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menampilkan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semua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alamat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IPv4,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statusnya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ini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Interface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dikonfigurasi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terhubung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harus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menampilkan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status “up”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Protocol “up”. 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199" name="Picture 1"/>
          <p:cNvPicPr/>
          <p:nvPr/>
        </p:nvPicPr>
        <p:blipFill>
          <a:blip r:embed="rId3"/>
          <a:stretch/>
        </p:blipFill>
        <p:spPr>
          <a:xfrm>
            <a:off x="3478320" y="3895200"/>
            <a:ext cx="5576760" cy="2113920"/>
          </a:xfrm>
          <a:prstGeom prst="rect">
            <a:avLst/>
          </a:prstGeom>
          <a:ln>
            <a:noFill/>
          </a:ln>
        </p:spPr>
      </p:pic>
      <p:sp>
        <p:nvSpPr>
          <p:cNvPr id="200" name="CustomShape 3"/>
          <p:cNvSpPr/>
          <p:nvPr/>
        </p:nvSpPr>
        <p:spPr>
          <a:xfrm>
            <a:off x="227880" y="3657600"/>
            <a:ext cx="3155400" cy="313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12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verifikasi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lainnya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meliputi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: </a:t>
            </a:r>
            <a:endParaRPr lang="en-US" sz="16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678DC5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 -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Menampilkan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tabel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routing IPv4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tersimpan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dalam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RAM.</a:t>
            </a:r>
            <a:endParaRPr lang="en-US" sz="16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678DC5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interfaces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 -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Menampilkan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statistik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semua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678DC5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show 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 -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Menampilkan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statistik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semua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router.</a:t>
            </a: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6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Mengonfigurasi Jaringan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Mengamankan Perangkat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213120" y="1232640"/>
            <a:ext cx="8732880" cy="246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/>
          </a:bodyPr>
          <a:lstStyle/>
          <a:p>
            <a:pPr marL="236520" indent="-23580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Sebagai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praktik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baik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gunakan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kata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sandi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otentikasi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berbeda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masing-masing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tingkat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akses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ini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236520" indent="-235800">
              <a:lnSpc>
                <a:spcPct val="95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Menyetting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kata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sandi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akses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koneksi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konsol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dilakukan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dalam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mode global configuration.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ini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mencegah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pengguna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tidak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mengakses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mode user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dari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port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konsol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Switch(config)# line console 0</a:t>
            </a:r>
            <a:endParaRPr lang="en-US" sz="16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Switch(config)# password [password]</a:t>
            </a:r>
            <a:endParaRPr lang="en-US" sz="1600" b="0" strike="noStrike" spc="-1" dirty="0">
              <a:latin typeface="Arial"/>
            </a:endParaRPr>
          </a:p>
          <a:p>
            <a:pPr marL="457200" lvl="1" indent="-22788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Switch(config)# login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203" name="Picture 5"/>
          <p:cNvPicPr/>
          <p:nvPr/>
        </p:nvPicPr>
        <p:blipFill>
          <a:blip r:embed="rId3"/>
          <a:stretch/>
        </p:blipFill>
        <p:spPr>
          <a:xfrm>
            <a:off x="1208160" y="3871800"/>
            <a:ext cx="6743160" cy="2304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311040" y="2263680"/>
            <a:ext cx="3853800" cy="14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ctr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Bab 8: Mengkonfigurasi perangkat cisco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311040" y="4672080"/>
            <a:ext cx="5041080" cy="65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/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Networking Essentials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Mengonfigurasi Sebuah Jaringan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Mengamankan Perangkat (Cont.)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213120" y="1232640"/>
            <a:ext cx="8732880" cy="1675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 fontScale="85000" lnSpcReduction="20000"/>
          </a:bodyPr>
          <a:lstStyle/>
          <a:p>
            <a:pPr marL="343080" indent="-34236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Memverifikasi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support SSH.</a:t>
            </a:r>
            <a:endParaRPr lang="en-US" sz="16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IP domain.</a:t>
            </a:r>
            <a:endParaRPr lang="en-US" sz="16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Melakukan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‘Generate RSA key pairs.’</a:t>
            </a:r>
            <a:endParaRPr lang="en-US" sz="16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otentikasi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pengguna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‘line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vty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’.</a:t>
            </a:r>
            <a:endParaRPr lang="en-US" sz="16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Mengaktifkan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SSH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versi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2. 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206" name="Picture 4"/>
          <p:cNvPicPr/>
          <p:nvPr/>
        </p:nvPicPr>
        <p:blipFill>
          <a:blip r:embed="rId3"/>
          <a:stretch/>
        </p:blipFill>
        <p:spPr>
          <a:xfrm>
            <a:off x="1008000" y="2908440"/>
            <a:ext cx="7143120" cy="3680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Mengonfigurasi Sebuah Jaringan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Mengamankan Perangkat (Cont.)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213120" y="1232640"/>
            <a:ext cx="8732880" cy="887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/>
          </a:bodyPr>
          <a:lstStyle/>
          <a:p>
            <a:pPr marL="236520" indent="-23580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menampilkan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versi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data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SSH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anda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sebagai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server SSH,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gunakan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 show 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ssh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  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209" name="Picture 1"/>
          <p:cNvPicPr/>
          <p:nvPr/>
        </p:nvPicPr>
        <p:blipFill>
          <a:blip r:embed="rId3"/>
          <a:stretch/>
        </p:blipFill>
        <p:spPr>
          <a:xfrm>
            <a:off x="1074600" y="2120760"/>
            <a:ext cx="7009560" cy="3770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Mengonfigurasi Sebuah Jaringan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Menghubungkan Switch ke Router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213120" y="1232640"/>
            <a:ext cx="8732880" cy="1364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 fontScale="85000" lnSpcReduction="10000"/>
          </a:bodyPr>
          <a:lstStyle/>
          <a:p>
            <a:pPr marL="236520" indent="-23580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Alamat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default gateway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umumnya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alamat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 router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terhubung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lokal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host.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Alamat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IP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host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alamat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 router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harus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dalam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sama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236520" indent="-235800">
              <a:lnSpc>
                <a:spcPct val="100000"/>
              </a:lnSpc>
              <a:spcBef>
                <a:spcPts val="7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default gateway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sebuah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switch,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gunakan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perintah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1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ip</a:t>
            </a:r>
            <a:r>
              <a:rPr lang="en-US" sz="16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default-gateway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‘global configuration’.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Alamat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IP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dikonfigurasi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interface router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dari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switch yang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terhubung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212" name="Picture 3"/>
          <p:cNvPicPr/>
          <p:nvPr/>
        </p:nvPicPr>
        <p:blipFill>
          <a:blip r:embed="rId3"/>
          <a:stretch/>
        </p:blipFill>
        <p:spPr>
          <a:xfrm>
            <a:off x="1799280" y="2784600"/>
            <a:ext cx="5560560" cy="3829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Picture 9"/>
          <p:cNvPicPr/>
          <p:nvPr/>
        </p:nvPicPr>
        <p:blipFill>
          <a:blip r:embed="rId3"/>
          <a:stretch/>
        </p:blipFill>
        <p:spPr>
          <a:xfrm>
            <a:off x="3352680" y="2619360"/>
            <a:ext cx="2399760" cy="1266120"/>
          </a:xfrm>
          <a:prstGeom prst="rect">
            <a:avLst/>
          </a:prstGeom>
          <a:ln>
            <a:noFill/>
          </a:ln>
        </p:spPr>
      </p:pic>
      <p:sp>
        <p:nvSpPr>
          <p:cNvPr id="216" name="CustomShape 1"/>
          <p:cNvSpPr/>
          <p:nvPr/>
        </p:nvSpPr>
        <p:spPr>
          <a:xfrm>
            <a:off x="0" y="0"/>
            <a:ext cx="9143280" cy="685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Chapter 8 - Sections &amp; Objectives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213120" y="1539360"/>
            <a:ext cx="8732880" cy="492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/>
          <a:lstStyle/>
          <a:p>
            <a:pPr marL="342900" indent="-3429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spc="-1" dirty="0"/>
              <a:t>8.1 </a:t>
            </a:r>
            <a:r>
              <a:rPr lang="en-US" sz="2000" spc="-1" dirty="0" err="1"/>
              <a:t>Perangkat</a:t>
            </a:r>
            <a:r>
              <a:rPr lang="en-US" sz="2000" spc="-1" dirty="0"/>
              <a:t> LAN Cisco</a:t>
            </a:r>
          </a:p>
          <a:p>
            <a:pPr>
              <a:lnSpc>
                <a:spcPct val="100000"/>
              </a:lnSpc>
            </a:pPr>
            <a:r>
              <a:rPr lang="en-US" sz="2000" spc="-1" dirty="0"/>
              <a:t>	</a:t>
            </a:r>
            <a:r>
              <a:rPr lang="en-US" sz="2000" spc="-1" dirty="0" err="1"/>
              <a:t>Jelaskan</a:t>
            </a:r>
            <a:r>
              <a:rPr lang="en-US" sz="2000" spc="-1" dirty="0"/>
              <a:t> </a:t>
            </a:r>
            <a:r>
              <a:rPr lang="en-US" sz="2000" spc="-1" dirty="0" err="1"/>
              <a:t>fitur</a:t>
            </a:r>
            <a:r>
              <a:rPr lang="en-US" sz="2000" spc="-1" dirty="0"/>
              <a:t> </a:t>
            </a:r>
            <a:r>
              <a:rPr lang="en-US" sz="2000" spc="-1" dirty="0" err="1"/>
              <a:t>dasar</a:t>
            </a:r>
            <a:r>
              <a:rPr lang="en-US" sz="2000" spc="-1" dirty="0"/>
              <a:t> switch Cisco LAN.</a:t>
            </a:r>
          </a:p>
          <a:p>
            <a:pPr>
              <a:lnSpc>
                <a:spcPct val="100000"/>
              </a:lnSpc>
            </a:pPr>
            <a:endParaRPr lang="en-US" sz="2000" spc="-1" dirty="0"/>
          </a:p>
          <a:p>
            <a:pPr marL="342900" indent="-3429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spc="-1" dirty="0"/>
              <a:t>8.2 </a:t>
            </a:r>
            <a:r>
              <a:rPr lang="en-US" sz="2000" spc="-1" dirty="0" err="1"/>
              <a:t>Perangkat</a:t>
            </a:r>
            <a:r>
              <a:rPr lang="en-US" sz="2000" spc="-1" dirty="0"/>
              <a:t> Internetworking</a:t>
            </a:r>
          </a:p>
          <a:p>
            <a:pPr>
              <a:lnSpc>
                <a:spcPct val="100000"/>
              </a:lnSpc>
            </a:pPr>
            <a:r>
              <a:rPr lang="en-US" sz="2000" spc="-1" dirty="0"/>
              <a:t>	</a:t>
            </a:r>
            <a:r>
              <a:rPr lang="en-US" sz="2000" spc="-1" dirty="0" err="1"/>
              <a:t>Jelaskan</a:t>
            </a:r>
            <a:r>
              <a:rPr lang="en-US" sz="2000" spc="-1" dirty="0"/>
              <a:t> </a:t>
            </a:r>
            <a:r>
              <a:rPr lang="en-US" sz="2000" spc="-1" dirty="0" err="1"/>
              <a:t>fitur</a:t>
            </a:r>
            <a:r>
              <a:rPr lang="en-US" sz="2000" spc="-1" dirty="0"/>
              <a:t> router Cisco.</a:t>
            </a:r>
          </a:p>
          <a:p>
            <a:pPr marL="342900" indent="-3429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000" spc="-1" dirty="0"/>
          </a:p>
          <a:p>
            <a:pPr marL="342900" indent="-3429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spc="-1" dirty="0"/>
              <a:t>8.3 </a:t>
            </a:r>
            <a:r>
              <a:rPr lang="en-US" sz="2000" spc="-1" dirty="0" err="1"/>
              <a:t>Menjelajahi</a:t>
            </a:r>
            <a:r>
              <a:rPr lang="en-US" sz="2000" spc="-1" dirty="0"/>
              <a:t> Cisco IOS</a:t>
            </a:r>
          </a:p>
          <a:p>
            <a:pPr>
              <a:lnSpc>
                <a:spcPct val="100000"/>
              </a:lnSpc>
              <a:buClr>
                <a:schemeClr val="accent1"/>
              </a:buClr>
            </a:pPr>
            <a:r>
              <a:rPr lang="en-US" sz="2000" spc="-1" dirty="0"/>
              <a:t>	</a:t>
            </a:r>
            <a:r>
              <a:rPr lang="en-US" sz="2000" spc="-1" dirty="0" err="1"/>
              <a:t>Jelaskan</a:t>
            </a:r>
            <a:r>
              <a:rPr lang="en-US" sz="2000" spc="-1" dirty="0"/>
              <a:t> </a:t>
            </a:r>
            <a:r>
              <a:rPr lang="en-US" sz="2000" spc="-1" dirty="0" err="1"/>
              <a:t>bagaimana</a:t>
            </a:r>
            <a:r>
              <a:rPr lang="en-US" sz="2000" spc="-1" dirty="0"/>
              <a:t> </a:t>
            </a:r>
            <a:r>
              <a:rPr lang="en-US" sz="2000" spc="-1" dirty="0" err="1"/>
              <a:t>cara</a:t>
            </a:r>
            <a:r>
              <a:rPr lang="en-US" sz="2000" spc="-1" dirty="0"/>
              <a:t> </a:t>
            </a:r>
            <a:r>
              <a:rPr lang="en-US" sz="2000" spc="-1" dirty="0" err="1"/>
              <a:t>menggunakan</a:t>
            </a:r>
            <a:r>
              <a:rPr lang="en-US" sz="2000" spc="-1" dirty="0"/>
              <a:t> Cisco IOS</a:t>
            </a:r>
          </a:p>
          <a:p>
            <a:pPr marL="342900" indent="-3429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000" spc="-1" dirty="0"/>
          </a:p>
          <a:p>
            <a:pPr marL="342900" indent="-3429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spc="-1" dirty="0"/>
              <a:t>8.4 </a:t>
            </a:r>
            <a:r>
              <a:rPr lang="en-US" sz="2000" spc="-1" dirty="0" err="1"/>
              <a:t>Menggunakan</a:t>
            </a:r>
            <a:r>
              <a:rPr lang="en-US" sz="2000" spc="-1" dirty="0"/>
              <a:t> </a:t>
            </a:r>
            <a:r>
              <a:rPr lang="en-US" sz="2000" spc="-1" dirty="0" err="1"/>
              <a:t>Perintah</a:t>
            </a:r>
            <a:r>
              <a:rPr lang="en-US" sz="2000" spc="-1" dirty="0"/>
              <a:t> </a:t>
            </a:r>
            <a:r>
              <a:rPr lang="en-US" sz="2000" spc="-1" dirty="0" err="1"/>
              <a:t>Tampilan</a:t>
            </a:r>
            <a:endParaRPr lang="en-US" sz="2000" spc="-1" dirty="0"/>
          </a:p>
          <a:p>
            <a:pPr>
              <a:lnSpc>
                <a:spcPct val="100000"/>
              </a:lnSpc>
              <a:buClr>
                <a:schemeClr val="accent1"/>
              </a:buClr>
            </a:pPr>
            <a:r>
              <a:rPr lang="en-US" sz="2000" spc="-1" dirty="0"/>
              <a:t>	</a:t>
            </a:r>
            <a:r>
              <a:rPr lang="en-US" sz="2000" spc="-1" dirty="0" err="1"/>
              <a:t>Gunakan</a:t>
            </a:r>
            <a:r>
              <a:rPr lang="en-US" sz="2000" spc="-1" dirty="0"/>
              <a:t> </a:t>
            </a:r>
            <a:r>
              <a:rPr lang="en-US" sz="2000" spc="-1" dirty="0" err="1"/>
              <a:t>perintah</a:t>
            </a:r>
            <a:r>
              <a:rPr lang="en-US" sz="2000" spc="-1" dirty="0"/>
              <a:t> </a:t>
            </a:r>
            <a:r>
              <a:rPr lang="en-US" sz="2000" spc="-1" dirty="0" err="1"/>
              <a:t>umum</a:t>
            </a:r>
            <a:r>
              <a:rPr lang="en-US" sz="2000" spc="-1" dirty="0"/>
              <a:t> </a:t>
            </a:r>
            <a:r>
              <a:rPr lang="en-US" sz="2000" spc="-1" dirty="0" err="1"/>
              <a:t>untuk</a:t>
            </a:r>
            <a:r>
              <a:rPr lang="en-US" sz="2000" spc="-1" dirty="0"/>
              <a:t> </a:t>
            </a:r>
            <a:r>
              <a:rPr lang="en-US" sz="2000" spc="-1" dirty="0" err="1"/>
              <a:t>melihat</a:t>
            </a:r>
            <a:r>
              <a:rPr lang="en-US" sz="2000" spc="-1" dirty="0"/>
              <a:t> status </a:t>
            </a:r>
            <a:r>
              <a:rPr lang="en-US" sz="2000" spc="-1" dirty="0" err="1"/>
              <a:t>perangkat</a:t>
            </a:r>
            <a:r>
              <a:rPr lang="en-US" sz="2000" spc="-1" dirty="0"/>
              <a:t>.</a:t>
            </a:r>
          </a:p>
          <a:p>
            <a:pPr marL="342900" indent="-3429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2000" spc="-1" dirty="0"/>
          </a:p>
          <a:p>
            <a:pPr marL="342900" indent="-3429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spc="-1" dirty="0"/>
              <a:t>8.5 </a:t>
            </a:r>
            <a:r>
              <a:rPr lang="en-US" sz="2000" spc="-1" dirty="0" err="1"/>
              <a:t>Mengkonfigurasi</a:t>
            </a:r>
            <a:r>
              <a:rPr lang="en-US" sz="2000" spc="-1" dirty="0"/>
              <a:t> </a:t>
            </a:r>
            <a:r>
              <a:rPr lang="en-US" sz="2000" spc="-1" dirty="0" err="1"/>
              <a:t>Jaringan</a:t>
            </a:r>
            <a:r>
              <a:rPr lang="en-US" sz="2000" spc="-1" dirty="0"/>
              <a:t> Cisco</a:t>
            </a:r>
          </a:p>
          <a:p>
            <a:pPr>
              <a:lnSpc>
                <a:spcPct val="100000"/>
              </a:lnSpc>
              <a:buClr>
                <a:schemeClr val="accent1"/>
              </a:buClr>
            </a:pPr>
            <a:r>
              <a:rPr lang="en-US" sz="2000" spc="-1" dirty="0"/>
              <a:t>	</a:t>
            </a:r>
            <a:r>
              <a:rPr lang="en-US" sz="2000" spc="-1" dirty="0" err="1"/>
              <a:t>Membangun</a:t>
            </a:r>
            <a:r>
              <a:rPr lang="en-US" sz="2000" spc="-1" dirty="0"/>
              <a:t> </a:t>
            </a:r>
            <a:r>
              <a:rPr lang="en-US" sz="2000" spc="-1" dirty="0" err="1"/>
              <a:t>jaringan</a:t>
            </a:r>
            <a:r>
              <a:rPr lang="en-US" sz="2000" spc="-1" dirty="0"/>
              <a:t> switch </a:t>
            </a:r>
            <a:r>
              <a:rPr lang="en-US" sz="2000" spc="-1" dirty="0" err="1"/>
              <a:t>dan</a:t>
            </a:r>
            <a:r>
              <a:rPr lang="en-US" sz="2000" spc="-1" dirty="0"/>
              <a:t> router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311040" y="2263680"/>
            <a:ext cx="3853800" cy="14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ctr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8.1 Perangkat LAN cisco 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Perangkat LAN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Perangkat switch LAN dan Wireless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213120" y="1232640"/>
            <a:ext cx="8732880" cy="197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 fontScale="92500" lnSpcReduction="10000"/>
          </a:bodyPr>
          <a:lstStyle/>
          <a:p>
            <a:pPr marL="236520" indent="-235800">
              <a:lnSpc>
                <a:spcPct val="95000"/>
              </a:lnSpc>
              <a:spcBef>
                <a:spcPts val="11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Sebuah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switch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itu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digunakan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menghubungkan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perangkat-perangkat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di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sama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Sebuah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router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itu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digunakan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mengubungkan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beberapa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antar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2400" b="0" strike="noStrike" spc="-1" dirty="0">
              <a:latin typeface="Arial"/>
            </a:endParaRPr>
          </a:p>
          <a:p>
            <a:pPr marL="236520" indent="-235800">
              <a:lnSpc>
                <a:spcPct val="95000"/>
              </a:lnSpc>
              <a:spcBef>
                <a:spcPts val="11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Ketika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memilih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switch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LAN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tertentu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beberapa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hal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perlu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dimengerti:jenis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nomor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port,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kecepatan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diperlukan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perluasan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bisa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dikelola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endParaRPr lang="en-US" sz="2400" b="0" strike="noStrike" spc="-1" dirty="0">
              <a:latin typeface="Arial"/>
            </a:endParaRPr>
          </a:p>
        </p:txBody>
      </p:sp>
      <p:pic>
        <p:nvPicPr>
          <p:cNvPr id="163" name="Picture 1"/>
          <p:cNvPicPr/>
          <p:nvPr/>
        </p:nvPicPr>
        <p:blipFill>
          <a:blip r:embed="rId3"/>
          <a:stretch/>
        </p:blipFill>
        <p:spPr>
          <a:xfrm>
            <a:off x="4222080" y="3337199"/>
            <a:ext cx="4706640" cy="3401225"/>
          </a:xfrm>
          <a:prstGeom prst="rect">
            <a:avLst/>
          </a:prstGeom>
          <a:ln>
            <a:noFill/>
          </a:ln>
        </p:spPr>
      </p:pic>
      <p:sp>
        <p:nvSpPr>
          <p:cNvPr id="164" name="CustomShape 3"/>
          <p:cNvSpPr/>
          <p:nvPr/>
        </p:nvSpPr>
        <p:spPr>
          <a:xfrm>
            <a:off x="291960" y="3210120"/>
            <a:ext cx="3851280" cy="3746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36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Cisco Catalyst 2960 Series Ethernet switches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itu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cocok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berskala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kecil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sedang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Mereka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menyediakan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konektivitas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10/100 Fast Ethernet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10/100/1000 Gigabit LAN Ethernet.</a:t>
            </a:r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Perangkat LAN cisco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Penghubungan ke Switch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213120" y="1232640"/>
            <a:ext cx="8732880" cy="197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 fontScale="70000" lnSpcReduction="20000"/>
          </a:bodyPr>
          <a:lstStyle/>
          <a:p>
            <a:pPr marL="236520" indent="-235800">
              <a:lnSpc>
                <a:spcPct val="95000"/>
              </a:lnSpc>
              <a:spcBef>
                <a:spcPts val="11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switch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aktif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Power-On-Self-Test (POST)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dimulai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Selamat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POST, LED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berkedip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serangkaian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tes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menentukan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bahwa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switch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itu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berfungsi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dengan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baik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POST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selesai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LED SYST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berkedip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hijau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dengan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cepat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Jika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switch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gagal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melakukan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POST, LED SYST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berubah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menjadi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berwarna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kekuningan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2400" b="0" strike="noStrike" spc="-1" dirty="0">
              <a:latin typeface="Arial"/>
            </a:endParaRPr>
          </a:p>
          <a:p>
            <a:pPr marL="236520" indent="-235800">
              <a:lnSpc>
                <a:spcPct val="95000"/>
              </a:lnSpc>
              <a:spcBef>
                <a:spcPts val="1199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Manajemen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out-of-band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mengharuskan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komputer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terhubung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langsung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port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konsol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sedang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dikonfigurasi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Gunakan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manajemen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in-band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memantau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membuat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perubahan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melalui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koneksi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jaringan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4896443" y="3280456"/>
            <a:ext cx="3851280" cy="153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36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19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Sebuah</a:t>
            </a: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9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cisco </a:t>
            </a:r>
            <a:r>
              <a:rPr lang="en-US" sz="19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memuat</a:t>
            </a: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2 file </a:t>
            </a:r>
            <a:r>
              <a:rPr lang="en-US" sz="19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berikut</a:t>
            </a: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9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</a:t>
            </a: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9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dalam</a:t>
            </a: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RAM </a:t>
            </a:r>
            <a:r>
              <a:rPr lang="en-US" sz="19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saat</a:t>
            </a: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di-boot: </a:t>
            </a:r>
            <a:endParaRPr lang="en-US" sz="1900" b="0" strike="noStrike" spc="-1" dirty="0">
              <a:latin typeface="Arial"/>
            </a:endParaRPr>
          </a:p>
          <a:p>
            <a:pPr marL="800280" lvl="1" indent="-342360">
              <a:lnSpc>
                <a:spcPct val="100000"/>
              </a:lnSpc>
              <a:buClr>
                <a:srgbClr val="678DC5"/>
              </a:buClr>
              <a:buFont typeface="Arial"/>
              <a:buChar char="•"/>
            </a:pP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IOS Image file</a:t>
            </a:r>
            <a:endParaRPr lang="en-US" sz="1900" b="0" strike="noStrike" spc="-1" dirty="0">
              <a:latin typeface="Arial"/>
            </a:endParaRPr>
          </a:p>
          <a:p>
            <a:pPr marL="800280" lvl="1" indent="-342360">
              <a:lnSpc>
                <a:spcPct val="100000"/>
              </a:lnSpc>
              <a:buClr>
                <a:srgbClr val="678DC5"/>
              </a:buClr>
              <a:buFont typeface="Arial"/>
              <a:buChar char="•"/>
            </a:pPr>
            <a:r>
              <a:rPr lang="en-US" sz="19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Startup configuration file</a:t>
            </a:r>
            <a:endParaRPr lang="en-US" sz="1900" b="0" strike="noStrike" spc="-1" dirty="0">
              <a:latin typeface="Arial"/>
            </a:endParaRPr>
          </a:p>
        </p:txBody>
      </p:sp>
      <p:pic>
        <p:nvPicPr>
          <p:cNvPr id="168" name="Picture 4"/>
          <p:cNvPicPr/>
          <p:nvPr/>
        </p:nvPicPr>
        <p:blipFill>
          <a:blip r:embed="rId3"/>
          <a:stretch/>
        </p:blipFill>
        <p:spPr>
          <a:xfrm>
            <a:off x="193680" y="3108959"/>
            <a:ext cx="5087825" cy="354505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311040" y="2263680"/>
            <a:ext cx="3853800" cy="14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ctr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8.2 Perangkat Internetworking 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Perangkat Internetworking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Router Cisco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213120" y="1232640"/>
            <a:ext cx="8732880" cy="197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 fontScale="92500" lnSpcReduction="10000"/>
          </a:bodyPr>
          <a:lstStyle/>
          <a:p>
            <a:pPr marL="236520" indent="-235800">
              <a:lnSpc>
                <a:spcPct val="95000"/>
              </a:lnSpc>
              <a:spcBef>
                <a:spcPts val="1001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Semua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router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dasarnya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komputer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Ya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seperti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komputer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router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memerlukan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: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sistem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operasi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(OS), central processing unit (CPU), random access memory (RAM), read-only memory (ROM),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nonviolative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random access memory (NVRAM).</a:t>
            </a:r>
            <a:endParaRPr lang="en-US" sz="2000" b="0" strike="noStrike" spc="-1" dirty="0">
              <a:latin typeface="Arial"/>
            </a:endParaRPr>
          </a:p>
          <a:p>
            <a:pPr marL="236520" indent="-235800">
              <a:lnSpc>
                <a:spcPct val="95000"/>
              </a:lnSpc>
              <a:spcBef>
                <a:spcPts val="1001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Setiap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router cisco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memiliki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komponen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keras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umum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sama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koneksi-koneksi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ini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yaitu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: port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konsol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, 2 interface LAN,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slot enhanced high-speed WAN interface (EHWIC).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endParaRPr lang="en-US" sz="2000" b="0" strike="noStrike" spc="-1" dirty="0">
              <a:latin typeface="Arial"/>
            </a:endParaRPr>
          </a:p>
        </p:txBody>
      </p:sp>
      <p:pic>
        <p:nvPicPr>
          <p:cNvPr id="172" name="Picture 1"/>
          <p:cNvPicPr/>
          <p:nvPr/>
        </p:nvPicPr>
        <p:blipFill>
          <a:blip r:embed="rId3"/>
          <a:stretch/>
        </p:blipFill>
        <p:spPr>
          <a:xfrm>
            <a:off x="1967040" y="3210120"/>
            <a:ext cx="5259600" cy="3473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194040" y="394560"/>
            <a:ext cx="877140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 anchor="b"/>
          <a:lstStyle/>
          <a:p>
            <a:pPr>
              <a:lnSpc>
                <a:spcPct val="90000"/>
              </a:lnSpc>
            </a:pPr>
            <a:br/>
            <a:r>
              <a:rPr lang="en-US" sz="18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Perangkat Internetworking</a:t>
            </a:r>
            <a:br/>
            <a:r>
              <a:rPr lang="en-US" sz="3200" b="1" strike="noStrike" spc="-1">
                <a:solidFill>
                  <a:srgbClr val="708CA1"/>
                </a:solidFill>
                <a:latin typeface="Arial"/>
                <a:ea typeface="ＭＳ Ｐゴシック"/>
              </a:rPr>
              <a:t>Pemasangan Router 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213120" y="1232640"/>
            <a:ext cx="8732880" cy="215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080" tIns="41040" rIns="82080" bIns="41040">
            <a:normAutofit fontScale="92500" lnSpcReduction="20000"/>
          </a:bodyPr>
          <a:lstStyle/>
          <a:p>
            <a:pPr marL="236520" indent="-235800">
              <a:lnSpc>
                <a:spcPct val="95000"/>
              </a:lnSpc>
              <a:spcBef>
                <a:spcPts val="1001"/>
              </a:spcBef>
              <a:buClr>
                <a:srgbClr val="708CA1"/>
              </a:buClr>
              <a:buFont typeface="Wingdings" charset="2"/>
              <a:buChar char=""/>
            </a:pP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Ikuti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tahapan-tahapan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ini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menghidupkan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sebuah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router cisco:</a:t>
            </a:r>
            <a:endParaRPr lang="en-US" sz="2000" b="0" strike="noStrike" spc="-1" dirty="0">
              <a:latin typeface="Arial"/>
            </a:endParaRPr>
          </a:p>
          <a:p>
            <a:pPr marL="571680" lvl="1" indent="-34236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Pasang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tempelkan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chassis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571680" lvl="1" indent="-34236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Pasangkan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external compact flash card.</a:t>
            </a:r>
            <a:endParaRPr lang="en-US" sz="1600" b="0" strike="noStrike" spc="-1" dirty="0">
              <a:latin typeface="Arial"/>
            </a:endParaRPr>
          </a:p>
          <a:p>
            <a:pPr marL="571680" lvl="1" indent="-34236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Sambungkan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kabel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daya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571680" lvl="1" indent="-34236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Konfigurasikan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perangkat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lunak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emulasi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terminal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pada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PC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menghubungkan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PC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ke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port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konsol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.</a:t>
            </a:r>
            <a:endParaRPr lang="en-US" sz="1600" b="0" strike="noStrike" spc="-1" dirty="0">
              <a:latin typeface="Arial"/>
            </a:endParaRPr>
          </a:p>
          <a:p>
            <a:pPr marL="571680" lvl="1" indent="-34236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Hidupkan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router.</a:t>
            </a:r>
            <a:endParaRPr lang="en-US" sz="1600" b="0" strike="noStrike" spc="-1" dirty="0">
              <a:latin typeface="Arial"/>
            </a:endParaRPr>
          </a:p>
          <a:p>
            <a:pPr marL="571680" lvl="1" indent="-342360">
              <a:lnSpc>
                <a:spcPct val="100000"/>
              </a:lnSpc>
              <a:spcBef>
                <a:spcPts val="561"/>
              </a:spcBef>
              <a:buClr>
                <a:srgbClr val="708CA1"/>
              </a:buClr>
              <a:buFont typeface="Arial"/>
              <a:buAutoNum type="arabicPeriod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Amati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pesan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startup di PC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saat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booting router.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175" name="Picture 3"/>
          <p:cNvPicPr/>
          <p:nvPr/>
        </p:nvPicPr>
        <p:blipFill>
          <a:blip r:embed="rId3"/>
          <a:stretch/>
        </p:blipFill>
        <p:spPr>
          <a:xfrm>
            <a:off x="2908080" y="3599280"/>
            <a:ext cx="6057360" cy="2893320"/>
          </a:xfrm>
          <a:prstGeom prst="rect">
            <a:avLst/>
          </a:prstGeom>
          <a:ln>
            <a:noFill/>
          </a:ln>
        </p:spPr>
      </p:pic>
      <p:sp>
        <p:nvSpPr>
          <p:cNvPr id="176" name="CustomShape 3"/>
          <p:cNvSpPr/>
          <p:nvPr/>
        </p:nvSpPr>
        <p:spPr>
          <a:xfrm>
            <a:off x="194040" y="3510720"/>
            <a:ext cx="2636280" cy="161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360">
              <a:lnSpc>
                <a:spcPct val="100000"/>
              </a:lnSpc>
              <a:buClr>
                <a:srgbClr val="678DC5"/>
              </a:buClr>
              <a:buFont typeface="Wingdings" charset="2"/>
              <a:buChar char=""/>
            </a:pP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Dua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metode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yang paling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umum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untuk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mengakses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‘command line interface’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adalah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konsol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dan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SSH.</a:t>
            </a:r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Instructor_Supplemental_Material_Template</Template>
  <TotalTime>14692</TotalTime>
  <Pages>28</Pages>
  <Words>1123</Words>
  <Application>Microsoft Office PowerPoint</Application>
  <PresentationFormat>On-screen Show (4:3)</PresentationFormat>
  <Paragraphs>182</Paragraphs>
  <Slides>23</Slides>
  <Notes>23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MS PGothic</vt:lpstr>
      <vt:lpstr>Arial</vt:lpstr>
      <vt:lpstr>DejaVu Sans</vt:lpstr>
      <vt:lpstr>Symbol</vt:lpstr>
      <vt:lpstr>Times New Roman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Instructor Materials Chapter 1 What is the Internet of Things?</dc:title>
  <dc:subject/>
  <dc:creator>Suk-yi Pennock</dc:creator>
  <dc:description/>
  <cp:lastModifiedBy>Net_Riders</cp:lastModifiedBy>
  <cp:revision>226</cp:revision>
  <cp:lastPrinted>1999-01-27T00:54:54Z</cp:lastPrinted>
  <dcterms:created xsi:type="dcterms:W3CDTF">2016-07-19T22:00:40Z</dcterms:created>
  <dcterms:modified xsi:type="dcterms:W3CDTF">2017-10-30T08:59:53Z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6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29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30</vt:i4>
  </property>
</Properties>
</file>