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0" r:id="rId3"/>
    <p:sldId id="257" r:id="rId4"/>
    <p:sldId id="258" r:id="rId5"/>
    <p:sldId id="259"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84" d="100"/>
          <a:sy n="84" d="100"/>
        </p:scale>
        <p:origin x="-115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77B72336-E4AB-44F6-97C8-F7BAC6A1D012}" type="datetimeFigureOut">
              <a:rPr lang="ar-SA" smtClean="0"/>
              <a:t>16/03/1441</a:t>
            </a:fld>
            <a:endParaRPr lang="ar-SA"/>
          </a:p>
        </p:txBody>
      </p:sp>
      <p:sp>
        <p:nvSpPr>
          <p:cNvPr id="19" name="Espace réservé du pied de page 18"/>
          <p:cNvSpPr>
            <a:spLocks noGrp="1"/>
          </p:cNvSpPr>
          <p:nvPr>
            <p:ph type="ftr" sz="quarter" idx="11"/>
          </p:nvPr>
        </p:nvSpPr>
        <p:spPr/>
        <p:txBody>
          <a:bodyPr/>
          <a:lstStyle/>
          <a:p>
            <a:endParaRPr lang="ar-SA"/>
          </a:p>
        </p:txBody>
      </p:sp>
      <p:sp>
        <p:nvSpPr>
          <p:cNvPr id="27" name="Espace réservé du numéro de diapositive 26"/>
          <p:cNvSpPr>
            <a:spLocks noGrp="1"/>
          </p:cNvSpPr>
          <p:nvPr>
            <p:ph type="sldNum" sz="quarter" idx="12"/>
          </p:nvPr>
        </p:nvSpPr>
        <p:spPr/>
        <p:txBody>
          <a:bodyPr/>
          <a:lstStyle/>
          <a:p>
            <a:fld id="{C876E8E1-935D-4020-AFE1-F247A69E39DA}" type="slidenum">
              <a:rPr lang="ar-SA" smtClean="0"/>
              <a:t>‹N°›</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77B72336-E4AB-44F6-97C8-F7BAC6A1D012}" type="datetimeFigureOut">
              <a:rPr lang="ar-SA" smtClean="0"/>
              <a:t>16/03/1441</a:t>
            </a:fld>
            <a:endParaRPr lang="ar-SA"/>
          </a:p>
        </p:txBody>
      </p:sp>
      <p:sp>
        <p:nvSpPr>
          <p:cNvPr id="5" name="Espace réservé du pied de page 4"/>
          <p:cNvSpPr>
            <a:spLocks noGrp="1"/>
          </p:cNvSpPr>
          <p:nvPr>
            <p:ph type="ftr" sz="quarter" idx="11"/>
          </p:nvPr>
        </p:nvSpPr>
        <p:spPr/>
        <p:txBody>
          <a:bodyPr/>
          <a:lstStyle/>
          <a:p>
            <a:endParaRPr lang="ar-SA"/>
          </a:p>
        </p:txBody>
      </p:sp>
      <p:sp>
        <p:nvSpPr>
          <p:cNvPr id="6" name="Espace réservé du numéro de diapositive 5"/>
          <p:cNvSpPr>
            <a:spLocks noGrp="1"/>
          </p:cNvSpPr>
          <p:nvPr>
            <p:ph type="sldNum" sz="quarter" idx="12"/>
          </p:nvPr>
        </p:nvSpPr>
        <p:spPr/>
        <p:txBody>
          <a:bodyPr/>
          <a:lstStyle/>
          <a:p>
            <a:fld id="{C876E8E1-935D-4020-AFE1-F247A69E39DA}" type="slidenum">
              <a:rPr lang="ar-SA" smtClean="0"/>
              <a:t>‹N°›</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77B72336-E4AB-44F6-97C8-F7BAC6A1D012}" type="datetimeFigureOut">
              <a:rPr lang="ar-SA" smtClean="0"/>
              <a:t>16/03/1441</a:t>
            </a:fld>
            <a:endParaRPr lang="ar-SA"/>
          </a:p>
        </p:txBody>
      </p:sp>
      <p:sp>
        <p:nvSpPr>
          <p:cNvPr id="5" name="Espace réservé du pied de page 4"/>
          <p:cNvSpPr>
            <a:spLocks noGrp="1"/>
          </p:cNvSpPr>
          <p:nvPr>
            <p:ph type="ftr" sz="quarter" idx="11"/>
          </p:nvPr>
        </p:nvSpPr>
        <p:spPr/>
        <p:txBody>
          <a:bodyPr/>
          <a:lstStyle/>
          <a:p>
            <a:endParaRPr lang="ar-SA"/>
          </a:p>
        </p:txBody>
      </p:sp>
      <p:sp>
        <p:nvSpPr>
          <p:cNvPr id="6" name="Espace réservé du numéro de diapositive 5"/>
          <p:cNvSpPr>
            <a:spLocks noGrp="1"/>
          </p:cNvSpPr>
          <p:nvPr>
            <p:ph type="sldNum" sz="quarter" idx="12"/>
          </p:nvPr>
        </p:nvSpPr>
        <p:spPr/>
        <p:txBody>
          <a:bodyPr/>
          <a:lstStyle/>
          <a:p>
            <a:fld id="{C876E8E1-935D-4020-AFE1-F247A69E39DA}" type="slidenum">
              <a:rPr lang="ar-SA" smtClean="0"/>
              <a:t>‹N°›</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77B72336-E4AB-44F6-97C8-F7BAC6A1D012}" type="datetimeFigureOut">
              <a:rPr lang="ar-SA" smtClean="0"/>
              <a:t>16/03/1441</a:t>
            </a:fld>
            <a:endParaRPr lang="ar-SA"/>
          </a:p>
        </p:txBody>
      </p:sp>
      <p:sp>
        <p:nvSpPr>
          <p:cNvPr id="5" name="Espace réservé du pied de page 4"/>
          <p:cNvSpPr>
            <a:spLocks noGrp="1"/>
          </p:cNvSpPr>
          <p:nvPr>
            <p:ph type="ftr" sz="quarter" idx="11"/>
          </p:nvPr>
        </p:nvSpPr>
        <p:spPr/>
        <p:txBody>
          <a:bodyPr/>
          <a:lstStyle/>
          <a:p>
            <a:endParaRPr lang="ar-SA"/>
          </a:p>
        </p:txBody>
      </p:sp>
      <p:sp>
        <p:nvSpPr>
          <p:cNvPr id="6" name="Espace réservé du numéro de diapositive 5"/>
          <p:cNvSpPr>
            <a:spLocks noGrp="1"/>
          </p:cNvSpPr>
          <p:nvPr>
            <p:ph type="sldNum" sz="quarter" idx="12"/>
          </p:nvPr>
        </p:nvSpPr>
        <p:spPr/>
        <p:txBody>
          <a:bodyPr/>
          <a:lstStyle/>
          <a:p>
            <a:fld id="{C876E8E1-935D-4020-AFE1-F247A69E39DA}" type="slidenum">
              <a:rPr lang="ar-SA" smtClean="0"/>
              <a:t>‹N°›</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77B72336-E4AB-44F6-97C8-F7BAC6A1D012}" type="datetimeFigureOut">
              <a:rPr lang="ar-SA" smtClean="0"/>
              <a:t>16/03/1441</a:t>
            </a:fld>
            <a:endParaRPr lang="ar-SA"/>
          </a:p>
        </p:txBody>
      </p:sp>
      <p:sp>
        <p:nvSpPr>
          <p:cNvPr id="5" name="Espace réservé du pied de page 4"/>
          <p:cNvSpPr>
            <a:spLocks noGrp="1"/>
          </p:cNvSpPr>
          <p:nvPr>
            <p:ph type="ftr" sz="quarter" idx="11"/>
          </p:nvPr>
        </p:nvSpPr>
        <p:spPr/>
        <p:txBody>
          <a:bodyPr/>
          <a:lstStyle/>
          <a:p>
            <a:endParaRPr lang="ar-SA"/>
          </a:p>
        </p:txBody>
      </p:sp>
      <p:sp>
        <p:nvSpPr>
          <p:cNvPr id="6" name="Espace réservé du numéro de diapositive 5"/>
          <p:cNvSpPr>
            <a:spLocks noGrp="1"/>
          </p:cNvSpPr>
          <p:nvPr>
            <p:ph type="sldNum" sz="quarter" idx="12"/>
          </p:nvPr>
        </p:nvSpPr>
        <p:spPr/>
        <p:txBody>
          <a:bodyPr/>
          <a:lstStyle/>
          <a:p>
            <a:fld id="{C876E8E1-935D-4020-AFE1-F247A69E39DA}" type="slidenum">
              <a:rPr lang="ar-SA" smtClean="0"/>
              <a:t>‹N°›</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77B72336-E4AB-44F6-97C8-F7BAC6A1D012}" type="datetimeFigureOut">
              <a:rPr lang="ar-SA" smtClean="0"/>
              <a:t>16/03/1441</a:t>
            </a:fld>
            <a:endParaRPr lang="ar-SA"/>
          </a:p>
        </p:txBody>
      </p:sp>
      <p:sp>
        <p:nvSpPr>
          <p:cNvPr id="6" name="Espace réservé du pied de page 5"/>
          <p:cNvSpPr>
            <a:spLocks noGrp="1"/>
          </p:cNvSpPr>
          <p:nvPr>
            <p:ph type="ftr" sz="quarter" idx="11"/>
          </p:nvPr>
        </p:nvSpPr>
        <p:spPr/>
        <p:txBody>
          <a:bodyPr/>
          <a:lstStyle/>
          <a:p>
            <a:endParaRPr lang="ar-SA"/>
          </a:p>
        </p:txBody>
      </p:sp>
      <p:sp>
        <p:nvSpPr>
          <p:cNvPr id="7" name="Espace réservé du numéro de diapositive 6"/>
          <p:cNvSpPr>
            <a:spLocks noGrp="1"/>
          </p:cNvSpPr>
          <p:nvPr>
            <p:ph type="sldNum" sz="quarter" idx="12"/>
          </p:nvPr>
        </p:nvSpPr>
        <p:spPr/>
        <p:txBody>
          <a:bodyPr/>
          <a:lstStyle/>
          <a:p>
            <a:fld id="{C876E8E1-935D-4020-AFE1-F247A69E39DA}" type="slidenum">
              <a:rPr lang="ar-SA" smtClean="0"/>
              <a:t>‹N°›</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77B72336-E4AB-44F6-97C8-F7BAC6A1D012}" type="datetimeFigureOut">
              <a:rPr lang="ar-SA" smtClean="0"/>
              <a:t>16/03/1441</a:t>
            </a:fld>
            <a:endParaRPr lang="ar-SA"/>
          </a:p>
        </p:txBody>
      </p:sp>
      <p:sp>
        <p:nvSpPr>
          <p:cNvPr id="8" name="Espace réservé du pied de page 7"/>
          <p:cNvSpPr>
            <a:spLocks noGrp="1"/>
          </p:cNvSpPr>
          <p:nvPr>
            <p:ph type="ftr" sz="quarter" idx="11"/>
          </p:nvPr>
        </p:nvSpPr>
        <p:spPr/>
        <p:txBody>
          <a:bodyPr/>
          <a:lstStyle/>
          <a:p>
            <a:endParaRPr lang="ar-SA"/>
          </a:p>
        </p:txBody>
      </p:sp>
      <p:sp>
        <p:nvSpPr>
          <p:cNvPr id="9" name="Espace réservé du numéro de diapositive 8"/>
          <p:cNvSpPr>
            <a:spLocks noGrp="1"/>
          </p:cNvSpPr>
          <p:nvPr>
            <p:ph type="sldNum" sz="quarter" idx="12"/>
          </p:nvPr>
        </p:nvSpPr>
        <p:spPr/>
        <p:txBody>
          <a:bodyPr/>
          <a:lstStyle/>
          <a:p>
            <a:fld id="{C876E8E1-935D-4020-AFE1-F247A69E39DA}" type="slidenum">
              <a:rPr lang="ar-SA" smtClean="0"/>
              <a:t>‹N°›</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77B72336-E4AB-44F6-97C8-F7BAC6A1D012}" type="datetimeFigureOut">
              <a:rPr lang="ar-SA" smtClean="0"/>
              <a:t>16/03/1441</a:t>
            </a:fld>
            <a:endParaRPr lang="ar-SA"/>
          </a:p>
        </p:txBody>
      </p:sp>
      <p:sp>
        <p:nvSpPr>
          <p:cNvPr id="4" name="Espace réservé du pied de page 3"/>
          <p:cNvSpPr>
            <a:spLocks noGrp="1"/>
          </p:cNvSpPr>
          <p:nvPr>
            <p:ph type="ftr" sz="quarter" idx="11"/>
          </p:nvPr>
        </p:nvSpPr>
        <p:spPr/>
        <p:txBody>
          <a:bodyPr/>
          <a:lstStyle/>
          <a:p>
            <a:endParaRPr lang="ar-SA"/>
          </a:p>
        </p:txBody>
      </p:sp>
      <p:sp>
        <p:nvSpPr>
          <p:cNvPr id="5" name="Espace réservé du numéro de diapositive 4"/>
          <p:cNvSpPr>
            <a:spLocks noGrp="1"/>
          </p:cNvSpPr>
          <p:nvPr>
            <p:ph type="sldNum" sz="quarter" idx="12"/>
          </p:nvPr>
        </p:nvSpPr>
        <p:spPr/>
        <p:txBody>
          <a:bodyPr/>
          <a:lstStyle/>
          <a:p>
            <a:fld id="{C876E8E1-935D-4020-AFE1-F247A69E39DA}" type="slidenum">
              <a:rPr lang="ar-SA" smtClean="0"/>
              <a:t>‹N°›</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7B72336-E4AB-44F6-97C8-F7BAC6A1D012}" type="datetimeFigureOut">
              <a:rPr lang="ar-SA" smtClean="0"/>
              <a:t>16/03/1441</a:t>
            </a:fld>
            <a:endParaRPr lang="ar-SA"/>
          </a:p>
        </p:txBody>
      </p:sp>
      <p:sp>
        <p:nvSpPr>
          <p:cNvPr id="3" name="Espace réservé du pied de page 2"/>
          <p:cNvSpPr>
            <a:spLocks noGrp="1"/>
          </p:cNvSpPr>
          <p:nvPr>
            <p:ph type="ftr" sz="quarter" idx="11"/>
          </p:nvPr>
        </p:nvSpPr>
        <p:spPr/>
        <p:txBody>
          <a:bodyPr/>
          <a:lstStyle/>
          <a:p>
            <a:endParaRPr lang="ar-SA"/>
          </a:p>
        </p:txBody>
      </p:sp>
      <p:sp>
        <p:nvSpPr>
          <p:cNvPr id="4" name="Espace réservé du numéro de diapositive 3"/>
          <p:cNvSpPr>
            <a:spLocks noGrp="1"/>
          </p:cNvSpPr>
          <p:nvPr>
            <p:ph type="sldNum" sz="quarter" idx="12"/>
          </p:nvPr>
        </p:nvSpPr>
        <p:spPr/>
        <p:txBody>
          <a:bodyPr/>
          <a:lstStyle/>
          <a:p>
            <a:fld id="{C876E8E1-935D-4020-AFE1-F247A69E39DA}" type="slidenum">
              <a:rPr lang="ar-SA" smtClean="0"/>
              <a:t>‹N°›</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77B72336-E4AB-44F6-97C8-F7BAC6A1D012}" type="datetimeFigureOut">
              <a:rPr lang="ar-SA" smtClean="0"/>
              <a:t>16/03/1441</a:t>
            </a:fld>
            <a:endParaRPr lang="ar-SA"/>
          </a:p>
        </p:txBody>
      </p:sp>
      <p:sp>
        <p:nvSpPr>
          <p:cNvPr id="6" name="Espace réservé du pied de page 5"/>
          <p:cNvSpPr>
            <a:spLocks noGrp="1"/>
          </p:cNvSpPr>
          <p:nvPr>
            <p:ph type="ftr" sz="quarter" idx="11"/>
          </p:nvPr>
        </p:nvSpPr>
        <p:spPr/>
        <p:txBody>
          <a:bodyPr/>
          <a:lstStyle/>
          <a:p>
            <a:endParaRPr lang="ar-SA"/>
          </a:p>
        </p:txBody>
      </p:sp>
      <p:sp>
        <p:nvSpPr>
          <p:cNvPr id="7" name="Espace réservé du numéro de diapositive 6"/>
          <p:cNvSpPr>
            <a:spLocks noGrp="1"/>
          </p:cNvSpPr>
          <p:nvPr>
            <p:ph type="sldNum" sz="quarter" idx="12"/>
          </p:nvPr>
        </p:nvSpPr>
        <p:spPr/>
        <p:txBody>
          <a:bodyPr/>
          <a:lstStyle/>
          <a:p>
            <a:fld id="{C876E8E1-935D-4020-AFE1-F247A69E39DA}" type="slidenum">
              <a:rPr lang="ar-SA" smtClean="0"/>
              <a:t>‹N°›</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77B72336-E4AB-44F6-97C8-F7BAC6A1D012}" type="datetimeFigureOut">
              <a:rPr lang="ar-SA" smtClean="0"/>
              <a:t>16/03/1441</a:t>
            </a:fld>
            <a:endParaRPr lang="ar-SA"/>
          </a:p>
        </p:txBody>
      </p:sp>
      <p:sp>
        <p:nvSpPr>
          <p:cNvPr id="6" name="Espace réservé du pied de page 5"/>
          <p:cNvSpPr>
            <a:spLocks noGrp="1"/>
          </p:cNvSpPr>
          <p:nvPr>
            <p:ph type="ftr" sz="quarter" idx="11"/>
          </p:nvPr>
        </p:nvSpPr>
        <p:spPr/>
        <p:txBody>
          <a:bodyPr/>
          <a:lstStyle/>
          <a:p>
            <a:endParaRPr lang="ar-SA"/>
          </a:p>
        </p:txBody>
      </p:sp>
      <p:sp>
        <p:nvSpPr>
          <p:cNvPr id="7" name="Espace réservé du numéro de diapositive 6"/>
          <p:cNvSpPr>
            <a:spLocks noGrp="1"/>
          </p:cNvSpPr>
          <p:nvPr>
            <p:ph type="sldNum" sz="quarter" idx="12"/>
          </p:nvPr>
        </p:nvSpPr>
        <p:spPr>
          <a:xfrm>
            <a:off x="8077200" y="6356350"/>
            <a:ext cx="609600" cy="365125"/>
          </a:xfrm>
        </p:spPr>
        <p:txBody>
          <a:bodyPr/>
          <a:lstStyle/>
          <a:p>
            <a:fld id="{C876E8E1-935D-4020-AFE1-F247A69E39DA}" type="slidenum">
              <a:rPr lang="ar-SA" smtClean="0"/>
              <a:t>‹N°›</a:t>
            </a:fld>
            <a:endParaRPr lang="ar-SA"/>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7B72336-E4AB-44F6-97C8-F7BAC6A1D012}" type="datetimeFigureOut">
              <a:rPr lang="ar-SA" smtClean="0"/>
              <a:t>16/03/1441</a:t>
            </a:fld>
            <a:endParaRPr lang="ar-SA"/>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876E8E1-935D-4020-AFE1-F247A69E39DA}" type="slidenum">
              <a:rPr lang="ar-SA" smtClean="0"/>
              <a:t>‹N°›</a:t>
            </a:fld>
            <a:endParaRPr lang="ar-SA"/>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643050"/>
            <a:ext cx="8101042" cy="2071702"/>
          </a:xfrm>
        </p:spPr>
        <p:txBody>
          <a:bodyPr>
            <a:normAutofit fontScale="90000"/>
          </a:bodyPr>
          <a:lstStyle/>
          <a:p>
            <a:pPr algn="ctr"/>
            <a:r>
              <a:rPr lang="fr-FR" sz="4400" b="0" dirty="0" smtClean="0">
                <a:solidFill>
                  <a:schemeClr val="tx1">
                    <a:lumMod val="95000"/>
                  </a:schemeClr>
                </a:solidFill>
                <a:effectLst/>
              </a:rPr>
              <a:t>Projet</a:t>
            </a:r>
            <a:r>
              <a:rPr lang="fr-FR" sz="4400" u="sng" dirty="0" smtClean="0">
                <a:solidFill>
                  <a:schemeClr val="accent6">
                    <a:lumMod val="75000"/>
                  </a:schemeClr>
                </a:solidFill>
                <a:effectLst/>
              </a:rPr>
              <a:t> </a:t>
            </a:r>
            <a:r>
              <a:rPr lang="fr-FR" u="sng" dirty="0" smtClean="0">
                <a:solidFill>
                  <a:schemeClr val="accent6">
                    <a:lumMod val="75000"/>
                  </a:schemeClr>
                </a:solidFill>
              </a:rPr>
              <a:t/>
            </a:r>
            <a:br>
              <a:rPr lang="fr-FR" u="sng" dirty="0" smtClean="0">
                <a:solidFill>
                  <a:schemeClr val="accent6">
                    <a:lumMod val="75000"/>
                  </a:schemeClr>
                </a:solidFill>
              </a:rPr>
            </a:br>
            <a:r>
              <a:rPr lang="fr-FR" u="sng" dirty="0" smtClean="0">
                <a:solidFill>
                  <a:srgbClr val="C00000"/>
                </a:solidFill>
              </a:rPr>
              <a:t> Histoire de l'informatique </a:t>
            </a:r>
            <a:r>
              <a:rPr lang="fr-FR" u="sng" dirty="0" smtClean="0">
                <a:solidFill>
                  <a:srgbClr val="C00000"/>
                </a:solidFill>
              </a:rPr>
              <a:t/>
            </a:r>
            <a:br>
              <a:rPr lang="fr-FR" u="sng" dirty="0" smtClean="0">
                <a:solidFill>
                  <a:srgbClr val="C00000"/>
                </a:solidFill>
              </a:rPr>
            </a:br>
            <a:r>
              <a:rPr lang="fr-FR" b="0" u="sng" dirty="0" smtClean="0"/>
              <a:t/>
            </a:r>
            <a:br>
              <a:rPr lang="fr-FR" b="0" u="sng" dirty="0" smtClean="0"/>
            </a:br>
            <a:r>
              <a:rPr lang="fr-FR" b="0" dirty="0" smtClean="0"/>
              <a:t> </a:t>
            </a:r>
            <a:endParaRPr lang="ar-SA" b="1" u="sng" dirty="0">
              <a:solidFill>
                <a:schemeClr val="accent6">
                  <a:lumMod val="75000"/>
                </a:schemeClr>
              </a:solidFill>
            </a:endParaRPr>
          </a:p>
        </p:txBody>
      </p:sp>
      <p:sp>
        <p:nvSpPr>
          <p:cNvPr id="3" name="Sous-titre 2"/>
          <p:cNvSpPr>
            <a:spLocks noGrp="1"/>
          </p:cNvSpPr>
          <p:nvPr>
            <p:ph type="subTitle" idx="1"/>
          </p:nvPr>
        </p:nvSpPr>
        <p:spPr>
          <a:xfrm>
            <a:off x="357158" y="5000636"/>
            <a:ext cx="8215370" cy="1643074"/>
          </a:xfrm>
        </p:spPr>
        <p:txBody>
          <a:bodyPr>
            <a:normAutofit fontScale="85000" lnSpcReduction="20000"/>
          </a:bodyPr>
          <a:lstStyle/>
          <a:p>
            <a:pPr algn="l" rtl="0"/>
            <a:endParaRPr lang="fr-FR" sz="3200" b="1" dirty="0" smtClean="0"/>
          </a:p>
          <a:p>
            <a:pPr algn="l" rtl="0"/>
            <a:r>
              <a:rPr lang="fr-FR" sz="3200" b="1" dirty="0" smtClean="0"/>
              <a:t>Préparé par :</a:t>
            </a:r>
          </a:p>
          <a:p>
            <a:pPr algn="l" rtl="0"/>
            <a:r>
              <a:rPr lang="fr-FR" dirty="0" smtClean="0"/>
              <a:t> </a:t>
            </a:r>
            <a:r>
              <a:rPr lang="fr-FR" dirty="0" smtClean="0"/>
              <a:t>                     * WALID BAHA</a:t>
            </a:r>
          </a:p>
          <a:p>
            <a:pPr algn="l" rtl="0"/>
            <a:r>
              <a:rPr lang="fr-FR" dirty="0" smtClean="0"/>
              <a:t> </a:t>
            </a:r>
            <a:r>
              <a:rPr lang="fr-FR" dirty="0" smtClean="0"/>
              <a:t>                     * HAMZA KADDOURI</a:t>
            </a:r>
          </a:p>
        </p:txBody>
      </p:sp>
      <p:pic>
        <p:nvPicPr>
          <p:cNvPr id="4" name="Image 3" descr="xl_frise2_site.jpg"/>
          <p:cNvPicPr>
            <a:picLocks noChangeAspect="1"/>
          </p:cNvPicPr>
          <p:nvPr/>
        </p:nvPicPr>
        <p:blipFill>
          <a:blip r:embed="rId2"/>
          <a:stretch>
            <a:fillRect/>
          </a:stretch>
        </p:blipFill>
        <p:spPr>
          <a:xfrm>
            <a:off x="3428992" y="2428869"/>
            <a:ext cx="2194439" cy="235745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b="1" u="sng" dirty="0" smtClean="0">
                <a:solidFill>
                  <a:schemeClr val="accent6">
                    <a:lumMod val="50000"/>
                  </a:schemeClr>
                </a:solidFill>
              </a:rPr>
              <a:t>Histoire de l'informatique</a:t>
            </a:r>
            <a:endParaRPr lang="fr-FR" b="1" u="sng" dirty="0">
              <a:solidFill>
                <a:schemeClr val="accent6">
                  <a:lumMod val="50000"/>
                </a:schemeClr>
              </a:solidFill>
            </a:endParaRPr>
          </a:p>
        </p:txBody>
      </p:sp>
      <p:sp>
        <p:nvSpPr>
          <p:cNvPr id="3" name="Espace réservé du contenu 2"/>
          <p:cNvSpPr>
            <a:spLocks noGrp="1"/>
          </p:cNvSpPr>
          <p:nvPr>
            <p:ph idx="1"/>
          </p:nvPr>
        </p:nvSpPr>
        <p:spPr/>
        <p:txBody>
          <a:bodyPr>
            <a:normAutofit fontScale="85000" lnSpcReduction="10000"/>
          </a:bodyPr>
          <a:lstStyle/>
          <a:p>
            <a:pPr algn="l"/>
            <a:endParaRPr lang="fr-FR" b="1" dirty="0" smtClean="0">
              <a:solidFill>
                <a:srgbClr val="C00000"/>
              </a:solidFill>
            </a:endParaRPr>
          </a:p>
          <a:p>
            <a:pPr algn="l"/>
            <a:r>
              <a:rPr lang="fr-FR" dirty="0" smtClean="0"/>
              <a:t>L’</a:t>
            </a:r>
            <a:r>
              <a:rPr lang="fr-FR" b="1" dirty="0" smtClean="0"/>
              <a:t>histoire de l'informatique</a:t>
            </a:r>
            <a:r>
              <a:rPr lang="fr-FR" dirty="0" smtClean="0"/>
              <a:t> est l’histoire de la science du traitement rationnel, notamment par machines automatiques, de l'information considérée comme le support des connaissances humaines et des communications dans les domaines techniques, économiques et sociaux.</a:t>
            </a:r>
            <a:endParaRPr lang="fr-FR" b="1" dirty="0" smtClean="0">
              <a:solidFill>
                <a:srgbClr val="C00000"/>
              </a:solidFill>
            </a:endParaRPr>
          </a:p>
          <a:p>
            <a:pPr algn="l"/>
            <a:endParaRPr lang="fr-FR" b="1" dirty="0" smtClean="0">
              <a:solidFill>
                <a:srgbClr val="C00000"/>
              </a:solidFill>
            </a:endParaRPr>
          </a:p>
          <a:p>
            <a:pPr algn="l"/>
            <a:r>
              <a:rPr lang="fr-FR" b="1" dirty="0" smtClean="0">
                <a:solidFill>
                  <a:srgbClr val="C00000"/>
                </a:solidFill>
              </a:rPr>
              <a:t>L'informatique</a:t>
            </a:r>
            <a:r>
              <a:rPr lang="fr-FR" b="1" dirty="0" smtClean="0"/>
              <a:t> </a:t>
            </a:r>
            <a:r>
              <a:rPr lang="fr-FR" dirty="0" smtClean="0"/>
              <a:t>est un domaine d'activité scientifique, technique et industriel concernant le traitement automatique de l'information par l'exécution de programmes informatiques par des machines : des systèmes embarqués, des ordinateurs, des robots, des automates, etc.</a:t>
            </a:r>
            <a:endParaRPr lang="ar-SA" dirty="0" smtClean="0"/>
          </a:p>
          <a:p>
            <a:pPr algn="l"/>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u="sng" dirty="0" smtClean="0">
                <a:solidFill>
                  <a:schemeClr val="accent6">
                    <a:lumMod val="75000"/>
                  </a:schemeClr>
                </a:solidFill>
              </a:rPr>
              <a:t>Étymologie</a:t>
            </a:r>
            <a:endParaRPr lang="ar-SA" b="1" u="sng" dirty="0">
              <a:solidFill>
                <a:schemeClr val="accent6">
                  <a:lumMod val="75000"/>
                </a:schemeClr>
              </a:solidFill>
            </a:endParaRPr>
          </a:p>
        </p:txBody>
      </p:sp>
      <p:sp>
        <p:nvSpPr>
          <p:cNvPr id="3" name="Espace réservé du contenu 2"/>
          <p:cNvSpPr>
            <a:spLocks noGrp="1"/>
          </p:cNvSpPr>
          <p:nvPr>
            <p:ph idx="1"/>
          </p:nvPr>
        </p:nvSpPr>
        <p:spPr/>
        <p:txBody>
          <a:bodyPr>
            <a:normAutofit fontScale="92500"/>
          </a:bodyPr>
          <a:lstStyle/>
          <a:p>
            <a:pPr algn="l">
              <a:buNone/>
            </a:pPr>
            <a:r>
              <a:rPr lang="fr-FR" sz="2400" dirty="0" smtClean="0"/>
              <a:t>En 1957, l'ingénieur allemand Karl </a:t>
            </a:r>
            <a:r>
              <a:rPr lang="fr-FR" sz="2400" dirty="0" err="1" smtClean="0"/>
              <a:t>Steinbuch</a:t>
            </a:r>
            <a:r>
              <a:rPr lang="fr-FR" sz="2400" dirty="0" smtClean="0"/>
              <a:t> crée le terme « </a:t>
            </a:r>
            <a:r>
              <a:rPr lang="fr-FR" sz="2400" dirty="0" err="1" smtClean="0"/>
              <a:t>Informatik</a:t>
            </a:r>
            <a:r>
              <a:rPr lang="fr-FR" sz="2400" dirty="0" smtClean="0"/>
              <a:t> » pour son essai intitulé </a:t>
            </a:r>
            <a:r>
              <a:rPr lang="fr-FR" sz="2400" dirty="0" err="1" smtClean="0"/>
              <a:t>Informatik</a:t>
            </a:r>
            <a:r>
              <a:rPr lang="fr-FR" sz="2400" dirty="0" smtClean="0"/>
              <a:t>: </a:t>
            </a:r>
            <a:r>
              <a:rPr lang="fr-FR" sz="2400" dirty="0" err="1" smtClean="0"/>
              <a:t>Automatische</a:t>
            </a:r>
            <a:r>
              <a:rPr lang="fr-FR" sz="2400" dirty="0" smtClean="0"/>
              <a:t> </a:t>
            </a:r>
            <a:r>
              <a:rPr lang="fr-FR" sz="2400" dirty="0" err="1" smtClean="0"/>
              <a:t>Informationsverarbeitung</a:t>
            </a:r>
            <a:r>
              <a:rPr lang="fr-FR" sz="2400" dirty="0" smtClean="0"/>
              <a:t>, pouvant être rendu en français par « Informatique : traitement automatique de l'information »</a:t>
            </a:r>
          </a:p>
          <a:p>
            <a:pPr algn="l">
              <a:buNone/>
            </a:pPr>
            <a:endParaRPr lang="fr-FR" sz="2400" dirty="0"/>
          </a:p>
          <a:p>
            <a:pPr algn="l">
              <a:buNone/>
            </a:pPr>
            <a:r>
              <a:rPr lang="fr-FR" sz="2400" dirty="0" smtClean="0"/>
              <a:t>En mars 1962, Philippe Dreyfus, ancien directeur du Centre national de calcul électronique de Bull, utilise pour la première fois en France le terme « Informatique » pour son entreprise « Société d'informatique appliquée » (SIA)2. Selon certains, ce néologisme est un mot-valise qui agglomère « information » et « automatique », pour désigner le traitement automatique des données3,4.</a:t>
            </a:r>
            <a:endParaRPr lang="ar-SA"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632782"/>
            <a:ext cx="8229600" cy="724648"/>
          </a:xfrm>
        </p:spPr>
        <p:txBody>
          <a:bodyPr>
            <a:normAutofit fontScale="90000"/>
          </a:bodyPr>
          <a:lstStyle/>
          <a:p>
            <a:r>
              <a:rPr lang="fr-FR" u="sng" dirty="0">
                <a:solidFill>
                  <a:schemeClr val="accent6">
                    <a:lumMod val="75000"/>
                  </a:schemeClr>
                </a:solidFill>
              </a:rPr>
              <a:t>Histoire</a:t>
            </a:r>
            <a:r>
              <a:rPr lang="fr-FR" dirty="0"/>
              <a:t/>
            </a:r>
            <a:br>
              <a:rPr lang="fr-FR" dirty="0"/>
            </a:br>
            <a:endParaRPr lang="ar-SA" dirty="0"/>
          </a:p>
        </p:txBody>
      </p:sp>
      <p:sp>
        <p:nvSpPr>
          <p:cNvPr id="3" name="Espace réservé du contenu 2"/>
          <p:cNvSpPr>
            <a:spLocks noGrp="1"/>
          </p:cNvSpPr>
          <p:nvPr>
            <p:ph idx="1"/>
          </p:nvPr>
        </p:nvSpPr>
        <p:spPr/>
        <p:txBody>
          <a:bodyPr>
            <a:normAutofit/>
          </a:bodyPr>
          <a:lstStyle/>
          <a:p>
            <a:pPr algn="l">
              <a:buNone/>
            </a:pPr>
            <a:r>
              <a:rPr lang="fr-FR" dirty="0" smtClean="0"/>
              <a:t>Depuis des millénaires, l'Homme a créé et utilisé des outils l'aidant à calculer (abaque, boulier, etc.), exigeant, comme les opérations manuelles, des algorithmes de calcul, dont des tables datant de l'époque d'Hammourabi (environ -1750) figurent parmi les exemples les plus anciens.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0076" y="1643050"/>
            <a:ext cx="8972584" cy="581772"/>
          </a:xfrm>
        </p:spPr>
        <p:txBody>
          <a:bodyPr>
            <a:noAutofit/>
          </a:bodyPr>
          <a:lstStyle/>
          <a:p>
            <a:r>
              <a:rPr lang="fr-FR" sz="4000" b="1" u="sng" dirty="0">
                <a:solidFill>
                  <a:schemeClr val="accent6">
                    <a:lumMod val="75000"/>
                  </a:schemeClr>
                </a:solidFill>
              </a:rPr>
              <a:t>Naissance de l'informatique moderne</a:t>
            </a:r>
            <a:r>
              <a:rPr lang="fr-FR" sz="4000" b="1" dirty="0"/>
              <a:t/>
            </a:r>
            <a:br>
              <a:rPr lang="fr-FR" sz="4000" b="1" dirty="0"/>
            </a:br>
            <a:endParaRPr lang="ar-SA" sz="4000" dirty="0"/>
          </a:p>
        </p:txBody>
      </p:sp>
      <p:sp>
        <p:nvSpPr>
          <p:cNvPr id="3" name="Espace réservé du contenu 2"/>
          <p:cNvSpPr>
            <a:spLocks noGrp="1"/>
          </p:cNvSpPr>
          <p:nvPr>
            <p:ph idx="1"/>
          </p:nvPr>
        </p:nvSpPr>
        <p:spPr/>
        <p:txBody>
          <a:bodyPr>
            <a:normAutofit/>
          </a:bodyPr>
          <a:lstStyle/>
          <a:p>
            <a:pPr algn="l"/>
            <a:r>
              <a:rPr lang="fr-FR" dirty="0" smtClean="0"/>
              <a:t>L'informatique moderne commence avant la Seconde Guerre mondiale, lorsque le mathématicien Alan Turing pose les bases d'une théorisation de ce qu'est un ordinateur, avec son concept de machine universelle de Turing. Turing pose dans son article les fondements théoriques de ce qui sépare la machine à calculer de l'ordinateur : la capacité de ce dernier à réaliser un calcul en utilisant un algorithme conditionnel.</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27</TotalTime>
  <Words>247</Words>
  <Application>Microsoft Office PowerPoint</Application>
  <PresentationFormat>Affichage à l'écran (4:3)</PresentationFormat>
  <Paragraphs>18</Paragraphs>
  <Slides>5</Slides>
  <Notes>0</Notes>
  <HiddenSlides>0</HiddenSlides>
  <MMClips>0</MMClips>
  <ScaleCrop>false</ScaleCrop>
  <HeadingPairs>
    <vt:vector size="4" baseType="variant">
      <vt:variant>
        <vt:lpstr>Thème</vt:lpstr>
      </vt:variant>
      <vt:variant>
        <vt:i4>1</vt:i4>
      </vt:variant>
      <vt:variant>
        <vt:lpstr>Titres des diapositives</vt:lpstr>
      </vt:variant>
      <vt:variant>
        <vt:i4>5</vt:i4>
      </vt:variant>
    </vt:vector>
  </HeadingPairs>
  <TitlesOfParts>
    <vt:vector size="6" baseType="lpstr">
      <vt:lpstr>Débit</vt:lpstr>
      <vt:lpstr>Projet   Histoire de l'informatique    </vt:lpstr>
      <vt:lpstr>Histoire de l'informatique</vt:lpstr>
      <vt:lpstr>Étymologie</vt:lpstr>
      <vt:lpstr>Histoire </vt:lpstr>
      <vt:lpstr>Naissance de l'informatique moderne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Définition de INFORMATIQUE</dc:title>
  <dc:creator>goo</dc:creator>
  <cp:lastModifiedBy>goo</cp:lastModifiedBy>
  <cp:revision>6</cp:revision>
  <dcterms:created xsi:type="dcterms:W3CDTF">2019-11-13T21:27:40Z</dcterms:created>
  <dcterms:modified xsi:type="dcterms:W3CDTF">2019-11-13T21:54:56Z</dcterms:modified>
</cp:coreProperties>
</file>