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62" r:id="rId6"/>
    <p:sldId id="261" r:id="rId7"/>
    <p:sldId id="260" r:id="rId8"/>
    <p:sldId id="259" r:id="rId9"/>
    <p:sldId id="264" r:id="rId10"/>
    <p:sldId id="265"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804" y="-84"/>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E2667015-73B3-436F-A79E-2043949F5878}" type="datetimeFigureOut">
              <a:rPr lang="en-US" smtClean="0"/>
              <a:t>6/22/2016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2667015-73B3-436F-A79E-2043949F5878}" type="datetimeFigureOut">
              <a:rPr lang="en-US" smtClean="0"/>
              <a:t>6/22/2016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2667015-73B3-436F-A79E-2043949F5878}" type="datetimeFigureOut">
              <a:rPr lang="en-US" smtClean="0"/>
              <a:t>6/22/2016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2667015-73B3-436F-A79E-2043949F5878}" type="datetimeFigureOut">
              <a:rPr lang="en-US" smtClean="0"/>
              <a:t>6/22/2016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667015-73B3-436F-A79E-2043949F5878}" type="datetimeFigureOut">
              <a:rPr lang="en-US" smtClean="0"/>
              <a:t>6/22/2016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2667015-73B3-436F-A79E-2043949F5878}" type="datetimeFigureOut">
              <a:rPr lang="en-US" smtClean="0"/>
              <a:t>6/22/2016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E2667015-73B3-436F-A79E-2043949F5878}" type="datetimeFigureOut">
              <a:rPr lang="en-US" smtClean="0"/>
              <a:t>6/22/2016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2667015-73B3-436F-A79E-2043949F5878}" type="datetimeFigureOut">
              <a:rPr lang="en-US" smtClean="0"/>
              <a:t>6/22/2016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667015-73B3-436F-A79E-2043949F5878}" type="datetimeFigureOut">
              <a:rPr lang="en-US" smtClean="0"/>
              <a:t>6/22/2016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67015-73B3-436F-A79E-2043949F5878}" type="datetimeFigureOut">
              <a:rPr lang="en-US" smtClean="0"/>
              <a:t>6/22/2016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667015-73B3-436F-A79E-2043949F5878}" type="datetimeFigureOut">
              <a:rPr lang="en-US" smtClean="0"/>
              <a:t>6/22/2016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059A68A-DF50-42D3-843A-663A4B4C3CE3}"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2667015-73B3-436F-A79E-2043949F5878}" type="datetimeFigureOut">
              <a:rPr lang="en-US" smtClean="0"/>
              <a:t>6/22/2016</a:t>
            </a:fld>
            <a:endParaRPr lang="en-IN"/>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059A68A-DF50-42D3-843A-663A4B4C3CE3}"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32" y="-18"/>
            <a:ext cx="3973012" cy="857238"/>
          </a:xfrm>
          <a:prstGeom prst="rect">
            <a:avLst/>
          </a:prstGeom>
        </p:spPr>
      </p:pic>
      <p:pic>
        <p:nvPicPr>
          <p:cNvPr id="6" name="Picture 5" descr="3-day-free-trial.gif"/>
          <p:cNvPicPr>
            <a:picLocks noChangeAspect="1"/>
          </p:cNvPicPr>
          <p:nvPr/>
        </p:nvPicPr>
        <p:blipFill>
          <a:blip r:embed="rId4"/>
          <a:stretch>
            <a:fillRect/>
          </a:stretch>
        </p:blipFill>
        <p:spPr>
          <a:xfrm>
            <a:off x="5914166" y="214296"/>
            <a:ext cx="3015552" cy="1000132"/>
          </a:xfrm>
          <a:prstGeom prst="rect">
            <a:avLst/>
          </a:prstGeom>
          <a:effectLst>
            <a:outerShdw blurRad="152400" dist="317500" dir="5400000" sx="90000" sy="-19000" rotWithShape="0">
              <a:prstClr val="black">
                <a:alpha val="15000"/>
              </a:prstClr>
            </a:outerShdw>
          </a:effectLst>
        </p:spPr>
      </p:pic>
      <p:sp>
        <p:nvSpPr>
          <p:cNvPr id="7" name="Down Arrow 6"/>
          <p:cNvSpPr/>
          <p:nvPr/>
        </p:nvSpPr>
        <p:spPr>
          <a:xfrm>
            <a:off x="7215206" y="1285866"/>
            <a:ext cx="571504" cy="1143008"/>
          </a:xfrm>
          <a:prstGeom prst="downArrow">
            <a:avLst/>
          </a:prstGeom>
          <a:solidFill>
            <a:srgbClr val="FFD319"/>
          </a:solidFill>
          <a:ln>
            <a:solidFill>
              <a:srgbClr val="FFC000"/>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p:cNvSpPr txBox="1"/>
          <p:nvPr/>
        </p:nvSpPr>
        <p:spPr>
          <a:xfrm>
            <a:off x="5715008" y="2643188"/>
            <a:ext cx="3357586" cy="400110"/>
          </a:xfrm>
          <a:prstGeom prst="rect">
            <a:avLst/>
          </a:prstGeom>
          <a:effectLst>
            <a:outerShdw blurRad="152400" dist="317500" dir="5400000" sx="90000" sy="-19000" rotWithShape="0">
              <a:prstClr val="black">
                <a:alpha val="15000"/>
              </a:prstClr>
            </a:outerShdw>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solidFill>
                  <a:schemeClr val="bg1"/>
                </a:solidFill>
              </a:rPr>
              <a:t>http://equityresearchlab.com</a:t>
            </a:r>
            <a:endParaRPr lang="en-IN" sz="2000" b="1" dirty="0">
              <a:solidFill>
                <a:schemeClr val="bg1"/>
              </a:solidFill>
            </a:endParaRPr>
          </a:p>
        </p:txBody>
      </p:sp>
      <p:sp>
        <p:nvSpPr>
          <p:cNvPr id="9" name="Title 1"/>
          <p:cNvSpPr txBox="1">
            <a:spLocks/>
          </p:cNvSpPr>
          <p:nvPr/>
        </p:nvSpPr>
        <p:spPr>
          <a:xfrm>
            <a:off x="500034" y="1357304"/>
            <a:ext cx="6000792" cy="928674"/>
          </a:xfrm>
          <a:prstGeom prst="rect">
            <a:avLst/>
          </a:prstGeom>
          <a:ln>
            <a:solidFill>
              <a:srgbClr val="00B050"/>
            </a:solidFill>
          </a:ln>
        </p:spPr>
        <p:txBody>
          <a:bodyPr vert="horz" lIns="78348" tIns="39174" rIns="78348" bIns="39174" anchor="b">
            <a:normAutofit fontScale="75000" lnSpcReduction="20000"/>
          </a:bodyPr>
          <a:lstStyle/>
          <a:p>
            <a:pPr marL="415241" algn="ctr" defTabSz="783473" fontAlgn="auto">
              <a:spcAft>
                <a:spcPts val="0"/>
              </a:spcAft>
              <a:defRPr/>
            </a:pP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E</a:t>
            </a:r>
            <a:r>
              <a:rPr lang="en-US" sz="44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QUITY </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RESEARCH</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L</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AB:</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D</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ERIVATIVE REPORT</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22</a:t>
            </a:r>
            <a:r>
              <a:rPr lang="en-US" sz="4400" b="1" baseline="30000"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ND</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J</a:t>
            </a:r>
            <a:r>
              <a:rPr lang="en-US" sz="44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UNE</a:t>
            </a:r>
            <a:endPar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endParaRPr>
          </a:p>
        </p:txBody>
      </p:sp>
      <p:sp>
        <p:nvSpPr>
          <p:cNvPr id="10" name="TextBox 9"/>
          <p:cNvSpPr txBox="1"/>
          <p:nvPr/>
        </p:nvSpPr>
        <p:spPr>
          <a:xfrm>
            <a:off x="6072198" y="3429006"/>
            <a:ext cx="2857488" cy="400110"/>
          </a:xfrm>
          <a:prstGeom prst="rect">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chemeClr val="accent3">
                    <a:lumMod val="50000"/>
                  </a:schemeClr>
                </a:solidFill>
              </a:rPr>
              <a:t>Call On: +918370098946</a:t>
            </a:r>
            <a:endParaRPr lang="en-IN" sz="2000" b="1" dirty="0">
              <a:solidFill>
                <a:schemeClr val="accent3">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pic>
        <p:nvPicPr>
          <p:cNvPr id="6" name="Picture 5" descr="special-offer-tag.png"/>
          <p:cNvPicPr>
            <a:picLocks noChangeAspect="1"/>
          </p:cNvPicPr>
          <p:nvPr/>
        </p:nvPicPr>
        <p:blipFill>
          <a:blip r:embed="rId4"/>
          <a:stretch>
            <a:fillRect/>
          </a:stretch>
        </p:blipFill>
        <p:spPr>
          <a:xfrm>
            <a:off x="71406" y="80912"/>
            <a:ext cx="2714612" cy="1003226"/>
          </a:xfrm>
          <a:prstGeom prst="rect">
            <a:avLst/>
          </a:prstGeom>
          <a:effectLst>
            <a:outerShdw blurRad="152400" dist="317500" dir="5400000" sx="90000" sy="-19000" rotWithShape="0">
              <a:prstClr val="black">
                <a:alpha val="15000"/>
              </a:prstClr>
            </a:outerShdw>
          </a:effectLst>
        </p:spPr>
      </p:pic>
      <p:sp>
        <p:nvSpPr>
          <p:cNvPr id="7" name="TextBox 6"/>
          <p:cNvSpPr txBox="1"/>
          <p:nvPr/>
        </p:nvSpPr>
        <p:spPr>
          <a:xfrm>
            <a:off x="3143208" y="314697"/>
            <a:ext cx="2714644" cy="769441"/>
          </a:xfrm>
          <a:prstGeom prst="rect">
            <a:avLst/>
          </a:prstGeom>
          <a:solidFill>
            <a:srgbClr val="C00000"/>
          </a:solidFill>
          <a:ln>
            <a:solidFill>
              <a:srgbClr val="C00000"/>
            </a:solidFill>
          </a:ln>
          <a:effectLst>
            <a:outerShdw blurRad="152400" dist="317500" dir="5400000" sx="90000" sy="-19000" rotWithShape="0">
              <a:prstClr val="black">
                <a:alpha val="15000"/>
              </a:prstClr>
            </a:outerShdw>
          </a:effectLst>
        </p:spPr>
        <p:style>
          <a:lnRef idx="0">
            <a:schemeClr val="accent2"/>
          </a:lnRef>
          <a:fillRef idx="3">
            <a:schemeClr val="accent2"/>
          </a:fillRef>
          <a:effectRef idx="3">
            <a:schemeClr val="accent2"/>
          </a:effectRef>
          <a:fontRef idx="minor">
            <a:schemeClr val="lt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b="1" spc="50" dirty="0" smtClean="0">
                <a:ln w="11430">
                  <a:solidFill>
                    <a:schemeClr val="bg1"/>
                  </a:solidFill>
                </a:ln>
                <a:solidFill>
                  <a:schemeClr val="bg1"/>
                </a:solidFill>
                <a:effectLst>
                  <a:outerShdw blurRad="76200" dist="50800" dir="5400000" algn="tl" rotWithShape="0">
                    <a:srgbClr val="000000">
                      <a:alpha val="65000"/>
                    </a:srgbClr>
                  </a:outerShdw>
                </a:effectLst>
                <a:latin typeface="Algerian" pitchFamily="82" charset="0"/>
              </a:rPr>
              <a:t>50 % OFF</a:t>
            </a:r>
            <a:endParaRPr lang="en-IN" sz="4400" b="1" spc="50" dirty="0">
              <a:ln w="11430">
                <a:solidFill>
                  <a:schemeClr val="bg1"/>
                </a:solidFill>
              </a:ln>
              <a:solidFill>
                <a:schemeClr val="bg1"/>
              </a:solidFill>
              <a:effectLst>
                <a:outerShdw blurRad="76200" dist="50800" dir="5400000" algn="tl" rotWithShape="0">
                  <a:srgbClr val="000000">
                    <a:alpha val="65000"/>
                  </a:srgbClr>
                </a:outerShdw>
              </a:effectLst>
              <a:latin typeface="Algerian" pitchFamily="82" charset="0"/>
            </a:endParaRPr>
          </a:p>
        </p:txBody>
      </p:sp>
      <p:pic>
        <p:nvPicPr>
          <p:cNvPr id="8" name="Picture 7" descr="3-day-free-trial.gif"/>
          <p:cNvPicPr>
            <a:picLocks noChangeAspect="1"/>
          </p:cNvPicPr>
          <p:nvPr/>
        </p:nvPicPr>
        <p:blipFill>
          <a:blip r:embed="rId5"/>
          <a:stretch>
            <a:fillRect/>
          </a:stretch>
        </p:blipFill>
        <p:spPr>
          <a:xfrm>
            <a:off x="6215074" y="80912"/>
            <a:ext cx="2857520" cy="947720"/>
          </a:xfrm>
          <a:prstGeom prst="rect">
            <a:avLst/>
          </a:prstGeom>
          <a:effectLst>
            <a:outerShdw blurRad="152400" dist="317500" dir="5400000" sx="90000" sy="-19000" rotWithShape="0">
              <a:prstClr val="black">
                <a:alpha val="15000"/>
              </a:prstClr>
            </a:outerShdw>
          </a:effectLst>
        </p:spPr>
      </p:pic>
      <p:sp>
        <p:nvSpPr>
          <p:cNvPr id="9" name="Down Arrow 8"/>
          <p:cNvSpPr/>
          <p:nvPr/>
        </p:nvSpPr>
        <p:spPr>
          <a:xfrm>
            <a:off x="7358082" y="1171508"/>
            <a:ext cx="571504" cy="1214446"/>
          </a:xfrm>
          <a:prstGeom prst="downArrow">
            <a:avLst/>
          </a:prstGeom>
          <a:solidFill>
            <a:srgbClr val="FFD319"/>
          </a:solidFill>
          <a:ln>
            <a:solidFill>
              <a:srgbClr val="FFC000"/>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TextBox 9"/>
          <p:cNvSpPr txBox="1"/>
          <p:nvPr/>
        </p:nvSpPr>
        <p:spPr>
          <a:xfrm>
            <a:off x="5786446" y="2571750"/>
            <a:ext cx="3357586" cy="400110"/>
          </a:xfrm>
          <a:prstGeom prst="rect">
            <a:avLst/>
          </a:prstGeom>
          <a:effectLst>
            <a:outerShdw blurRad="152400" dist="317500" dir="5400000" sx="90000" sy="-19000" rotWithShape="0">
              <a:prstClr val="black">
                <a:alpha val="15000"/>
              </a:prstClr>
            </a:outerShdw>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solidFill>
                  <a:schemeClr val="bg1"/>
                </a:solidFill>
              </a:rPr>
              <a:t>http://equityresearchlab.com</a:t>
            </a:r>
            <a:endParaRPr lang="en-IN" sz="2000" b="1" dirty="0">
              <a:solidFill>
                <a:schemeClr val="bg1"/>
              </a:solidFill>
            </a:endParaRPr>
          </a:p>
        </p:txBody>
      </p:sp>
      <p:sp>
        <p:nvSpPr>
          <p:cNvPr id="11" name="TextBox 10"/>
          <p:cNvSpPr txBox="1"/>
          <p:nvPr/>
        </p:nvSpPr>
        <p:spPr>
          <a:xfrm>
            <a:off x="6143636" y="3214692"/>
            <a:ext cx="2857488" cy="400110"/>
          </a:xfrm>
          <a:prstGeom prst="rect">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chemeClr val="accent3">
                    <a:lumMod val="50000"/>
                  </a:schemeClr>
                </a:solidFill>
              </a:rPr>
              <a:t>Call On: +918370098946</a:t>
            </a:r>
            <a:endParaRPr lang="en-IN" sz="2000" b="1" dirty="0">
              <a:solidFill>
                <a:schemeClr val="accent3">
                  <a:lumMod val="50000"/>
                </a:schemeClr>
              </a:solidFill>
            </a:endParaRPr>
          </a:p>
        </p:txBody>
      </p:sp>
      <p:sp>
        <p:nvSpPr>
          <p:cNvPr id="12" name="Rectangle 11"/>
          <p:cNvSpPr/>
          <p:nvPr/>
        </p:nvSpPr>
        <p:spPr>
          <a:xfrm>
            <a:off x="1928794" y="1576982"/>
            <a:ext cx="363073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rgbClr val="FF0000"/>
                </a:solidFill>
                <a:effectLst>
                  <a:reflection blurRad="12700" stA="50000" endPos="50000" dist="5000" dir="5400000" sy="-100000" rotWithShape="0"/>
                </a:effectLst>
              </a:rPr>
              <a:t>Thank you</a:t>
            </a:r>
            <a:endParaRPr lang="en-US" sz="5400" b="1" cap="all" spc="0" dirty="0">
              <a:ln w="0"/>
              <a:solidFill>
                <a:srgbClr val="FF0000"/>
              </a:solidFill>
              <a:effectLst>
                <a:reflection blurRad="12700" stA="50000" endPos="50000" dist="5000" dir="5400000" sy="-100000"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11" name="Rectangle 10"/>
          <p:cNvSpPr/>
          <p:nvPr/>
        </p:nvSpPr>
        <p:spPr>
          <a:xfrm>
            <a:off x="-32" y="-18"/>
            <a:ext cx="3865626" cy="830997"/>
          </a:xfrm>
          <a:prstGeom prst="rect">
            <a:avLst/>
          </a:prstGeom>
        </p:spPr>
        <p:txBody>
          <a:bodyPr wrap="square">
            <a:spAutoFit/>
          </a:bodyPr>
          <a:lstStyle/>
          <a:p>
            <a:pPr lvl="0" algn="ctr" fontAlgn="base">
              <a:spcBef>
                <a:spcPct val="0"/>
              </a:spcBef>
              <a:spcAft>
                <a:spcPct val="0"/>
              </a:spcAft>
              <a:defRPr/>
            </a:pP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N</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IFTY</a:t>
            </a:r>
            <a:r>
              <a:rPr lang="en-US" sz="48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F</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UTURE</a:t>
            </a:r>
            <a:endParaRPr lang="en-US" sz="4800" kern="0" dirty="0">
              <a:ln w="18000">
                <a:solidFill>
                  <a:srgbClr val="002060"/>
                </a:solidFill>
                <a:prstDash val="solid"/>
                <a:miter lim="800000"/>
              </a:ln>
              <a:solidFill>
                <a:srgbClr val="002060"/>
              </a:solidFill>
            </a:endParaRPr>
          </a:p>
        </p:txBody>
      </p:sp>
      <p:sp>
        <p:nvSpPr>
          <p:cNvPr id="12" name="Content Placeholder 2"/>
          <p:cNvSpPr txBox="1">
            <a:spLocks/>
          </p:cNvSpPr>
          <p:nvPr/>
        </p:nvSpPr>
        <p:spPr bwMode="auto">
          <a:xfrm>
            <a:off x="-32" y="1000114"/>
            <a:ext cx="8001056" cy="335758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32500" lnSpcReduction="20000"/>
          </a:bodyPr>
          <a:lstStyle/>
          <a:p>
            <a:pPr marL="342900" lvl="0" indent="-1588" algn="just">
              <a:spcBef>
                <a:spcPct val="20000"/>
              </a:spcBef>
            </a:pPr>
            <a:r>
              <a:rPr lang="en-IN" sz="4900" b="1" kern="0" dirty="0" smtClean="0">
                <a:latin typeface="Times New Roman" pitchFamily="18" charset="0"/>
                <a:cs typeface="Times New Roman" pitchFamily="18" charset="0"/>
              </a:rPr>
              <a:t>Sensex closed 54.14 points down at 26812.78, while Nifty 50 index settled 18.60 points down at 8,219.90. Nifty settled in red on Tuesday on account of profit-booking by investors in recent gainers. Investors also remained wary ahead of Thursday’s British vote, as well as Federal Reserve chief Janet </a:t>
            </a:r>
            <a:r>
              <a:rPr lang="en-IN" sz="4900" b="1" kern="0" dirty="0" err="1" smtClean="0">
                <a:latin typeface="Times New Roman" pitchFamily="18" charset="0"/>
                <a:cs typeface="Times New Roman" pitchFamily="18" charset="0"/>
              </a:rPr>
              <a:t>Yellen’s</a:t>
            </a:r>
            <a:r>
              <a:rPr lang="en-IN" sz="4900" b="1" kern="0" dirty="0" smtClean="0">
                <a:latin typeface="Times New Roman" pitchFamily="18" charset="0"/>
                <a:cs typeface="Times New Roman" pitchFamily="18" charset="0"/>
              </a:rPr>
              <a:t> two-day testimony before Congress starting later on Tuesday, as she might offer clues on the timing of the next US interest rate increase. However, losses remained capped as investors getting some support with report of weather department – India Meteorological Department saying that monsoon rains have covered nearly half of the country, accelerating planting of summer crops like paddy rice, soybeans, cotton and pulses.</a:t>
            </a:r>
          </a:p>
          <a:p>
            <a:pPr marL="342900" lvl="0" indent="-1588" algn="just">
              <a:spcBef>
                <a:spcPct val="20000"/>
              </a:spcBef>
            </a:pPr>
            <a:endParaRPr lang="en-IN" sz="4900" b="1" kern="0" dirty="0" smtClean="0">
              <a:latin typeface="Times New Roman" pitchFamily="18" charset="0"/>
              <a:cs typeface="Times New Roman" pitchFamily="18" charset="0"/>
            </a:endParaRPr>
          </a:p>
          <a:p>
            <a:pPr marL="342900" lvl="0" indent="-1588" algn="just">
              <a:spcBef>
                <a:spcPct val="20000"/>
              </a:spcBef>
            </a:pPr>
            <a:r>
              <a:rPr kumimoji="0" lang="en-US" sz="5100" b="1" i="0" u="none" strike="noStrike" kern="0" cap="none" spc="0" normalizeH="0" baseline="0" noProof="0" dirty="0" smtClean="0">
                <a:ln>
                  <a:noFill/>
                </a:ln>
                <a:solidFill>
                  <a:srgbClr val="000099"/>
                </a:solidFill>
                <a:effectLst/>
                <a:uLnTx/>
                <a:uFillTx/>
                <a:latin typeface="+mn-lt"/>
                <a:ea typeface="+mn-ea"/>
                <a:cs typeface="+mn-cs"/>
              </a:rPr>
              <a:t>Technical </a:t>
            </a:r>
            <a:r>
              <a:rPr kumimoji="0" lang="en-US" sz="5100" b="1" i="0" u="none" strike="noStrike" kern="0" cap="none" spc="0" normalizeH="0" baseline="0" noProof="0" dirty="0" smtClean="0">
                <a:ln>
                  <a:noFill/>
                </a:ln>
                <a:solidFill>
                  <a:srgbClr val="000099"/>
                </a:solidFill>
                <a:effectLst/>
                <a:uLnTx/>
                <a:uFillTx/>
                <a:latin typeface="+mn-lt"/>
                <a:ea typeface="+mn-ea"/>
                <a:cs typeface="+mn-cs"/>
              </a:rPr>
              <a:t>view</a:t>
            </a:r>
            <a:r>
              <a:rPr lang="en-US" sz="5100" b="1" kern="0" dirty="0" smtClean="0">
                <a:solidFill>
                  <a:srgbClr val="000099"/>
                </a:solidFill>
                <a:latin typeface="+mn-lt"/>
              </a:rPr>
              <a:t>s:</a:t>
            </a:r>
            <a:endParaRPr lang="en-US" sz="5100" b="1" kern="0" dirty="0" smtClean="0">
              <a:latin typeface="Times New Roman" pitchFamily="18" charset="0"/>
              <a:cs typeface="Times New Roman" pitchFamily="18" charset="0"/>
            </a:endParaRPr>
          </a:p>
          <a:p>
            <a:pPr marL="342900" lvl="0" indent="-1588" algn="just" hangingPunct="0">
              <a:spcBef>
                <a:spcPct val="20000"/>
              </a:spcBef>
            </a:pPr>
            <a:r>
              <a:rPr lang="en-IN" sz="4900" b="1" kern="0" dirty="0" smtClean="0">
                <a:latin typeface="Times New Roman" pitchFamily="18" charset="0"/>
                <a:cs typeface="Times New Roman" pitchFamily="18" charset="0"/>
              </a:rPr>
              <a:t>Nifty future closed at 8225.10 on Tuesday. Nifty today trade between the range of 8150- 8250 and made a high of 8253. nifty may touch the new high of 8300-8500 in this month of June.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2"/>
          <p:cNvSpPr txBox="1">
            <a:spLocks noChangeArrowheads="1"/>
          </p:cNvSpPr>
          <p:nvPr/>
        </p:nvSpPr>
        <p:spPr>
          <a:xfrm>
            <a:off x="-32" y="-18"/>
            <a:ext cx="5643602" cy="838200"/>
          </a:xfrm>
          <a:prstGeom prst="rect">
            <a:avLst/>
          </a:prstGeom>
        </p:spPr>
        <p:txBody>
          <a:bodyPr/>
          <a:lstStyle/>
          <a:p>
            <a:pPr marL="484632" marR="0" lvl="0" indent="0" defTabSz="914400" rtl="0" eaLnBrk="0" fontAlgn="auto" latinLnBrk="0" hangingPunct="0">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N</a:t>
            </a:r>
            <a:r>
              <a:rPr kumimoji="0" lang="en-US" sz="4800" b="1" i="0" u="none" strike="noStrike" kern="1200" cap="none" spc="0" normalizeH="0" baseline="0" noProof="0"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IFTY</a:t>
            </a:r>
            <a:r>
              <a:rPr kumimoji="0" lang="en-US" sz="48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D</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AILY</a:t>
            </a:r>
            <a:r>
              <a:rPr kumimoji="0" lang="en-US" sz="48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C</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HART</a:t>
            </a:r>
          </a:p>
        </p:txBody>
      </p:sp>
      <p:pic>
        <p:nvPicPr>
          <p:cNvPr id="7" name="Picture 6" descr="ndc.png"/>
          <p:cNvPicPr>
            <a:picLocks noChangeAspect="1"/>
          </p:cNvPicPr>
          <p:nvPr/>
        </p:nvPicPr>
        <p:blipFill>
          <a:blip r:embed="rId4"/>
          <a:stretch>
            <a:fillRect/>
          </a:stretch>
        </p:blipFill>
        <p:spPr>
          <a:xfrm>
            <a:off x="3643306" y="1357304"/>
            <a:ext cx="4154209" cy="291651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2"/>
          <p:cNvSpPr txBox="1">
            <a:spLocks noChangeArrowheads="1"/>
          </p:cNvSpPr>
          <p:nvPr/>
        </p:nvSpPr>
        <p:spPr>
          <a:xfrm>
            <a:off x="-32" y="-18"/>
            <a:ext cx="6000792" cy="914400"/>
          </a:xfrm>
          <a:prstGeom prst="rect">
            <a:avLst/>
          </a:prstGeom>
        </p:spPr>
        <p:txBody>
          <a:bodyPr/>
          <a:lstStyle/>
          <a:p>
            <a:pPr marL="484632" lvl="0" algn="ctr" eaLnBrk="0" hangingPunct="0">
              <a:spcBef>
                <a:spcPct val="0"/>
              </a:spcBef>
              <a:defRPr/>
            </a:pP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F</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UTURE</a:t>
            </a:r>
          </a:p>
        </p:txBody>
      </p:sp>
      <p:sp>
        <p:nvSpPr>
          <p:cNvPr id="7" name="Content Placeholder 2"/>
          <p:cNvSpPr txBox="1">
            <a:spLocks/>
          </p:cNvSpPr>
          <p:nvPr/>
        </p:nvSpPr>
        <p:spPr bwMode="auto">
          <a:xfrm>
            <a:off x="71406" y="1428742"/>
            <a:ext cx="8001056" cy="27860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342900" lvl="0" indent="-1588" algn="just">
              <a:spcBef>
                <a:spcPct val="20000"/>
              </a:spcBef>
            </a:pPr>
            <a:r>
              <a:rPr lang="en-IN" sz="3400" b="1" kern="0" dirty="0" smtClean="0">
                <a:latin typeface="Times New Roman" pitchFamily="18" charset="0"/>
                <a:cs typeface="Times New Roman" pitchFamily="18" charset="0"/>
              </a:rPr>
              <a:t>Bank nifty open flat in the morning trading session. And shown Consolidation movement over the full market hour’s and closed at 17623.10.Bank nifty showing consolidation phase on daily chart ,bank nifty may be trade in the range of 17600-17900 . above the 18000 new level may be seen. INDUSIND BANK (-1.17%) and BANK OF BARODA (-1.15%) is the top losers in bank nifty future.</a:t>
            </a:r>
          </a:p>
          <a:p>
            <a:pPr marL="342900" lvl="0" indent="-1588" algn="just">
              <a:spcBef>
                <a:spcPct val="20000"/>
              </a:spcBef>
            </a:pPr>
            <a:endParaRPr kumimoji="0" lang="en-IN" sz="3400" b="1" i="0" u="none" strike="noStrike" kern="0" cap="none" spc="0" normalizeH="0" baseline="0" noProof="0" dirty="0">
              <a:ln>
                <a:noFill/>
              </a:ln>
              <a:solidFill>
                <a:srgbClr val="000099"/>
              </a:solidFill>
              <a:effectLst/>
              <a:uLnTx/>
              <a:uFillTx/>
              <a:latin typeface="Times New Roman" pitchFamily="18" charset="0"/>
              <a:ea typeface="+mn-ea"/>
              <a:cs typeface="Times New Roman" pitchFamily="18" charset="0"/>
            </a:endParaRPr>
          </a:p>
          <a:p>
            <a:pPr marL="342900" lvl="0" indent="-1588" algn="just">
              <a:spcBef>
                <a:spcPct val="20000"/>
              </a:spcBef>
            </a:pPr>
            <a:r>
              <a:rPr kumimoji="0" lang="en-US" sz="5100" b="1" i="0" u="none" strike="noStrike" kern="0" cap="none" spc="0" normalizeH="0" baseline="0" noProof="0" dirty="0" smtClean="0">
                <a:ln>
                  <a:noFill/>
                </a:ln>
                <a:solidFill>
                  <a:srgbClr val="000099"/>
                </a:solidFill>
                <a:effectLst/>
                <a:uLnTx/>
                <a:uFillTx/>
                <a:latin typeface="+mn-lt"/>
                <a:ea typeface="+mn-ea"/>
                <a:cs typeface="+mn-cs"/>
              </a:rPr>
              <a:t>Technical view</a:t>
            </a:r>
            <a:r>
              <a:rPr lang="en-US" sz="5100" b="1" kern="0" dirty="0" smtClean="0">
                <a:solidFill>
                  <a:srgbClr val="000099"/>
                </a:solidFill>
                <a:latin typeface="+mn-lt"/>
              </a:rPr>
              <a:t>s:</a:t>
            </a:r>
            <a:endParaRPr lang="en-US" sz="5100" b="1" kern="0" dirty="0" smtClean="0">
              <a:latin typeface="Times New Roman" pitchFamily="18" charset="0"/>
              <a:cs typeface="Times New Roman" pitchFamily="18" charset="0"/>
            </a:endParaRPr>
          </a:p>
          <a:p>
            <a:pPr marL="342900" lvl="0" indent="-1588" algn="just" hangingPunct="0">
              <a:spcBef>
                <a:spcPct val="20000"/>
              </a:spcBef>
            </a:pPr>
            <a:r>
              <a:rPr lang="en-IN" sz="3400" b="1" kern="0" dirty="0" smtClean="0">
                <a:latin typeface="Times New Roman" pitchFamily="18" charset="0"/>
                <a:cs typeface="Times New Roman" pitchFamily="18" charset="0"/>
              </a:rPr>
              <a:t>Bank nifty Open flat at 17715.30, to its previous closing 177208.35 on Tuesday and touched high of 17754.85. Bank nifty technically break the 17500 level above that level if its manage or sustain above the level of 17000 than new high 17800-18200 might be seen.</a:t>
            </a:r>
            <a:endParaRPr lang="en-IN" sz="3400" b="1" kern="0"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2"/>
          <p:cNvSpPr txBox="1">
            <a:spLocks noChangeArrowheads="1"/>
          </p:cNvSpPr>
          <p:nvPr/>
        </p:nvSpPr>
        <p:spPr>
          <a:xfrm>
            <a:off x="-32" y="-18"/>
            <a:ext cx="6786610" cy="762000"/>
          </a:xfrm>
          <a:prstGeom prst="rect">
            <a:avLst/>
          </a:prstGeom>
        </p:spPr>
        <p:txBody>
          <a:bodyPr/>
          <a:lstStyle/>
          <a:p>
            <a:pPr algn="ct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48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D</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AILY</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C</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HART</a:t>
            </a:r>
          </a:p>
        </p:txBody>
      </p:sp>
      <p:pic>
        <p:nvPicPr>
          <p:cNvPr id="7" name="Picture 6" descr="bndc.png"/>
          <p:cNvPicPr>
            <a:picLocks noChangeAspect="1"/>
          </p:cNvPicPr>
          <p:nvPr/>
        </p:nvPicPr>
        <p:blipFill>
          <a:blip r:embed="rId4"/>
          <a:stretch>
            <a:fillRect/>
          </a:stretch>
        </p:blipFill>
        <p:spPr>
          <a:xfrm>
            <a:off x="3500430" y="1428742"/>
            <a:ext cx="4000528" cy="280861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2"/>
          <p:cNvSpPr txBox="1">
            <a:spLocks noChangeArrowheads="1"/>
          </p:cNvSpPr>
          <p:nvPr/>
        </p:nvSpPr>
        <p:spPr>
          <a:xfrm>
            <a:off x="-32" y="-18"/>
            <a:ext cx="3000364" cy="785800"/>
          </a:xfrm>
          <a:prstGeom prst="rect">
            <a:avLst/>
          </a:prstGeom>
        </p:spPr>
        <p:txBody>
          <a:bodyPr/>
          <a:lstStyle/>
          <a:p>
            <a:pPr marL="484632" lvl="0" eaLnBrk="0" hangingPunct="0">
              <a:spcBef>
                <a:spcPct val="0"/>
              </a:spcBef>
              <a:defRPr/>
            </a:pP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U</a:t>
            </a:r>
            <a:r>
              <a:rPr lang="en-US" sz="48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SD</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NR</a:t>
            </a:r>
          </a:p>
        </p:txBody>
      </p:sp>
      <p:sp>
        <p:nvSpPr>
          <p:cNvPr id="7" name="Content Placeholder 2"/>
          <p:cNvSpPr txBox="1">
            <a:spLocks/>
          </p:cNvSpPr>
          <p:nvPr/>
        </p:nvSpPr>
        <p:spPr bwMode="auto">
          <a:xfrm>
            <a:off x="-32" y="1214428"/>
            <a:ext cx="8429684" cy="35004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70000" lnSpcReduction="20000"/>
          </a:bodyPr>
          <a:lstStyle/>
          <a:p>
            <a:pPr marL="342900" lvl="0" indent="-1588" algn="just">
              <a:spcBef>
                <a:spcPct val="20000"/>
              </a:spcBef>
            </a:pPr>
            <a:r>
              <a:rPr lang="en-IN" sz="2600" b="1" kern="0" dirty="0" smtClean="0">
                <a:solidFill>
                  <a:srgbClr val="002060"/>
                </a:solidFill>
                <a:latin typeface="Times New Roman" pitchFamily="18" charset="0"/>
                <a:cs typeface="Times New Roman" pitchFamily="18" charset="0"/>
              </a:rPr>
              <a:t>The Indian rupee opened lower by 9 </a:t>
            </a:r>
            <a:r>
              <a:rPr lang="en-IN" sz="2600" b="1" kern="0" dirty="0" err="1" smtClean="0">
                <a:solidFill>
                  <a:srgbClr val="002060"/>
                </a:solidFill>
                <a:latin typeface="Times New Roman" pitchFamily="18" charset="0"/>
                <a:cs typeface="Times New Roman" pitchFamily="18" charset="0"/>
              </a:rPr>
              <a:t>paise</a:t>
            </a:r>
            <a:r>
              <a:rPr lang="en-IN" sz="2600" b="1" kern="0" dirty="0" smtClean="0">
                <a:solidFill>
                  <a:srgbClr val="002060"/>
                </a:solidFill>
                <a:latin typeface="Times New Roman" pitchFamily="18" charset="0"/>
                <a:cs typeface="Times New Roman" pitchFamily="18" charset="0"/>
              </a:rPr>
              <a:t> at 67.40 per dollar on Tuesday versus 67.31 Monday. The Indian markets seem to have taken the </a:t>
            </a:r>
            <a:r>
              <a:rPr lang="en-IN" sz="2600" b="1" kern="0" dirty="0" err="1" smtClean="0">
                <a:solidFill>
                  <a:srgbClr val="002060"/>
                </a:solidFill>
                <a:latin typeface="Times New Roman" pitchFamily="18" charset="0"/>
                <a:cs typeface="Times New Roman" pitchFamily="18" charset="0"/>
              </a:rPr>
              <a:t>Rexit</a:t>
            </a:r>
            <a:r>
              <a:rPr lang="en-IN" sz="2600" b="1" kern="0" dirty="0" smtClean="0">
                <a:solidFill>
                  <a:srgbClr val="002060"/>
                </a:solidFill>
                <a:latin typeface="Times New Roman" pitchFamily="18" charset="0"/>
                <a:cs typeface="Times New Roman" pitchFamily="18" charset="0"/>
              </a:rPr>
              <a:t> in their stride with equity, bond and currency markets coming off the in intra-day lows, in tandem with the global risk-on sentiment, as </a:t>
            </a:r>
            <a:r>
              <a:rPr lang="en-IN" sz="2600" b="1" kern="0" dirty="0" err="1" smtClean="0">
                <a:solidFill>
                  <a:srgbClr val="002060"/>
                </a:solidFill>
                <a:latin typeface="Times New Roman" pitchFamily="18" charset="0"/>
                <a:cs typeface="Times New Roman" pitchFamily="18" charset="0"/>
              </a:rPr>
              <a:t>Brexit</a:t>
            </a:r>
            <a:r>
              <a:rPr lang="en-IN" sz="2600" b="1" kern="0" dirty="0" smtClean="0">
                <a:solidFill>
                  <a:srgbClr val="002060"/>
                </a:solidFill>
                <a:latin typeface="Times New Roman" pitchFamily="18" charset="0"/>
                <a:cs typeface="Times New Roman" pitchFamily="18" charset="0"/>
              </a:rPr>
              <a:t> fears have eased substantially. The USD-INR pair after hitting 67.70/dollar closed at 67.30/dollar, on suspected support from RBI. We expect the pair to trade in the 67-68/dollar range with a weakening bias." The pound retreated after its strongest surge since 2008, as polls published early today highlighted that the "leave" campaign retains strong support. Meanwhile the yen continues to strengthen.</a:t>
            </a:r>
          </a:p>
          <a:p>
            <a:pPr marL="342900" lvl="0" indent="-1588" algn="just">
              <a:spcBef>
                <a:spcPct val="20000"/>
              </a:spcBef>
            </a:pPr>
            <a:endParaRPr lang="en-US" sz="2000" b="1" dirty="0" smtClean="0"/>
          </a:p>
          <a:p>
            <a:pPr indent="344488"/>
            <a:r>
              <a:rPr lang="en-US" sz="2600" b="1" dirty="0" smtClean="0">
                <a:solidFill>
                  <a:srgbClr val="002060"/>
                </a:solidFill>
              </a:rPr>
              <a:t>USDINR STRATEGY R1 </a:t>
            </a:r>
            <a:r>
              <a:rPr lang="en-US" sz="2600" b="1" dirty="0" smtClean="0">
                <a:solidFill>
                  <a:srgbClr val="002060"/>
                </a:solidFill>
              </a:rPr>
              <a:t>67.46  </a:t>
            </a:r>
            <a:r>
              <a:rPr lang="en-US" sz="2600" b="1" dirty="0" smtClean="0">
                <a:solidFill>
                  <a:srgbClr val="002060"/>
                </a:solidFill>
              </a:rPr>
              <a:t>R2 </a:t>
            </a:r>
            <a:r>
              <a:rPr lang="en-US" sz="2600" b="1" dirty="0" smtClean="0">
                <a:solidFill>
                  <a:srgbClr val="002060"/>
                </a:solidFill>
              </a:rPr>
              <a:t>67.61</a:t>
            </a:r>
            <a:endParaRPr lang="en-IN" sz="2600" b="1" dirty="0" smtClean="0">
              <a:solidFill>
                <a:srgbClr val="002060"/>
              </a:solidFill>
            </a:endParaRPr>
          </a:p>
          <a:p>
            <a:pPr indent="344488"/>
            <a:r>
              <a:rPr lang="en-US" sz="2600" b="1" dirty="0" smtClean="0">
                <a:solidFill>
                  <a:srgbClr val="002060"/>
                </a:solidFill>
              </a:rPr>
              <a:t>	</a:t>
            </a:r>
          </a:p>
          <a:p>
            <a:pPr indent="344488"/>
            <a:r>
              <a:rPr lang="en-US" sz="2600" b="1" dirty="0" smtClean="0">
                <a:solidFill>
                  <a:srgbClr val="002060"/>
                </a:solidFill>
              </a:rPr>
              <a:t>Pivot </a:t>
            </a:r>
            <a:r>
              <a:rPr lang="en-US" sz="2600" b="1" dirty="0" smtClean="0">
                <a:solidFill>
                  <a:srgbClr val="002060"/>
                </a:solidFill>
              </a:rPr>
              <a:t>Point </a:t>
            </a:r>
            <a:r>
              <a:rPr lang="en-US" sz="2600" b="1" dirty="0" smtClean="0">
                <a:solidFill>
                  <a:srgbClr val="002060"/>
                </a:solidFill>
              </a:rPr>
              <a:t>67.41   </a:t>
            </a:r>
            <a:r>
              <a:rPr lang="en-US" sz="2600" b="1" dirty="0" smtClean="0">
                <a:solidFill>
                  <a:srgbClr val="002060"/>
                </a:solidFill>
              </a:rPr>
              <a:t>S1  </a:t>
            </a:r>
            <a:r>
              <a:rPr lang="en-US" sz="2600" b="1" dirty="0" smtClean="0">
                <a:solidFill>
                  <a:srgbClr val="002060"/>
                </a:solidFill>
              </a:rPr>
              <a:t>67.26  </a:t>
            </a:r>
            <a:r>
              <a:rPr lang="en-US" sz="2600" b="1" dirty="0" smtClean="0">
                <a:solidFill>
                  <a:srgbClr val="002060"/>
                </a:solidFill>
              </a:rPr>
              <a:t>S2 </a:t>
            </a:r>
            <a:r>
              <a:rPr lang="en-US" sz="2600" b="1" dirty="0" smtClean="0">
                <a:solidFill>
                  <a:srgbClr val="002060"/>
                </a:solidFill>
              </a:rPr>
              <a:t>67.21</a:t>
            </a:r>
            <a:endParaRPr lang="en-US" sz="2600" b="1" dirty="0" smtClean="0"/>
          </a:p>
          <a:p>
            <a:pPr indent="344488"/>
            <a:r>
              <a:rPr lang="en-US" sz="1600" b="1" dirty="0"/>
              <a:t>	</a:t>
            </a:r>
          </a:p>
          <a:p>
            <a:pPr marL="344488">
              <a:tabLst>
                <a:tab pos="344488" algn="l"/>
              </a:tabLst>
            </a:pPr>
            <a:endParaRPr lang="en-US" sz="2000" b="1" dirty="0">
              <a:solidFill>
                <a:srgbClr val="00206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Title 1"/>
          <p:cNvSpPr txBox="1">
            <a:spLocks/>
          </p:cNvSpPr>
          <p:nvPr/>
        </p:nvSpPr>
        <p:spPr bwMode="auto">
          <a:xfrm>
            <a:off x="-32" y="-18"/>
            <a:ext cx="5786446" cy="785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82500" lnSpcReduction="10000"/>
          </a:bodyP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53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E</a:t>
            </a:r>
            <a:r>
              <a:rPr lang="en-US" sz="53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UROPEAN</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 </a:t>
            </a:r>
            <a:r>
              <a:rPr lang="en-US" sz="53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M</a:t>
            </a:r>
            <a:r>
              <a:rPr lang="en-US" sz="53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ARKET</a:t>
            </a:r>
          </a:p>
        </p:txBody>
      </p:sp>
      <p:sp>
        <p:nvSpPr>
          <p:cNvPr id="7" name="Content Placeholder 2"/>
          <p:cNvSpPr txBox="1">
            <a:spLocks/>
          </p:cNvSpPr>
          <p:nvPr/>
        </p:nvSpPr>
        <p:spPr bwMode="auto">
          <a:xfrm>
            <a:off x="-32" y="1142990"/>
            <a:ext cx="5214974" cy="10001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85000" lnSpcReduction="10000"/>
          </a:bodyPr>
          <a:lstStyle/>
          <a:p>
            <a:pPr marL="342900" lvl="0" indent="-1588" algn="just" hangingPunct="0">
              <a:spcBef>
                <a:spcPct val="20000"/>
              </a:spcBef>
            </a:pP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European markets finished broadly higher on Tuesday with shares in London leading the region. The FTSE 100 is up 0.36% while France's CAC 40 is up 0.61% and Germany's DAX is up 0.53%.</a:t>
            </a:r>
            <a:endPar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endParaRPr>
          </a:p>
        </p:txBody>
      </p:sp>
      <p:pic>
        <p:nvPicPr>
          <p:cNvPr id="8" name="Picture 7" descr="em.png"/>
          <p:cNvPicPr>
            <a:picLocks noChangeAspect="1"/>
          </p:cNvPicPr>
          <p:nvPr/>
        </p:nvPicPr>
        <p:blipFill>
          <a:blip r:embed="rId4"/>
          <a:stretch>
            <a:fillRect/>
          </a:stretch>
        </p:blipFill>
        <p:spPr>
          <a:xfrm>
            <a:off x="4071934" y="2071684"/>
            <a:ext cx="3436290" cy="235745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2"/>
          <p:cNvSpPr txBox="1">
            <a:spLocks noChangeArrowheads="1"/>
          </p:cNvSpPr>
          <p:nvPr/>
        </p:nvSpPr>
        <p:spPr>
          <a:xfrm>
            <a:off x="-32" y="-18"/>
            <a:ext cx="4786346" cy="714362"/>
          </a:xfrm>
          <a:prstGeom prst="rect">
            <a:avLst/>
          </a:prstGeom>
        </p:spPr>
        <p:txBody>
          <a:bodyPr/>
          <a:lstStyle/>
          <a:p>
            <a:pPr marL="484632" lvl="0">
              <a:spcBef>
                <a:spcPct val="0"/>
              </a:spcBef>
              <a:defRPr/>
            </a:pP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SI</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M</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ARKET</a:t>
            </a:r>
          </a:p>
        </p:txBody>
      </p:sp>
      <p:sp>
        <p:nvSpPr>
          <p:cNvPr id="7" name="Content Placeholder 2"/>
          <p:cNvSpPr txBox="1">
            <a:spLocks/>
          </p:cNvSpPr>
          <p:nvPr/>
        </p:nvSpPr>
        <p:spPr bwMode="auto">
          <a:xfrm>
            <a:off x="-32" y="1214428"/>
            <a:ext cx="5214974" cy="1285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lvl="0" indent="-1588" algn="just" hangingPunct="0">
              <a:spcBef>
                <a:spcPct val="20000"/>
              </a:spcBef>
            </a:pP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Asian markets finished mixed as of the most recent closing prices. The Nikkei 225 gained 1.28% and the Hang Seng rose 0.77%. The Shanghai Composite lost 0.35%.</a:t>
            </a:r>
            <a:endPar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endParaRPr>
          </a:p>
        </p:txBody>
      </p:sp>
      <p:pic>
        <p:nvPicPr>
          <p:cNvPr id="8" name="Picture 7" descr="am.png"/>
          <p:cNvPicPr>
            <a:picLocks noChangeAspect="1"/>
          </p:cNvPicPr>
          <p:nvPr/>
        </p:nvPicPr>
        <p:blipFill>
          <a:blip r:embed="rId4"/>
          <a:stretch>
            <a:fillRect/>
          </a:stretch>
        </p:blipFill>
        <p:spPr>
          <a:xfrm>
            <a:off x="4071934" y="2214559"/>
            <a:ext cx="3429441" cy="262923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riting-on-Chalkboard-powerpoint-template.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2"/>
          <p:cNvSpPr txBox="1">
            <a:spLocks noChangeArrowheads="1"/>
          </p:cNvSpPr>
          <p:nvPr/>
        </p:nvSpPr>
        <p:spPr>
          <a:xfrm>
            <a:off x="-32" y="-18"/>
            <a:ext cx="5072098" cy="714362"/>
          </a:xfrm>
          <a:prstGeom prst="rect">
            <a:avLst/>
          </a:prstGeom>
        </p:spPr>
        <p:txBody>
          <a:bodyPr/>
          <a:lstStyle/>
          <a:p>
            <a:pPr marL="484632" lvl="0">
              <a:spcBef>
                <a:spcPct val="0"/>
              </a:spcBef>
              <a:defRPr/>
            </a:pP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F</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II/</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D</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II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CTIVITY</a:t>
            </a:r>
            <a:endPar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endParaRPr>
          </a:p>
        </p:txBody>
      </p:sp>
      <p:pic>
        <p:nvPicPr>
          <p:cNvPr id="7" name="Picture 6" descr="fii.dii.png"/>
          <p:cNvPicPr>
            <a:picLocks noChangeAspect="1"/>
          </p:cNvPicPr>
          <p:nvPr/>
        </p:nvPicPr>
        <p:blipFill>
          <a:blip r:embed="rId4"/>
          <a:stretch>
            <a:fillRect/>
          </a:stretch>
        </p:blipFill>
        <p:spPr>
          <a:xfrm>
            <a:off x="500034" y="1357304"/>
            <a:ext cx="6611273" cy="257210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536</Words>
  <Application>Microsoft Office PowerPoint</Application>
  <PresentationFormat>On-screen Show (16:9)</PresentationFormat>
  <Paragraphs>31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manish</dc:creator>
  <cp:lastModifiedBy>manish</cp:lastModifiedBy>
  <cp:revision>3</cp:revision>
  <dcterms:created xsi:type="dcterms:W3CDTF">2016-06-22T08:48:48Z</dcterms:created>
  <dcterms:modified xsi:type="dcterms:W3CDTF">2016-06-22T09:19:29Z</dcterms:modified>
</cp:coreProperties>
</file>